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sldIdLst>
    <p:sldId id="266" r:id="rId5"/>
    <p:sldId id="259" r:id="rId6"/>
    <p:sldId id="264" r:id="rId7"/>
    <p:sldId id="285" r:id="rId8"/>
    <p:sldId id="283" r:id="rId9"/>
    <p:sldId id="276" r:id="rId10"/>
    <p:sldId id="277" r:id="rId11"/>
    <p:sldId id="279" r:id="rId12"/>
    <p:sldId id="280" r:id="rId13"/>
    <p:sldId id="281" r:id="rId14"/>
    <p:sldId id="282" r:id="rId15"/>
  </p:sldIdLst>
  <p:sldSz cx="12192000" cy="6858000"/>
  <p:notesSz cx="6808788" cy="9940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F8F6"/>
    <a:srgbClr val="FFFD78"/>
    <a:srgbClr val="FFE3FF"/>
    <a:srgbClr val="9FE1FF"/>
    <a:srgbClr val="FF8AD8"/>
    <a:srgbClr val="76D6FF"/>
    <a:srgbClr val="ADFBB5"/>
    <a:srgbClr val="00FA00"/>
    <a:srgbClr val="D883FF"/>
    <a:srgbClr val="FF7E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D7967F-5E58-E3D8-BC0B-09C3C91B7806}" v="1004" dt="2021-06-09T16:30:39.192"/>
    <p1510:client id="{76D95DC8-1CB2-4A24-BB79-85EB915866A3}" v="628" dt="2021-06-16T11:28:29.411"/>
    <p1510:client id="{C1596E91-74E3-865E-D2F8-B89334F7DA2A}" v="105" dt="2021-06-08T15:32:21.674"/>
    <p1510:client id="{C670368C-A23B-A876-492C-C62897656AB4}" v="85" dt="2022-04-27T14:45:02.2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63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a Lane" userId="S::nlane@tiverton.devon.sch.uk::09951281-4d2f-4106-8494-f0308dd1562c" providerId="AD" clId="Web-{C670368C-A23B-A876-492C-C62897656AB4}"/>
    <pc:docChg chg="modSld">
      <pc:chgData name="Nicola Lane" userId="S::nlane@tiverton.devon.sch.uk::09951281-4d2f-4106-8494-f0308dd1562c" providerId="AD" clId="Web-{C670368C-A23B-A876-492C-C62897656AB4}" dt="2022-04-27T14:44:37.457" v="63"/>
      <pc:docMkLst>
        <pc:docMk/>
      </pc:docMkLst>
      <pc:sldChg chg="modSp">
        <pc:chgData name="Nicola Lane" userId="S::nlane@tiverton.devon.sch.uk::09951281-4d2f-4106-8494-f0308dd1562c" providerId="AD" clId="Web-{C670368C-A23B-A876-492C-C62897656AB4}" dt="2022-04-27T14:44:37.457" v="63"/>
        <pc:sldMkLst>
          <pc:docMk/>
          <pc:sldMk cId="1731939625" sldId="283"/>
        </pc:sldMkLst>
        <pc:graphicFrameChg chg="mod modGraphic">
          <ac:chgData name="Nicola Lane" userId="S::nlane@tiverton.devon.sch.uk::09951281-4d2f-4106-8494-f0308dd1562c" providerId="AD" clId="Web-{C670368C-A23B-A876-492C-C62897656AB4}" dt="2022-04-27T14:44:37.457" v="63"/>
          <ac:graphicFrameMkLst>
            <pc:docMk/>
            <pc:sldMk cId="1731939625" sldId="283"/>
            <ac:graphicFrameMk id="4" creationId="{F588A565-5580-4849-BFA2-BBA9033199BD}"/>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265E7E-30B8-C04B-84BF-2485C1841DC0}" type="doc">
      <dgm:prSet loTypeId="urn:microsoft.com/office/officeart/2005/8/layout/process4" loCatId="" qsTypeId="urn:microsoft.com/office/officeart/2005/8/quickstyle/simple1" qsCatId="simple" csTypeId="urn:microsoft.com/office/officeart/2005/8/colors/accent1_2" csCatId="accent1" phldr="1"/>
      <dgm:spPr/>
      <dgm:t>
        <a:bodyPr/>
        <a:lstStyle/>
        <a:p>
          <a:endParaRPr lang="en-GB"/>
        </a:p>
      </dgm:t>
    </dgm:pt>
    <dgm:pt modelId="{0E9DF670-2FFB-8845-9E7B-00CEC13E981A}">
      <dgm:prSet phldrT="[Text]"/>
      <dgm:spPr/>
      <dgm:t>
        <a:bodyPr/>
        <a:lstStyle/>
        <a:p>
          <a:r>
            <a:rPr lang="en-GB"/>
            <a:t>Exceptional </a:t>
          </a:r>
        </a:p>
      </dgm:t>
    </dgm:pt>
    <dgm:pt modelId="{938332EC-1AE1-4442-A2E4-3E801E21E15D}" type="parTrans" cxnId="{D657CC76-8488-0A4A-8088-496A7ECA68EB}">
      <dgm:prSet/>
      <dgm:spPr/>
      <dgm:t>
        <a:bodyPr/>
        <a:lstStyle/>
        <a:p>
          <a:endParaRPr lang="en-GB"/>
        </a:p>
      </dgm:t>
    </dgm:pt>
    <dgm:pt modelId="{F5562A85-B32A-3A46-B826-01DBE3E3AAEA}" type="sibTrans" cxnId="{D657CC76-8488-0A4A-8088-496A7ECA68EB}">
      <dgm:prSet/>
      <dgm:spPr/>
      <dgm:t>
        <a:bodyPr/>
        <a:lstStyle/>
        <a:p>
          <a:endParaRPr lang="en-GB"/>
        </a:p>
      </dgm:t>
    </dgm:pt>
    <dgm:pt modelId="{B05862E3-CFCB-154E-972F-44CB6874FBE6}">
      <dgm:prSet phldrT="[Text]"/>
      <dgm:spPr/>
      <dgm:t>
        <a:bodyPr/>
        <a:lstStyle/>
        <a:p>
          <a:r>
            <a:rPr lang="en-GB"/>
            <a:t>Highly developed</a:t>
          </a:r>
        </a:p>
      </dgm:t>
    </dgm:pt>
    <dgm:pt modelId="{60178010-24A8-B348-87E1-D07687DEC6A1}" type="parTrans" cxnId="{1126B073-F6BD-5747-B3EE-DAA47183C963}">
      <dgm:prSet/>
      <dgm:spPr/>
      <dgm:t>
        <a:bodyPr/>
        <a:lstStyle/>
        <a:p>
          <a:endParaRPr lang="en-GB"/>
        </a:p>
      </dgm:t>
    </dgm:pt>
    <dgm:pt modelId="{DEC28C0F-E349-D54B-8005-205E4C8EDBF0}" type="sibTrans" cxnId="{1126B073-F6BD-5747-B3EE-DAA47183C963}">
      <dgm:prSet/>
      <dgm:spPr/>
      <dgm:t>
        <a:bodyPr/>
        <a:lstStyle/>
        <a:p>
          <a:endParaRPr lang="en-GB"/>
        </a:p>
      </dgm:t>
    </dgm:pt>
    <dgm:pt modelId="{8A63186B-392A-AE4A-ACA4-6FACA400DB78}">
      <dgm:prSet phldrT="[Text]"/>
      <dgm:spPr/>
      <dgm:t>
        <a:bodyPr/>
        <a:lstStyle/>
        <a:p>
          <a:r>
            <a:rPr lang="en-GB"/>
            <a:t>Sound </a:t>
          </a:r>
        </a:p>
      </dgm:t>
    </dgm:pt>
    <dgm:pt modelId="{73987870-9068-D140-933B-284D82F04085}" type="parTrans" cxnId="{6C417A3E-35B5-1F40-B489-135B1292A150}">
      <dgm:prSet/>
      <dgm:spPr/>
      <dgm:t>
        <a:bodyPr/>
        <a:lstStyle/>
        <a:p>
          <a:endParaRPr lang="en-GB"/>
        </a:p>
      </dgm:t>
    </dgm:pt>
    <dgm:pt modelId="{B544E2C9-E412-7A4E-83A1-6DE0CFEF2BA4}" type="sibTrans" cxnId="{6C417A3E-35B5-1F40-B489-135B1292A150}">
      <dgm:prSet/>
      <dgm:spPr/>
      <dgm:t>
        <a:bodyPr/>
        <a:lstStyle/>
        <a:p>
          <a:endParaRPr lang="en-GB"/>
        </a:p>
      </dgm:t>
    </dgm:pt>
    <dgm:pt modelId="{E83EB3C2-486A-4E4D-A3DC-0648243197C8}">
      <dgm:prSet/>
      <dgm:spPr/>
      <dgm:t>
        <a:bodyPr/>
        <a:lstStyle/>
        <a:p>
          <a:r>
            <a:rPr lang="en-GB"/>
            <a:t>Limited </a:t>
          </a:r>
        </a:p>
      </dgm:t>
    </dgm:pt>
    <dgm:pt modelId="{59CC27AB-5F6D-EC41-AF5D-36DFAA1FA171}" type="parTrans" cxnId="{32DF0E40-28AA-C141-B78B-7181CFE94627}">
      <dgm:prSet/>
      <dgm:spPr/>
      <dgm:t>
        <a:bodyPr/>
        <a:lstStyle/>
        <a:p>
          <a:endParaRPr lang="en-GB"/>
        </a:p>
      </dgm:t>
    </dgm:pt>
    <dgm:pt modelId="{47F527A0-D9C7-F149-97A3-CEC2C748D51A}" type="sibTrans" cxnId="{32DF0E40-28AA-C141-B78B-7181CFE94627}">
      <dgm:prSet/>
      <dgm:spPr/>
      <dgm:t>
        <a:bodyPr/>
        <a:lstStyle/>
        <a:p>
          <a:endParaRPr lang="en-GB"/>
        </a:p>
      </dgm:t>
    </dgm:pt>
    <dgm:pt modelId="{72DDA7C7-C04F-A849-972B-AEBF3D14CB69}">
      <dgm:prSet/>
      <dgm:spPr/>
      <dgm:t>
        <a:bodyPr/>
        <a:lstStyle/>
        <a:p>
          <a:r>
            <a:rPr lang="en-GB"/>
            <a:t>Nothing worth of credit </a:t>
          </a:r>
        </a:p>
      </dgm:t>
    </dgm:pt>
    <dgm:pt modelId="{A316E466-DA50-FC40-85D7-8E912933D87C}" type="parTrans" cxnId="{17189A2E-29EE-C442-8F1A-788195728E52}">
      <dgm:prSet/>
      <dgm:spPr/>
      <dgm:t>
        <a:bodyPr/>
        <a:lstStyle/>
        <a:p>
          <a:endParaRPr lang="en-GB"/>
        </a:p>
      </dgm:t>
    </dgm:pt>
    <dgm:pt modelId="{E0E008DE-1B8A-8043-ADA4-8F4D5DC6DE30}" type="sibTrans" cxnId="{17189A2E-29EE-C442-8F1A-788195728E52}">
      <dgm:prSet/>
      <dgm:spPr/>
      <dgm:t>
        <a:bodyPr/>
        <a:lstStyle/>
        <a:p>
          <a:endParaRPr lang="en-GB"/>
        </a:p>
      </dgm:t>
    </dgm:pt>
    <dgm:pt modelId="{32E23577-0F2F-0E42-B3E8-BC92064E0257}" type="pres">
      <dgm:prSet presAssocID="{AA265E7E-30B8-C04B-84BF-2485C1841DC0}" presName="Name0" presStyleCnt="0">
        <dgm:presLayoutVars>
          <dgm:dir/>
          <dgm:animLvl val="lvl"/>
          <dgm:resizeHandles val="exact"/>
        </dgm:presLayoutVars>
      </dgm:prSet>
      <dgm:spPr/>
    </dgm:pt>
    <dgm:pt modelId="{60A39414-436A-8B41-88D6-6E4FF7FA81B3}" type="pres">
      <dgm:prSet presAssocID="{72DDA7C7-C04F-A849-972B-AEBF3D14CB69}" presName="boxAndChildren" presStyleCnt="0"/>
      <dgm:spPr/>
    </dgm:pt>
    <dgm:pt modelId="{F2DF4E13-2A5A-0E43-B025-696D8EFCE738}" type="pres">
      <dgm:prSet presAssocID="{72DDA7C7-C04F-A849-972B-AEBF3D14CB69}" presName="parentTextBox" presStyleLbl="node1" presStyleIdx="0" presStyleCnt="5"/>
      <dgm:spPr/>
    </dgm:pt>
    <dgm:pt modelId="{EC73AD03-2E7C-7440-A300-F4FB48E3EBAC}" type="pres">
      <dgm:prSet presAssocID="{47F527A0-D9C7-F149-97A3-CEC2C748D51A}" presName="sp" presStyleCnt="0"/>
      <dgm:spPr/>
    </dgm:pt>
    <dgm:pt modelId="{B39B25D5-3593-6E4A-A3D7-5B800A6C924A}" type="pres">
      <dgm:prSet presAssocID="{E83EB3C2-486A-4E4D-A3DC-0648243197C8}" presName="arrowAndChildren" presStyleCnt="0"/>
      <dgm:spPr/>
    </dgm:pt>
    <dgm:pt modelId="{F6109D46-49CB-4846-A493-7F8107E554DE}" type="pres">
      <dgm:prSet presAssocID="{E83EB3C2-486A-4E4D-A3DC-0648243197C8}" presName="parentTextArrow" presStyleLbl="node1" presStyleIdx="1" presStyleCnt="5"/>
      <dgm:spPr/>
    </dgm:pt>
    <dgm:pt modelId="{CF9E986F-599F-1A4A-A6B0-51EABB0A2EB3}" type="pres">
      <dgm:prSet presAssocID="{B544E2C9-E412-7A4E-83A1-6DE0CFEF2BA4}" presName="sp" presStyleCnt="0"/>
      <dgm:spPr/>
    </dgm:pt>
    <dgm:pt modelId="{1BDC3D86-E5AB-A04A-B455-82D92C9F2917}" type="pres">
      <dgm:prSet presAssocID="{8A63186B-392A-AE4A-ACA4-6FACA400DB78}" presName="arrowAndChildren" presStyleCnt="0"/>
      <dgm:spPr/>
    </dgm:pt>
    <dgm:pt modelId="{5C0E3CA9-B973-7E40-9763-27A2977245AB}" type="pres">
      <dgm:prSet presAssocID="{8A63186B-392A-AE4A-ACA4-6FACA400DB78}" presName="parentTextArrow" presStyleLbl="node1" presStyleIdx="2" presStyleCnt="5"/>
      <dgm:spPr/>
    </dgm:pt>
    <dgm:pt modelId="{1EAFD280-C7B4-D246-8E3A-9946A21F8FAF}" type="pres">
      <dgm:prSet presAssocID="{DEC28C0F-E349-D54B-8005-205E4C8EDBF0}" presName="sp" presStyleCnt="0"/>
      <dgm:spPr/>
    </dgm:pt>
    <dgm:pt modelId="{5ABC9C04-4804-5641-9F98-5E940D008DD5}" type="pres">
      <dgm:prSet presAssocID="{B05862E3-CFCB-154E-972F-44CB6874FBE6}" presName="arrowAndChildren" presStyleCnt="0"/>
      <dgm:spPr/>
    </dgm:pt>
    <dgm:pt modelId="{B5715678-37FB-DB41-AEEC-79E14E50B108}" type="pres">
      <dgm:prSet presAssocID="{B05862E3-CFCB-154E-972F-44CB6874FBE6}" presName="parentTextArrow" presStyleLbl="node1" presStyleIdx="3" presStyleCnt="5"/>
      <dgm:spPr/>
    </dgm:pt>
    <dgm:pt modelId="{9180C355-9A84-C041-88B9-44F4D871FFE9}" type="pres">
      <dgm:prSet presAssocID="{F5562A85-B32A-3A46-B826-01DBE3E3AAEA}" presName="sp" presStyleCnt="0"/>
      <dgm:spPr/>
    </dgm:pt>
    <dgm:pt modelId="{7206EDBF-F505-ED4D-A5AF-4014BCFD4E59}" type="pres">
      <dgm:prSet presAssocID="{0E9DF670-2FFB-8845-9E7B-00CEC13E981A}" presName="arrowAndChildren" presStyleCnt="0"/>
      <dgm:spPr/>
    </dgm:pt>
    <dgm:pt modelId="{F3525C7B-B189-E44C-9B42-2F3872A0C301}" type="pres">
      <dgm:prSet presAssocID="{0E9DF670-2FFB-8845-9E7B-00CEC13E981A}" presName="parentTextArrow" presStyleLbl="node1" presStyleIdx="4" presStyleCnt="5" custLinFactNeighborX="-7836" custLinFactNeighborY="-220"/>
      <dgm:spPr/>
    </dgm:pt>
  </dgm:ptLst>
  <dgm:cxnLst>
    <dgm:cxn modelId="{551C6820-2BDF-9F44-A0CC-422D4C624B99}" type="presOf" srcId="{72DDA7C7-C04F-A849-972B-AEBF3D14CB69}" destId="{F2DF4E13-2A5A-0E43-B025-696D8EFCE738}" srcOrd="0" destOrd="0" presId="urn:microsoft.com/office/officeart/2005/8/layout/process4"/>
    <dgm:cxn modelId="{17189A2E-29EE-C442-8F1A-788195728E52}" srcId="{AA265E7E-30B8-C04B-84BF-2485C1841DC0}" destId="{72DDA7C7-C04F-A849-972B-AEBF3D14CB69}" srcOrd="4" destOrd="0" parTransId="{A316E466-DA50-FC40-85D7-8E912933D87C}" sibTransId="{E0E008DE-1B8A-8043-ADA4-8F4D5DC6DE30}"/>
    <dgm:cxn modelId="{6C417A3E-35B5-1F40-B489-135B1292A150}" srcId="{AA265E7E-30B8-C04B-84BF-2485C1841DC0}" destId="{8A63186B-392A-AE4A-ACA4-6FACA400DB78}" srcOrd="2" destOrd="0" parTransId="{73987870-9068-D140-933B-284D82F04085}" sibTransId="{B544E2C9-E412-7A4E-83A1-6DE0CFEF2BA4}"/>
    <dgm:cxn modelId="{32DF0E40-28AA-C141-B78B-7181CFE94627}" srcId="{AA265E7E-30B8-C04B-84BF-2485C1841DC0}" destId="{E83EB3C2-486A-4E4D-A3DC-0648243197C8}" srcOrd="3" destOrd="0" parTransId="{59CC27AB-5F6D-EC41-AF5D-36DFAA1FA171}" sibTransId="{47F527A0-D9C7-F149-97A3-CEC2C748D51A}"/>
    <dgm:cxn modelId="{05F6F05E-374A-DC4C-9A93-35BBC1FDC93F}" type="presOf" srcId="{8A63186B-392A-AE4A-ACA4-6FACA400DB78}" destId="{5C0E3CA9-B973-7E40-9763-27A2977245AB}" srcOrd="0" destOrd="0" presId="urn:microsoft.com/office/officeart/2005/8/layout/process4"/>
    <dgm:cxn modelId="{5B44BC64-C3C9-3D41-A74B-030207D00D25}" type="presOf" srcId="{0E9DF670-2FFB-8845-9E7B-00CEC13E981A}" destId="{F3525C7B-B189-E44C-9B42-2F3872A0C301}" srcOrd="0" destOrd="0" presId="urn:microsoft.com/office/officeart/2005/8/layout/process4"/>
    <dgm:cxn modelId="{ADB84B51-EAE1-4446-BD3A-BAF2D3C7C14B}" type="presOf" srcId="{E83EB3C2-486A-4E4D-A3DC-0648243197C8}" destId="{F6109D46-49CB-4846-A493-7F8107E554DE}" srcOrd="0" destOrd="0" presId="urn:microsoft.com/office/officeart/2005/8/layout/process4"/>
    <dgm:cxn modelId="{1126B073-F6BD-5747-B3EE-DAA47183C963}" srcId="{AA265E7E-30B8-C04B-84BF-2485C1841DC0}" destId="{B05862E3-CFCB-154E-972F-44CB6874FBE6}" srcOrd="1" destOrd="0" parTransId="{60178010-24A8-B348-87E1-D07687DEC6A1}" sibTransId="{DEC28C0F-E349-D54B-8005-205E4C8EDBF0}"/>
    <dgm:cxn modelId="{D657CC76-8488-0A4A-8088-496A7ECA68EB}" srcId="{AA265E7E-30B8-C04B-84BF-2485C1841DC0}" destId="{0E9DF670-2FFB-8845-9E7B-00CEC13E981A}" srcOrd="0" destOrd="0" parTransId="{938332EC-1AE1-4442-A2E4-3E801E21E15D}" sibTransId="{F5562A85-B32A-3A46-B826-01DBE3E3AAEA}"/>
    <dgm:cxn modelId="{DD2B8383-1980-3242-B49F-D5A19FC6D56F}" type="presOf" srcId="{B05862E3-CFCB-154E-972F-44CB6874FBE6}" destId="{B5715678-37FB-DB41-AEEC-79E14E50B108}" srcOrd="0" destOrd="0" presId="urn:microsoft.com/office/officeart/2005/8/layout/process4"/>
    <dgm:cxn modelId="{F42179D8-1E07-3042-BB93-B14B3890BF5A}" type="presOf" srcId="{AA265E7E-30B8-C04B-84BF-2485C1841DC0}" destId="{32E23577-0F2F-0E42-B3E8-BC92064E0257}" srcOrd="0" destOrd="0" presId="urn:microsoft.com/office/officeart/2005/8/layout/process4"/>
    <dgm:cxn modelId="{7B9E2B49-370F-2349-9E58-CB560FFA30D6}" type="presParOf" srcId="{32E23577-0F2F-0E42-B3E8-BC92064E0257}" destId="{60A39414-436A-8B41-88D6-6E4FF7FA81B3}" srcOrd="0" destOrd="0" presId="urn:microsoft.com/office/officeart/2005/8/layout/process4"/>
    <dgm:cxn modelId="{F260C4FF-04C4-2046-803D-BF67855A74EF}" type="presParOf" srcId="{60A39414-436A-8B41-88D6-6E4FF7FA81B3}" destId="{F2DF4E13-2A5A-0E43-B025-696D8EFCE738}" srcOrd="0" destOrd="0" presId="urn:microsoft.com/office/officeart/2005/8/layout/process4"/>
    <dgm:cxn modelId="{2AB37287-FB3D-BB45-9D39-1E9F642426D6}" type="presParOf" srcId="{32E23577-0F2F-0E42-B3E8-BC92064E0257}" destId="{EC73AD03-2E7C-7440-A300-F4FB48E3EBAC}" srcOrd="1" destOrd="0" presId="urn:microsoft.com/office/officeart/2005/8/layout/process4"/>
    <dgm:cxn modelId="{322D1271-7371-9140-BFCA-E78986D67AED}" type="presParOf" srcId="{32E23577-0F2F-0E42-B3E8-BC92064E0257}" destId="{B39B25D5-3593-6E4A-A3D7-5B800A6C924A}" srcOrd="2" destOrd="0" presId="urn:microsoft.com/office/officeart/2005/8/layout/process4"/>
    <dgm:cxn modelId="{3D26260E-DE94-E94C-AA74-4A022A37C9B1}" type="presParOf" srcId="{B39B25D5-3593-6E4A-A3D7-5B800A6C924A}" destId="{F6109D46-49CB-4846-A493-7F8107E554DE}" srcOrd="0" destOrd="0" presId="urn:microsoft.com/office/officeart/2005/8/layout/process4"/>
    <dgm:cxn modelId="{39C4E005-1367-7843-A6B9-4B95419115C4}" type="presParOf" srcId="{32E23577-0F2F-0E42-B3E8-BC92064E0257}" destId="{CF9E986F-599F-1A4A-A6B0-51EABB0A2EB3}" srcOrd="3" destOrd="0" presId="urn:microsoft.com/office/officeart/2005/8/layout/process4"/>
    <dgm:cxn modelId="{BFCB8FAD-A183-0C42-B07C-0930BDA109FD}" type="presParOf" srcId="{32E23577-0F2F-0E42-B3E8-BC92064E0257}" destId="{1BDC3D86-E5AB-A04A-B455-82D92C9F2917}" srcOrd="4" destOrd="0" presId="urn:microsoft.com/office/officeart/2005/8/layout/process4"/>
    <dgm:cxn modelId="{794B6F9A-C465-6748-A9AC-5F36AFB58A87}" type="presParOf" srcId="{1BDC3D86-E5AB-A04A-B455-82D92C9F2917}" destId="{5C0E3CA9-B973-7E40-9763-27A2977245AB}" srcOrd="0" destOrd="0" presId="urn:microsoft.com/office/officeart/2005/8/layout/process4"/>
    <dgm:cxn modelId="{0A5FDB3B-C83F-5549-BE0D-DC88934E49D5}" type="presParOf" srcId="{32E23577-0F2F-0E42-B3E8-BC92064E0257}" destId="{1EAFD280-C7B4-D246-8E3A-9946A21F8FAF}" srcOrd="5" destOrd="0" presId="urn:microsoft.com/office/officeart/2005/8/layout/process4"/>
    <dgm:cxn modelId="{C66D022B-196B-9341-9D33-BBF95D75A0EC}" type="presParOf" srcId="{32E23577-0F2F-0E42-B3E8-BC92064E0257}" destId="{5ABC9C04-4804-5641-9F98-5E940D008DD5}" srcOrd="6" destOrd="0" presId="urn:microsoft.com/office/officeart/2005/8/layout/process4"/>
    <dgm:cxn modelId="{C56D63C2-F44F-4F4C-9D58-38E0E1ABC222}" type="presParOf" srcId="{5ABC9C04-4804-5641-9F98-5E940D008DD5}" destId="{B5715678-37FB-DB41-AEEC-79E14E50B108}" srcOrd="0" destOrd="0" presId="urn:microsoft.com/office/officeart/2005/8/layout/process4"/>
    <dgm:cxn modelId="{CB216B53-23D0-D643-BB8E-1C0DEF757832}" type="presParOf" srcId="{32E23577-0F2F-0E42-B3E8-BC92064E0257}" destId="{9180C355-9A84-C041-88B9-44F4D871FFE9}" srcOrd="7" destOrd="0" presId="urn:microsoft.com/office/officeart/2005/8/layout/process4"/>
    <dgm:cxn modelId="{8486CFB4-D19F-AF41-8276-595CE5CA7DA9}" type="presParOf" srcId="{32E23577-0F2F-0E42-B3E8-BC92064E0257}" destId="{7206EDBF-F505-ED4D-A5AF-4014BCFD4E59}" srcOrd="8" destOrd="0" presId="urn:microsoft.com/office/officeart/2005/8/layout/process4"/>
    <dgm:cxn modelId="{57007407-9FDF-284F-8146-1A104ED8FB7F}" type="presParOf" srcId="{7206EDBF-F505-ED4D-A5AF-4014BCFD4E59}" destId="{F3525C7B-B189-E44C-9B42-2F3872A0C301}"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DF4E13-2A5A-0E43-B025-696D8EFCE738}">
      <dsp:nvSpPr>
        <dsp:cNvPr id="0" name=""/>
        <dsp:cNvSpPr/>
      </dsp:nvSpPr>
      <dsp:spPr>
        <a:xfrm>
          <a:off x="0" y="2137414"/>
          <a:ext cx="3677113" cy="3506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a:t>Nothing worth of credit </a:t>
          </a:r>
        </a:p>
      </dsp:txBody>
      <dsp:txXfrm>
        <a:off x="0" y="2137414"/>
        <a:ext cx="3677113" cy="350660"/>
      </dsp:txXfrm>
    </dsp:sp>
    <dsp:sp modelId="{F6109D46-49CB-4846-A493-7F8107E554DE}">
      <dsp:nvSpPr>
        <dsp:cNvPr id="0" name=""/>
        <dsp:cNvSpPr/>
      </dsp:nvSpPr>
      <dsp:spPr>
        <a:xfrm rot="10800000">
          <a:off x="0" y="1603358"/>
          <a:ext cx="3677113" cy="539316"/>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a:t>Limited </a:t>
          </a:r>
        </a:p>
      </dsp:txBody>
      <dsp:txXfrm rot="10800000">
        <a:off x="0" y="1603358"/>
        <a:ext cx="3677113" cy="350431"/>
      </dsp:txXfrm>
    </dsp:sp>
    <dsp:sp modelId="{5C0E3CA9-B973-7E40-9763-27A2977245AB}">
      <dsp:nvSpPr>
        <dsp:cNvPr id="0" name=""/>
        <dsp:cNvSpPr/>
      </dsp:nvSpPr>
      <dsp:spPr>
        <a:xfrm rot="10800000">
          <a:off x="0" y="1069302"/>
          <a:ext cx="3677113" cy="539316"/>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a:t>Sound </a:t>
          </a:r>
        </a:p>
      </dsp:txBody>
      <dsp:txXfrm rot="10800000">
        <a:off x="0" y="1069302"/>
        <a:ext cx="3677113" cy="350431"/>
      </dsp:txXfrm>
    </dsp:sp>
    <dsp:sp modelId="{B5715678-37FB-DB41-AEEC-79E14E50B108}">
      <dsp:nvSpPr>
        <dsp:cNvPr id="0" name=""/>
        <dsp:cNvSpPr/>
      </dsp:nvSpPr>
      <dsp:spPr>
        <a:xfrm rot="10800000">
          <a:off x="0" y="535246"/>
          <a:ext cx="3677113" cy="539316"/>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a:t>Highly developed</a:t>
          </a:r>
        </a:p>
      </dsp:txBody>
      <dsp:txXfrm rot="10800000">
        <a:off x="0" y="535246"/>
        <a:ext cx="3677113" cy="350431"/>
      </dsp:txXfrm>
    </dsp:sp>
    <dsp:sp modelId="{F3525C7B-B189-E44C-9B42-2F3872A0C301}">
      <dsp:nvSpPr>
        <dsp:cNvPr id="0" name=""/>
        <dsp:cNvSpPr/>
      </dsp:nvSpPr>
      <dsp:spPr>
        <a:xfrm rot="10800000">
          <a:off x="0" y="3"/>
          <a:ext cx="3677113" cy="539316"/>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a:t>Exceptional </a:t>
          </a:r>
        </a:p>
      </dsp:txBody>
      <dsp:txXfrm rot="10800000">
        <a:off x="0" y="3"/>
        <a:ext cx="3677113" cy="350431"/>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5F070C07-17AA-C149-BAFE-60AA8A1831AF}" type="datetimeFigureOut">
              <a:rPr lang="en-US" smtClean="0"/>
              <a:t>4/27/2022</a:t>
            </a:fld>
            <a:endParaRPr lang="en-US"/>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841C2303-EB44-5848-96C7-D01DADFE2CCC}" type="slidenum">
              <a:rPr lang="en-US" smtClean="0"/>
              <a:t>‹#›</a:t>
            </a:fld>
            <a:endParaRPr lang="en-US"/>
          </a:p>
        </p:txBody>
      </p:sp>
    </p:spTree>
    <p:extLst>
      <p:ext uri="{BB962C8B-B14F-4D97-AF65-F5344CB8AC3E}">
        <p14:creationId xmlns:p14="http://schemas.microsoft.com/office/powerpoint/2010/main" val="1437055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2: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 name="Google Shape;62;p2:notes"/>
          <p:cNvSpPr txBox="1">
            <a:spLocks noGrp="1"/>
          </p:cNvSpPr>
          <p:nvPr>
            <p:ph type="body" idx="1"/>
          </p:nvPr>
        </p:nvSpPr>
        <p:spPr>
          <a:xfrm>
            <a:off x="680879" y="4721940"/>
            <a:ext cx="5447030" cy="447341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133842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2: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 name="Google Shape;62;p2:notes"/>
          <p:cNvSpPr txBox="1">
            <a:spLocks noGrp="1"/>
          </p:cNvSpPr>
          <p:nvPr>
            <p:ph type="body" idx="1"/>
          </p:nvPr>
        </p:nvSpPr>
        <p:spPr>
          <a:xfrm>
            <a:off x="680879" y="4721940"/>
            <a:ext cx="5447030" cy="447341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34798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2: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 name="Google Shape;62;p2:notes"/>
          <p:cNvSpPr txBox="1">
            <a:spLocks noGrp="1"/>
          </p:cNvSpPr>
          <p:nvPr>
            <p:ph type="body" idx="1"/>
          </p:nvPr>
        </p:nvSpPr>
        <p:spPr>
          <a:xfrm>
            <a:off x="680879" y="4721940"/>
            <a:ext cx="5447030" cy="447341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89722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2: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 name="Google Shape;62;p2:notes"/>
          <p:cNvSpPr txBox="1">
            <a:spLocks noGrp="1"/>
          </p:cNvSpPr>
          <p:nvPr>
            <p:ph type="body" idx="1"/>
          </p:nvPr>
        </p:nvSpPr>
        <p:spPr>
          <a:xfrm>
            <a:off x="680879" y="4721940"/>
            <a:ext cx="5447030" cy="447341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30127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2: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 name="Google Shape;62;p2:notes"/>
          <p:cNvSpPr txBox="1">
            <a:spLocks noGrp="1"/>
          </p:cNvSpPr>
          <p:nvPr>
            <p:ph type="body" idx="1"/>
          </p:nvPr>
        </p:nvSpPr>
        <p:spPr>
          <a:xfrm>
            <a:off x="680879" y="4721940"/>
            <a:ext cx="5447030" cy="447341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442282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2: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 name="Google Shape;62;p2:notes"/>
          <p:cNvSpPr txBox="1">
            <a:spLocks noGrp="1"/>
          </p:cNvSpPr>
          <p:nvPr>
            <p:ph type="body" idx="1"/>
          </p:nvPr>
        </p:nvSpPr>
        <p:spPr>
          <a:xfrm>
            <a:off x="680879" y="4721940"/>
            <a:ext cx="5447030" cy="447341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09052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2: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 name="Google Shape;62;p2:notes"/>
          <p:cNvSpPr txBox="1">
            <a:spLocks noGrp="1"/>
          </p:cNvSpPr>
          <p:nvPr>
            <p:ph type="body" idx="1"/>
          </p:nvPr>
        </p:nvSpPr>
        <p:spPr>
          <a:xfrm>
            <a:off x="680879" y="4721940"/>
            <a:ext cx="5447030" cy="447341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106343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DA3B3-A509-C34F-A15E-5D754E7E8F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CF2828-40C0-9441-B432-D742C02C9A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638B8C-5DB0-4D41-BDE1-B0A274D2085E}"/>
              </a:ext>
            </a:extLst>
          </p:cNvPr>
          <p:cNvSpPr>
            <a:spLocks noGrp="1"/>
          </p:cNvSpPr>
          <p:nvPr>
            <p:ph type="dt" sz="half" idx="10"/>
          </p:nvPr>
        </p:nvSpPr>
        <p:spPr/>
        <p:txBody>
          <a:bodyPr/>
          <a:lstStyle/>
          <a:p>
            <a:fld id="{50799A2E-EC8C-4E4A-BD88-78A254F62208}" type="datetimeFigureOut">
              <a:rPr lang="en-US" smtClean="0"/>
              <a:t>4/27/2022</a:t>
            </a:fld>
            <a:endParaRPr lang="en-US"/>
          </a:p>
        </p:txBody>
      </p:sp>
      <p:sp>
        <p:nvSpPr>
          <p:cNvPr id="5" name="Footer Placeholder 4">
            <a:extLst>
              <a:ext uri="{FF2B5EF4-FFF2-40B4-BE49-F238E27FC236}">
                <a16:creationId xmlns:a16="http://schemas.microsoft.com/office/drawing/2014/main" id="{C2A70396-C27F-F248-825B-0DF5984449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FE498C-92D6-C942-A2A6-7EBF689A4922}"/>
              </a:ext>
            </a:extLst>
          </p:cNvPr>
          <p:cNvSpPr>
            <a:spLocks noGrp="1"/>
          </p:cNvSpPr>
          <p:nvPr>
            <p:ph type="sldNum" sz="quarter" idx="12"/>
          </p:nvPr>
        </p:nvSpPr>
        <p:spPr/>
        <p:txBody>
          <a:bodyPr/>
          <a:lstStyle/>
          <a:p>
            <a:fld id="{C703FBFF-FA92-944D-9B31-4FE244FA46BC}" type="slidenum">
              <a:rPr lang="en-US" smtClean="0"/>
              <a:t>‹#›</a:t>
            </a:fld>
            <a:endParaRPr lang="en-US"/>
          </a:p>
        </p:txBody>
      </p:sp>
    </p:spTree>
    <p:extLst>
      <p:ext uri="{BB962C8B-B14F-4D97-AF65-F5344CB8AC3E}">
        <p14:creationId xmlns:p14="http://schemas.microsoft.com/office/powerpoint/2010/main" val="191448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709E7-17A4-3F4B-82D2-9F45690BBD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FA2175-9916-184A-BE8E-9E32EE6F77D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3C7BD2-E0BA-1940-9DFC-393478F417F7}"/>
              </a:ext>
            </a:extLst>
          </p:cNvPr>
          <p:cNvSpPr>
            <a:spLocks noGrp="1"/>
          </p:cNvSpPr>
          <p:nvPr>
            <p:ph type="dt" sz="half" idx="10"/>
          </p:nvPr>
        </p:nvSpPr>
        <p:spPr/>
        <p:txBody>
          <a:bodyPr/>
          <a:lstStyle/>
          <a:p>
            <a:fld id="{50799A2E-EC8C-4E4A-BD88-78A254F62208}" type="datetimeFigureOut">
              <a:rPr lang="en-US" smtClean="0"/>
              <a:t>4/27/2022</a:t>
            </a:fld>
            <a:endParaRPr lang="en-US"/>
          </a:p>
        </p:txBody>
      </p:sp>
      <p:sp>
        <p:nvSpPr>
          <p:cNvPr id="5" name="Footer Placeholder 4">
            <a:extLst>
              <a:ext uri="{FF2B5EF4-FFF2-40B4-BE49-F238E27FC236}">
                <a16:creationId xmlns:a16="http://schemas.microsoft.com/office/drawing/2014/main" id="{C312F020-1FC1-A949-A44D-0CCC5742A6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CFB58A-3B50-EA49-9A9B-7F6AF7813DC6}"/>
              </a:ext>
            </a:extLst>
          </p:cNvPr>
          <p:cNvSpPr>
            <a:spLocks noGrp="1"/>
          </p:cNvSpPr>
          <p:nvPr>
            <p:ph type="sldNum" sz="quarter" idx="12"/>
          </p:nvPr>
        </p:nvSpPr>
        <p:spPr/>
        <p:txBody>
          <a:bodyPr/>
          <a:lstStyle/>
          <a:p>
            <a:fld id="{C703FBFF-FA92-944D-9B31-4FE244FA46BC}" type="slidenum">
              <a:rPr lang="en-US" smtClean="0"/>
              <a:t>‹#›</a:t>
            </a:fld>
            <a:endParaRPr lang="en-US"/>
          </a:p>
        </p:txBody>
      </p:sp>
    </p:spTree>
    <p:extLst>
      <p:ext uri="{BB962C8B-B14F-4D97-AF65-F5344CB8AC3E}">
        <p14:creationId xmlns:p14="http://schemas.microsoft.com/office/powerpoint/2010/main" val="1039146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A9392B-A9A2-3240-A7B2-296DB4E56C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7AFF36-EFAE-3A46-A9D4-C5EF33248C7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A82427-D5C9-5A4D-9649-468103D67FC8}"/>
              </a:ext>
            </a:extLst>
          </p:cNvPr>
          <p:cNvSpPr>
            <a:spLocks noGrp="1"/>
          </p:cNvSpPr>
          <p:nvPr>
            <p:ph type="dt" sz="half" idx="10"/>
          </p:nvPr>
        </p:nvSpPr>
        <p:spPr/>
        <p:txBody>
          <a:bodyPr/>
          <a:lstStyle/>
          <a:p>
            <a:fld id="{50799A2E-EC8C-4E4A-BD88-78A254F62208}" type="datetimeFigureOut">
              <a:rPr lang="en-US" smtClean="0"/>
              <a:t>4/27/2022</a:t>
            </a:fld>
            <a:endParaRPr lang="en-US"/>
          </a:p>
        </p:txBody>
      </p:sp>
      <p:sp>
        <p:nvSpPr>
          <p:cNvPr id="5" name="Footer Placeholder 4">
            <a:extLst>
              <a:ext uri="{FF2B5EF4-FFF2-40B4-BE49-F238E27FC236}">
                <a16:creationId xmlns:a16="http://schemas.microsoft.com/office/drawing/2014/main" id="{58E4CEA6-1814-3843-BB50-5D8AD74DCD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0BCEB7-404D-E44A-878F-0C8E0D364ADC}"/>
              </a:ext>
            </a:extLst>
          </p:cNvPr>
          <p:cNvSpPr>
            <a:spLocks noGrp="1"/>
          </p:cNvSpPr>
          <p:nvPr>
            <p:ph type="sldNum" sz="quarter" idx="12"/>
          </p:nvPr>
        </p:nvSpPr>
        <p:spPr/>
        <p:txBody>
          <a:bodyPr/>
          <a:lstStyle/>
          <a:p>
            <a:fld id="{C703FBFF-FA92-944D-9B31-4FE244FA46BC}" type="slidenum">
              <a:rPr lang="en-US" smtClean="0"/>
              <a:t>‹#›</a:t>
            </a:fld>
            <a:endParaRPr lang="en-US"/>
          </a:p>
        </p:txBody>
      </p:sp>
    </p:spTree>
    <p:extLst>
      <p:ext uri="{BB962C8B-B14F-4D97-AF65-F5344CB8AC3E}">
        <p14:creationId xmlns:p14="http://schemas.microsoft.com/office/powerpoint/2010/main" val="663122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16" name="Google Shape;16;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164281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AD976-B60D-474B-9FCC-F741EAAAAB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4A80AF-1CF4-2D42-8F66-5A962F67477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FBFFB1-FDA5-094E-B197-C7814B18B697}"/>
              </a:ext>
            </a:extLst>
          </p:cNvPr>
          <p:cNvSpPr>
            <a:spLocks noGrp="1"/>
          </p:cNvSpPr>
          <p:nvPr>
            <p:ph type="dt" sz="half" idx="10"/>
          </p:nvPr>
        </p:nvSpPr>
        <p:spPr/>
        <p:txBody>
          <a:bodyPr/>
          <a:lstStyle/>
          <a:p>
            <a:fld id="{50799A2E-EC8C-4E4A-BD88-78A254F62208}" type="datetimeFigureOut">
              <a:rPr lang="en-US" smtClean="0"/>
              <a:t>4/27/2022</a:t>
            </a:fld>
            <a:endParaRPr lang="en-US"/>
          </a:p>
        </p:txBody>
      </p:sp>
      <p:sp>
        <p:nvSpPr>
          <p:cNvPr id="5" name="Footer Placeholder 4">
            <a:extLst>
              <a:ext uri="{FF2B5EF4-FFF2-40B4-BE49-F238E27FC236}">
                <a16:creationId xmlns:a16="http://schemas.microsoft.com/office/drawing/2014/main" id="{914CFB29-C423-464F-BBC8-719F7B8FF4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B02AE2-5667-F34A-A180-D18B6A176E9B}"/>
              </a:ext>
            </a:extLst>
          </p:cNvPr>
          <p:cNvSpPr>
            <a:spLocks noGrp="1"/>
          </p:cNvSpPr>
          <p:nvPr>
            <p:ph type="sldNum" sz="quarter" idx="12"/>
          </p:nvPr>
        </p:nvSpPr>
        <p:spPr/>
        <p:txBody>
          <a:bodyPr/>
          <a:lstStyle/>
          <a:p>
            <a:fld id="{C703FBFF-FA92-944D-9B31-4FE244FA46BC}" type="slidenum">
              <a:rPr lang="en-US" smtClean="0"/>
              <a:t>‹#›</a:t>
            </a:fld>
            <a:endParaRPr lang="en-US"/>
          </a:p>
        </p:txBody>
      </p:sp>
    </p:spTree>
    <p:extLst>
      <p:ext uri="{BB962C8B-B14F-4D97-AF65-F5344CB8AC3E}">
        <p14:creationId xmlns:p14="http://schemas.microsoft.com/office/powerpoint/2010/main" val="3556896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9C40E-83CB-D243-8E11-E1A383D847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559ACE-74B1-A646-AD25-2F998D18CB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C5E96F2-13AE-9C4F-AA29-EFD240BC876E}"/>
              </a:ext>
            </a:extLst>
          </p:cNvPr>
          <p:cNvSpPr>
            <a:spLocks noGrp="1"/>
          </p:cNvSpPr>
          <p:nvPr>
            <p:ph type="dt" sz="half" idx="10"/>
          </p:nvPr>
        </p:nvSpPr>
        <p:spPr/>
        <p:txBody>
          <a:bodyPr/>
          <a:lstStyle/>
          <a:p>
            <a:fld id="{50799A2E-EC8C-4E4A-BD88-78A254F62208}" type="datetimeFigureOut">
              <a:rPr lang="en-US" smtClean="0"/>
              <a:t>4/27/2022</a:t>
            </a:fld>
            <a:endParaRPr lang="en-US"/>
          </a:p>
        </p:txBody>
      </p:sp>
      <p:sp>
        <p:nvSpPr>
          <p:cNvPr id="5" name="Footer Placeholder 4">
            <a:extLst>
              <a:ext uri="{FF2B5EF4-FFF2-40B4-BE49-F238E27FC236}">
                <a16:creationId xmlns:a16="http://schemas.microsoft.com/office/drawing/2014/main" id="{B4DBA77C-2C7A-C44B-AB9C-A9202303D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7F6B42-B5E9-CA47-A998-5ABCD6931FE5}"/>
              </a:ext>
            </a:extLst>
          </p:cNvPr>
          <p:cNvSpPr>
            <a:spLocks noGrp="1"/>
          </p:cNvSpPr>
          <p:nvPr>
            <p:ph type="sldNum" sz="quarter" idx="12"/>
          </p:nvPr>
        </p:nvSpPr>
        <p:spPr/>
        <p:txBody>
          <a:bodyPr/>
          <a:lstStyle/>
          <a:p>
            <a:fld id="{C703FBFF-FA92-944D-9B31-4FE244FA46BC}" type="slidenum">
              <a:rPr lang="en-US" smtClean="0"/>
              <a:t>‹#›</a:t>
            </a:fld>
            <a:endParaRPr lang="en-US"/>
          </a:p>
        </p:txBody>
      </p:sp>
    </p:spTree>
    <p:extLst>
      <p:ext uri="{BB962C8B-B14F-4D97-AF65-F5344CB8AC3E}">
        <p14:creationId xmlns:p14="http://schemas.microsoft.com/office/powerpoint/2010/main" val="3004301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4C99E-CEBE-324A-9035-1A7810A81D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9AB53A-AA5A-E143-BB9C-E6413D0B1F7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D0D316-792C-2440-A816-D4F6F1DE93A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96E334-C91F-B04D-9ABB-BD1D51FA453B}"/>
              </a:ext>
            </a:extLst>
          </p:cNvPr>
          <p:cNvSpPr>
            <a:spLocks noGrp="1"/>
          </p:cNvSpPr>
          <p:nvPr>
            <p:ph type="dt" sz="half" idx="10"/>
          </p:nvPr>
        </p:nvSpPr>
        <p:spPr/>
        <p:txBody>
          <a:bodyPr/>
          <a:lstStyle/>
          <a:p>
            <a:fld id="{50799A2E-EC8C-4E4A-BD88-78A254F62208}" type="datetimeFigureOut">
              <a:rPr lang="en-US" smtClean="0"/>
              <a:t>4/27/2022</a:t>
            </a:fld>
            <a:endParaRPr lang="en-US"/>
          </a:p>
        </p:txBody>
      </p:sp>
      <p:sp>
        <p:nvSpPr>
          <p:cNvPr id="6" name="Footer Placeholder 5">
            <a:extLst>
              <a:ext uri="{FF2B5EF4-FFF2-40B4-BE49-F238E27FC236}">
                <a16:creationId xmlns:a16="http://schemas.microsoft.com/office/drawing/2014/main" id="{5AC00CDC-C4F4-734D-88CC-A438D38DFD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5289C6-CDA0-C141-931C-16065DBD5E20}"/>
              </a:ext>
            </a:extLst>
          </p:cNvPr>
          <p:cNvSpPr>
            <a:spLocks noGrp="1"/>
          </p:cNvSpPr>
          <p:nvPr>
            <p:ph type="sldNum" sz="quarter" idx="12"/>
          </p:nvPr>
        </p:nvSpPr>
        <p:spPr/>
        <p:txBody>
          <a:bodyPr/>
          <a:lstStyle/>
          <a:p>
            <a:fld id="{C703FBFF-FA92-944D-9B31-4FE244FA46BC}" type="slidenum">
              <a:rPr lang="en-US" smtClean="0"/>
              <a:t>‹#›</a:t>
            </a:fld>
            <a:endParaRPr lang="en-US"/>
          </a:p>
        </p:txBody>
      </p:sp>
    </p:spTree>
    <p:extLst>
      <p:ext uri="{BB962C8B-B14F-4D97-AF65-F5344CB8AC3E}">
        <p14:creationId xmlns:p14="http://schemas.microsoft.com/office/powerpoint/2010/main" val="2129850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A91BF-7344-9C46-8FE5-A2621862BC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3C7942-C73F-CF4F-857C-6DA38823E0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D0A680C-11E9-B04E-81D4-A4A3799988D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E2E732-1CF7-2D4B-A277-592E352282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644590D-410D-BE48-84DD-F79A88A3AC0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BA53FC-CB9F-0049-952F-707AFEAE4E3A}"/>
              </a:ext>
            </a:extLst>
          </p:cNvPr>
          <p:cNvSpPr>
            <a:spLocks noGrp="1"/>
          </p:cNvSpPr>
          <p:nvPr>
            <p:ph type="dt" sz="half" idx="10"/>
          </p:nvPr>
        </p:nvSpPr>
        <p:spPr/>
        <p:txBody>
          <a:bodyPr/>
          <a:lstStyle/>
          <a:p>
            <a:fld id="{50799A2E-EC8C-4E4A-BD88-78A254F62208}" type="datetimeFigureOut">
              <a:rPr lang="en-US" smtClean="0"/>
              <a:t>4/27/2022</a:t>
            </a:fld>
            <a:endParaRPr lang="en-US"/>
          </a:p>
        </p:txBody>
      </p:sp>
      <p:sp>
        <p:nvSpPr>
          <p:cNvPr id="8" name="Footer Placeholder 7">
            <a:extLst>
              <a:ext uri="{FF2B5EF4-FFF2-40B4-BE49-F238E27FC236}">
                <a16:creationId xmlns:a16="http://schemas.microsoft.com/office/drawing/2014/main" id="{DC0ADB2C-2DC8-E648-A6B5-C472E1EE0B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94D487-FD9B-E64F-B5C0-BEF53F831AF2}"/>
              </a:ext>
            </a:extLst>
          </p:cNvPr>
          <p:cNvSpPr>
            <a:spLocks noGrp="1"/>
          </p:cNvSpPr>
          <p:nvPr>
            <p:ph type="sldNum" sz="quarter" idx="12"/>
          </p:nvPr>
        </p:nvSpPr>
        <p:spPr/>
        <p:txBody>
          <a:bodyPr/>
          <a:lstStyle/>
          <a:p>
            <a:fld id="{C703FBFF-FA92-944D-9B31-4FE244FA46BC}" type="slidenum">
              <a:rPr lang="en-US" smtClean="0"/>
              <a:t>‹#›</a:t>
            </a:fld>
            <a:endParaRPr lang="en-US"/>
          </a:p>
        </p:txBody>
      </p:sp>
    </p:spTree>
    <p:extLst>
      <p:ext uri="{BB962C8B-B14F-4D97-AF65-F5344CB8AC3E}">
        <p14:creationId xmlns:p14="http://schemas.microsoft.com/office/powerpoint/2010/main" val="3578779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8C764-5DC1-0B4A-AA39-9B115002B5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3CC60E-1D6C-3041-8FDD-940E62649B5F}"/>
              </a:ext>
            </a:extLst>
          </p:cNvPr>
          <p:cNvSpPr>
            <a:spLocks noGrp="1"/>
          </p:cNvSpPr>
          <p:nvPr>
            <p:ph type="dt" sz="half" idx="10"/>
          </p:nvPr>
        </p:nvSpPr>
        <p:spPr/>
        <p:txBody>
          <a:bodyPr/>
          <a:lstStyle/>
          <a:p>
            <a:fld id="{50799A2E-EC8C-4E4A-BD88-78A254F62208}" type="datetimeFigureOut">
              <a:rPr lang="en-US" smtClean="0"/>
              <a:t>4/27/2022</a:t>
            </a:fld>
            <a:endParaRPr lang="en-US"/>
          </a:p>
        </p:txBody>
      </p:sp>
      <p:sp>
        <p:nvSpPr>
          <p:cNvPr id="4" name="Footer Placeholder 3">
            <a:extLst>
              <a:ext uri="{FF2B5EF4-FFF2-40B4-BE49-F238E27FC236}">
                <a16:creationId xmlns:a16="http://schemas.microsoft.com/office/drawing/2014/main" id="{FDDCFBE3-9BD7-664C-889C-831915A071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677474-177A-744F-A50E-BD8725A90CA8}"/>
              </a:ext>
            </a:extLst>
          </p:cNvPr>
          <p:cNvSpPr>
            <a:spLocks noGrp="1"/>
          </p:cNvSpPr>
          <p:nvPr>
            <p:ph type="sldNum" sz="quarter" idx="12"/>
          </p:nvPr>
        </p:nvSpPr>
        <p:spPr/>
        <p:txBody>
          <a:bodyPr/>
          <a:lstStyle/>
          <a:p>
            <a:fld id="{C703FBFF-FA92-944D-9B31-4FE244FA46BC}" type="slidenum">
              <a:rPr lang="en-US" smtClean="0"/>
              <a:t>‹#›</a:t>
            </a:fld>
            <a:endParaRPr lang="en-US"/>
          </a:p>
        </p:txBody>
      </p:sp>
    </p:spTree>
    <p:extLst>
      <p:ext uri="{BB962C8B-B14F-4D97-AF65-F5344CB8AC3E}">
        <p14:creationId xmlns:p14="http://schemas.microsoft.com/office/powerpoint/2010/main" val="4172008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62391-562E-5F4F-9D28-69A1D9B7CC4B}"/>
              </a:ext>
            </a:extLst>
          </p:cNvPr>
          <p:cNvSpPr>
            <a:spLocks noGrp="1"/>
          </p:cNvSpPr>
          <p:nvPr>
            <p:ph type="dt" sz="half" idx="10"/>
          </p:nvPr>
        </p:nvSpPr>
        <p:spPr/>
        <p:txBody>
          <a:bodyPr/>
          <a:lstStyle/>
          <a:p>
            <a:fld id="{50799A2E-EC8C-4E4A-BD88-78A254F62208}" type="datetimeFigureOut">
              <a:rPr lang="en-US" smtClean="0"/>
              <a:t>4/27/2022</a:t>
            </a:fld>
            <a:endParaRPr lang="en-US"/>
          </a:p>
        </p:txBody>
      </p:sp>
      <p:sp>
        <p:nvSpPr>
          <p:cNvPr id="3" name="Footer Placeholder 2">
            <a:extLst>
              <a:ext uri="{FF2B5EF4-FFF2-40B4-BE49-F238E27FC236}">
                <a16:creationId xmlns:a16="http://schemas.microsoft.com/office/drawing/2014/main" id="{78BEF8F2-7B77-AC40-800F-265DCCD2D5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0C28D5-639A-364C-BEB6-312B4EE2270A}"/>
              </a:ext>
            </a:extLst>
          </p:cNvPr>
          <p:cNvSpPr>
            <a:spLocks noGrp="1"/>
          </p:cNvSpPr>
          <p:nvPr>
            <p:ph type="sldNum" sz="quarter" idx="12"/>
          </p:nvPr>
        </p:nvSpPr>
        <p:spPr/>
        <p:txBody>
          <a:bodyPr/>
          <a:lstStyle/>
          <a:p>
            <a:fld id="{C703FBFF-FA92-944D-9B31-4FE244FA46BC}" type="slidenum">
              <a:rPr lang="en-US" smtClean="0"/>
              <a:t>‹#›</a:t>
            </a:fld>
            <a:endParaRPr lang="en-US"/>
          </a:p>
        </p:txBody>
      </p:sp>
    </p:spTree>
    <p:extLst>
      <p:ext uri="{BB962C8B-B14F-4D97-AF65-F5344CB8AC3E}">
        <p14:creationId xmlns:p14="http://schemas.microsoft.com/office/powerpoint/2010/main" val="2011270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B0E5C-C5BD-ED45-8860-B69CD443DF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643BD7-0B44-0744-B97D-8F5F08EA10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A8DFBB-8BA3-1743-BCEE-5DBCAB61DC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B84F482-2050-7541-8342-9728F7007681}"/>
              </a:ext>
            </a:extLst>
          </p:cNvPr>
          <p:cNvSpPr>
            <a:spLocks noGrp="1"/>
          </p:cNvSpPr>
          <p:nvPr>
            <p:ph type="dt" sz="half" idx="10"/>
          </p:nvPr>
        </p:nvSpPr>
        <p:spPr/>
        <p:txBody>
          <a:bodyPr/>
          <a:lstStyle/>
          <a:p>
            <a:fld id="{50799A2E-EC8C-4E4A-BD88-78A254F62208}" type="datetimeFigureOut">
              <a:rPr lang="en-US" smtClean="0"/>
              <a:t>4/27/2022</a:t>
            </a:fld>
            <a:endParaRPr lang="en-US"/>
          </a:p>
        </p:txBody>
      </p:sp>
      <p:sp>
        <p:nvSpPr>
          <p:cNvPr id="6" name="Footer Placeholder 5">
            <a:extLst>
              <a:ext uri="{FF2B5EF4-FFF2-40B4-BE49-F238E27FC236}">
                <a16:creationId xmlns:a16="http://schemas.microsoft.com/office/drawing/2014/main" id="{8415F3FB-7710-3D46-BD39-AB7182E65E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446A07-51E4-2345-9FAD-C3EFE2A5DA96}"/>
              </a:ext>
            </a:extLst>
          </p:cNvPr>
          <p:cNvSpPr>
            <a:spLocks noGrp="1"/>
          </p:cNvSpPr>
          <p:nvPr>
            <p:ph type="sldNum" sz="quarter" idx="12"/>
          </p:nvPr>
        </p:nvSpPr>
        <p:spPr/>
        <p:txBody>
          <a:bodyPr/>
          <a:lstStyle/>
          <a:p>
            <a:fld id="{C703FBFF-FA92-944D-9B31-4FE244FA46BC}" type="slidenum">
              <a:rPr lang="en-US" smtClean="0"/>
              <a:t>‹#›</a:t>
            </a:fld>
            <a:endParaRPr lang="en-US"/>
          </a:p>
        </p:txBody>
      </p:sp>
    </p:spTree>
    <p:extLst>
      <p:ext uri="{BB962C8B-B14F-4D97-AF65-F5344CB8AC3E}">
        <p14:creationId xmlns:p14="http://schemas.microsoft.com/office/powerpoint/2010/main" val="3631811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D105E-9B63-4D45-A157-67DDF61CC4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FEB484-6C4D-FC4E-A62A-54B9792A6D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1180A4-DA87-9C4C-ADD9-4926367B5F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EB760AA-31BC-284C-A7B5-1AD7312B43C5}"/>
              </a:ext>
            </a:extLst>
          </p:cNvPr>
          <p:cNvSpPr>
            <a:spLocks noGrp="1"/>
          </p:cNvSpPr>
          <p:nvPr>
            <p:ph type="dt" sz="half" idx="10"/>
          </p:nvPr>
        </p:nvSpPr>
        <p:spPr/>
        <p:txBody>
          <a:bodyPr/>
          <a:lstStyle/>
          <a:p>
            <a:fld id="{50799A2E-EC8C-4E4A-BD88-78A254F62208}" type="datetimeFigureOut">
              <a:rPr lang="en-US" smtClean="0"/>
              <a:t>4/27/2022</a:t>
            </a:fld>
            <a:endParaRPr lang="en-US"/>
          </a:p>
        </p:txBody>
      </p:sp>
      <p:sp>
        <p:nvSpPr>
          <p:cNvPr id="6" name="Footer Placeholder 5">
            <a:extLst>
              <a:ext uri="{FF2B5EF4-FFF2-40B4-BE49-F238E27FC236}">
                <a16:creationId xmlns:a16="http://schemas.microsoft.com/office/drawing/2014/main" id="{D019DBE7-6890-EA41-9E41-920F0EAC0A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CBADDB-6DDE-AE45-973C-688E96A4E1D6}"/>
              </a:ext>
            </a:extLst>
          </p:cNvPr>
          <p:cNvSpPr>
            <a:spLocks noGrp="1"/>
          </p:cNvSpPr>
          <p:nvPr>
            <p:ph type="sldNum" sz="quarter" idx="12"/>
          </p:nvPr>
        </p:nvSpPr>
        <p:spPr/>
        <p:txBody>
          <a:bodyPr/>
          <a:lstStyle/>
          <a:p>
            <a:fld id="{C703FBFF-FA92-944D-9B31-4FE244FA46BC}" type="slidenum">
              <a:rPr lang="en-US" smtClean="0"/>
              <a:t>‹#›</a:t>
            </a:fld>
            <a:endParaRPr lang="en-US"/>
          </a:p>
        </p:txBody>
      </p:sp>
    </p:spTree>
    <p:extLst>
      <p:ext uri="{BB962C8B-B14F-4D97-AF65-F5344CB8AC3E}">
        <p14:creationId xmlns:p14="http://schemas.microsoft.com/office/powerpoint/2010/main" val="430487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D114DB-526E-EA4C-B3CF-59A19F679B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9EF951-DAC8-364C-87E6-C891D54A74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C15393-6527-5D4F-AE83-FBAD5FF4C2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799A2E-EC8C-4E4A-BD88-78A254F62208}" type="datetimeFigureOut">
              <a:rPr lang="en-US" smtClean="0"/>
              <a:t>4/27/2022</a:t>
            </a:fld>
            <a:endParaRPr lang="en-US"/>
          </a:p>
        </p:txBody>
      </p:sp>
      <p:sp>
        <p:nvSpPr>
          <p:cNvPr id="5" name="Footer Placeholder 4">
            <a:extLst>
              <a:ext uri="{FF2B5EF4-FFF2-40B4-BE49-F238E27FC236}">
                <a16:creationId xmlns:a16="http://schemas.microsoft.com/office/drawing/2014/main" id="{BE33E312-8C68-C541-B9E2-CC2656A0B0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BBA94E-2455-254C-95C9-9C1A262720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03FBFF-FA92-944D-9B31-4FE244FA46BC}" type="slidenum">
              <a:rPr lang="en-US" smtClean="0"/>
              <a:t>‹#›</a:t>
            </a:fld>
            <a:endParaRPr lang="en-US"/>
          </a:p>
        </p:txBody>
      </p:sp>
    </p:spTree>
    <p:extLst>
      <p:ext uri="{BB962C8B-B14F-4D97-AF65-F5344CB8AC3E}">
        <p14:creationId xmlns:p14="http://schemas.microsoft.com/office/powerpoint/2010/main" val="2199802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12.xml"/><Relationship Id="rId4" Type="http://schemas.openxmlformats.org/officeDocument/2006/relationships/image" Target="../media/image5.tiff"/></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1.tiff"/><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11" name="Rectangle 10"/>
          <p:cNvSpPr/>
          <p:nvPr/>
        </p:nvSpPr>
        <p:spPr>
          <a:xfrm>
            <a:off x="172278" y="517849"/>
            <a:ext cx="4212856" cy="6182244"/>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t" anchorCtr="0" forceAA="0" compatLnSpc="1">
            <a:prstTxWarp prst="textNoShape">
              <a:avLst/>
            </a:prstTxWarp>
            <a:noAutofit/>
          </a:bodyPr>
          <a:lstStyle/>
          <a:p>
            <a:r>
              <a:rPr lang="en-US" sz="1600" b="1">
                <a:solidFill>
                  <a:srgbClr val="000000"/>
                </a:solidFill>
              </a:rPr>
              <a:t>COMMAND WORDS</a:t>
            </a:r>
          </a:p>
          <a:p>
            <a:endParaRPr lang="en-US" sz="1600" b="1">
              <a:solidFill>
                <a:srgbClr val="000000"/>
              </a:solidFill>
            </a:endParaRPr>
          </a:p>
          <a:p>
            <a:r>
              <a:rPr lang="en-US" sz="1467" b="1">
                <a:solidFill>
                  <a:srgbClr val="000000"/>
                </a:solidFill>
              </a:rPr>
              <a:t>Compare</a:t>
            </a:r>
          </a:p>
          <a:p>
            <a:r>
              <a:rPr lang="en-US" sz="1467">
                <a:solidFill>
                  <a:srgbClr val="000000"/>
                </a:solidFill>
              </a:rPr>
              <a:t>Identify similarities and/or differences</a:t>
            </a:r>
          </a:p>
          <a:p>
            <a:r>
              <a:rPr lang="en-US" sz="1467" b="1">
                <a:solidFill>
                  <a:srgbClr val="000000"/>
                </a:solidFill>
              </a:rPr>
              <a:t>Define</a:t>
            </a:r>
          </a:p>
          <a:p>
            <a:r>
              <a:rPr lang="en-US" sz="1467">
                <a:solidFill>
                  <a:srgbClr val="000000"/>
                </a:solidFill>
              </a:rPr>
              <a:t>Specify meaning</a:t>
            </a:r>
          </a:p>
          <a:p>
            <a:r>
              <a:rPr lang="en-US" sz="1467" b="1">
                <a:solidFill>
                  <a:srgbClr val="000000"/>
                </a:solidFill>
              </a:rPr>
              <a:t>Describe</a:t>
            </a:r>
          </a:p>
          <a:p>
            <a:r>
              <a:rPr lang="en-US" sz="1467">
                <a:solidFill>
                  <a:srgbClr val="000000"/>
                </a:solidFill>
              </a:rPr>
              <a:t>Set out characteristics</a:t>
            </a:r>
          </a:p>
          <a:p>
            <a:r>
              <a:rPr lang="en-US" sz="1467" b="1">
                <a:solidFill>
                  <a:srgbClr val="000000"/>
                </a:solidFill>
              </a:rPr>
              <a:t>Discuss</a:t>
            </a:r>
          </a:p>
          <a:p>
            <a:r>
              <a:rPr lang="en-US" sz="1467">
                <a:solidFill>
                  <a:srgbClr val="000000"/>
                </a:solidFill>
              </a:rPr>
              <a:t>Present key points (detailed writing taking into account different ideas, characteristics and/or features)</a:t>
            </a:r>
          </a:p>
          <a:p>
            <a:r>
              <a:rPr lang="en-US" sz="1467" b="1">
                <a:solidFill>
                  <a:srgbClr val="000000"/>
                </a:solidFill>
              </a:rPr>
              <a:t>Evaluate</a:t>
            </a:r>
          </a:p>
          <a:p>
            <a:r>
              <a:rPr lang="en-US" sz="1467">
                <a:solidFill>
                  <a:srgbClr val="000000"/>
                </a:solidFill>
              </a:rPr>
              <a:t>Judge from available evidence (make an informed judgment on the effectiveness)</a:t>
            </a:r>
          </a:p>
          <a:p>
            <a:r>
              <a:rPr lang="en-US" sz="1467" b="1">
                <a:solidFill>
                  <a:srgbClr val="000000"/>
                </a:solidFill>
              </a:rPr>
              <a:t>Explain</a:t>
            </a:r>
          </a:p>
          <a:p>
            <a:r>
              <a:rPr lang="en-US" sz="1467">
                <a:solidFill>
                  <a:srgbClr val="000000"/>
                </a:solidFill>
              </a:rPr>
              <a:t>Set out purposes or reasons</a:t>
            </a:r>
          </a:p>
          <a:p>
            <a:r>
              <a:rPr lang="en-US" sz="1467" b="1">
                <a:solidFill>
                  <a:srgbClr val="000000"/>
                </a:solidFill>
              </a:rPr>
              <a:t>Outline</a:t>
            </a:r>
          </a:p>
          <a:p>
            <a:r>
              <a:rPr lang="en-US" sz="1467">
                <a:solidFill>
                  <a:srgbClr val="000000"/>
                </a:solidFill>
              </a:rPr>
              <a:t>Set out main characteristics</a:t>
            </a:r>
          </a:p>
          <a:p>
            <a:r>
              <a:rPr lang="en-US" sz="1467" b="1">
                <a:solidFill>
                  <a:srgbClr val="000000"/>
                </a:solidFill>
              </a:rPr>
              <a:t>State</a:t>
            </a:r>
          </a:p>
          <a:p>
            <a:r>
              <a:rPr lang="en-US" sz="1467">
                <a:solidFill>
                  <a:srgbClr val="000000"/>
                </a:solidFill>
              </a:rPr>
              <a:t>Express in clear terms</a:t>
            </a:r>
          </a:p>
          <a:p>
            <a:r>
              <a:rPr lang="en-US" sz="1467" b="1">
                <a:solidFill>
                  <a:srgbClr val="000000"/>
                </a:solidFill>
              </a:rPr>
              <a:t>Suggest</a:t>
            </a:r>
          </a:p>
          <a:p>
            <a:r>
              <a:rPr lang="en-US" sz="1467">
                <a:solidFill>
                  <a:srgbClr val="000000"/>
                </a:solidFill>
              </a:rPr>
              <a:t>Present a possible case (present a possible answer)</a:t>
            </a:r>
          </a:p>
          <a:p>
            <a:r>
              <a:rPr lang="en-US" sz="1467" b="1">
                <a:solidFill>
                  <a:srgbClr val="000000"/>
                </a:solidFill>
              </a:rPr>
              <a:t>Why</a:t>
            </a:r>
          </a:p>
          <a:p>
            <a:r>
              <a:rPr lang="en-US" sz="1467">
                <a:solidFill>
                  <a:srgbClr val="000000"/>
                </a:solidFill>
              </a:rPr>
              <a:t>Give a reason or purpose</a:t>
            </a:r>
          </a:p>
        </p:txBody>
      </p:sp>
      <p:graphicFrame>
        <p:nvGraphicFramePr>
          <p:cNvPr id="7" name="Table 6">
            <a:extLst>
              <a:ext uri="{FF2B5EF4-FFF2-40B4-BE49-F238E27FC236}">
                <a16:creationId xmlns:a16="http://schemas.microsoft.com/office/drawing/2014/main" id="{CD5B2C83-56DA-624C-B036-694B5C2D1925}"/>
              </a:ext>
            </a:extLst>
          </p:cNvPr>
          <p:cNvGraphicFramePr>
            <a:graphicFrameLocks noGrp="1"/>
          </p:cNvGraphicFramePr>
          <p:nvPr>
            <p:extLst>
              <p:ext uri="{D42A27DB-BD31-4B8C-83A1-F6EECF244321}">
                <p14:modId xmlns:p14="http://schemas.microsoft.com/office/powerpoint/2010/main" val="2014894730"/>
              </p:ext>
            </p:extLst>
          </p:nvPr>
        </p:nvGraphicFramePr>
        <p:xfrm>
          <a:off x="4525884" y="384882"/>
          <a:ext cx="4006444" cy="3368040"/>
        </p:xfrm>
        <a:graphic>
          <a:graphicData uri="http://schemas.openxmlformats.org/drawingml/2006/table">
            <a:tbl>
              <a:tblPr firstRow="1" bandRow="1">
                <a:tableStyleId>{5C22544A-7EE6-4342-B048-85BDC9FD1C3A}</a:tableStyleId>
              </a:tblPr>
              <a:tblGrid>
                <a:gridCol w="1991494">
                  <a:extLst>
                    <a:ext uri="{9D8B030D-6E8A-4147-A177-3AD203B41FA5}">
                      <a16:colId xmlns:a16="http://schemas.microsoft.com/office/drawing/2014/main" val="3724449088"/>
                    </a:ext>
                  </a:extLst>
                </a:gridCol>
                <a:gridCol w="2014950">
                  <a:extLst>
                    <a:ext uri="{9D8B030D-6E8A-4147-A177-3AD203B41FA5}">
                      <a16:colId xmlns:a16="http://schemas.microsoft.com/office/drawing/2014/main" val="3028779456"/>
                    </a:ext>
                  </a:extLst>
                </a:gridCol>
              </a:tblGrid>
              <a:tr h="1574322">
                <a:tc>
                  <a:txBody>
                    <a:bodyPr/>
                    <a:lstStyle/>
                    <a:p>
                      <a:pPr marL="0" indent="0">
                        <a:buFont typeface="Arial" panose="020B0604020202020204" pitchFamily="34" charset="0"/>
                        <a:buNone/>
                      </a:pPr>
                      <a:r>
                        <a:rPr lang="en-US" sz="1100" b="1">
                          <a:solidFill>
                            <a:schemeClr val="tx1"/>
                          </a:solidFill>
                        </a:rPr>
                        <a:t>Performance</a:t>
                      </a:r>
                    </a:p>
                    <a:p>
                      <a:pPr marL="171450" indent="-171450">
                        <a:buFont typeface="Arial" panose="020B0604020202020204" pitchFamily="34" charset="0"/>
                        <a:buChar char="•"/>
                      </a:pPr>
                      <a:r>
                        <a:rPr lang="en-US" sz="1100" b="0">
                          <a:solidFill>
                            <a:schemeClr val="tx1"/>
                          </a:solidFill>
                        </a:rPr>
                        <a:t>2 x set phrases through a  solo performance </a:t>
                      </a:r>
                    </a:p>
                    <a:p>
                      <a:pPr marL="171450" indent="-171450">
                        <a:buFont typeface="Arial" panose="020B0604020202020204" pitchFamily="34" charset="0"/>
                        <a:buChar char="•"/>
                      </a:pPr>
                      <a:r>
                        <a:rPr lang="en-US" sz="1100" b="0">
                          <a:solidFill>
                            <a:schemeClr val="tx1"/>
                          </a:solidFill>
                        </a:rPr>
                        <a:t>Duet/trio performance </a:t>
                      </a:r>
                    </a:p>
                    <a:p>
                      <a:pPr marL="171450" indent="-171450">
                        <a:buFont typeface="Arial" panose="020B0604020202020204" pitchFamily="34" charset="0"/>
                        <a:buChar char="•"/>
                      </a:pPr>
                      <a:endParaRPr lang="en-US" sz="1100" b="0">
                        <a:solidFill>
                          <a:schemeClr val="tx1"/>
                        </a:solidFill>
                      </a:endParaRPr>
                    </a:p>
                    <a:p>
                      <a:pPr marL="0" indent="0">
                        <a:buFont typeface="Arial" panose="020B0604020202020204" pitchFamily="34" charset="0"/>
                        <a:buNone/>
                      </a:pPr>
                      <a:r>
                        <a:rPr lang="en-US" sz="1100" b="1">
                          <a:solidFill>
                            <a:schemeClr val="tx1"/>
                          </a:solidFill>
                        </a:rPr>
                        <a:t>Choreography </a:t>
                      </a:r>
                    </a:p>
                    <a:p>
                      <a:pPr marL="171450" indent="-171450">
                        <a:buFont typeface="Arial" panose="020B0604020202020204" pitchFamily="34" charset="0"/>
                        <a:buChar char="•"/>
                      </a:pPr>
                      <a:r>
                        <a:rPr lang="en-US" sz="1100" b="0">
                          <a:solidFill>
                            <a:schemeClr val="tx1"/>
                          </a:solidFill>
                        </a:rPr>
                        <a:t>Solo or group choreography.</a:t>
                      </a:r>
                    </a:p>
                    <a:p>
                      <a:pPr marL="171450" indent="-171450">
                        <a:buFont typeface="Arial" panose="020B0604020202020204" pitchFamily="34" charset="0"/>
                        <a:buChar char="•"/>
                      </a:pPr>
                      <a:endParaRPr lang="en-US" sz="1100" b="0">
                        <a:solidFill>
                          <a:schemeClr val="tx1"/>
                        </a:solidFill>
                      </a:endParaRPr>
                    </a:p>
                    <a:p>
                      <a:pPr marL="0" indent="0">
                        <a:buFont typeface="Arial" panose="020B0604020202020204" pitchFamily="34" charset="0"/>
                        <a:buNone/>
                      </a:pPr>
                      <a:r>
                        <a:rPr lang="en-US" sz="1100" b="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FBB5"/>
                    </a:solidFill>
                  </a:tcPr>
                </a:tc>
                <a:tc>
                  <a:txBody>
                    <a:bodyPr/>
                    <a:lstStyle/>
                    <a:p>
                      <a:pPr marL="171450" indent="-171450">
                        <a:buFont typeface="Arial" panose="020B0604020202020204" pitchFamily="34" charset="0"/>
                        <a:buChar char="•"/>
                      </a:pPr>
                      <a:r>
                        <a:rPr lang="en-GB" sz="1100" b="0">
                          <a:solidFill>
                            <a:schemeClr val="tx1"/>
                          </a:solidFill>
                        </a:rPr>
                        <a:t>Knowledge and understanding of choreographic processes and performing skills</a:t>
                      </a:r>
                    </a:p>
                    <a:p>
                      <a:pPr marL="171450" indent="-171450">
                        <a:buFont typeface="Arial" panose="020B0604020202020204" pitchFamily="34" charset="0"/>
                        <a:buChar char="•"/>
                      </a:pPr>
                      <a:r>
                        <a:rPr lang="en-GB" sz="1100" b="0">
                          <a:solidFill>
                            <a:schemeClr val="tx1"/>
                          </a:solidFill>
                        </a:rPr>
                        <a:t>Critical appreciation of own work.</a:t>
                      </a:r>
                    </a:p>
                    <a:p>
                      <a:pPr marL="171450" indent="-171450">
                        <a:buFont typeface="Arial" panose="020B0604020202020204" pitchFamily="34" charset="0"/>
                        <a:buChar char="•"/>
                      </a:pPr>
                      <a:r>
                        <a:rPr lang="en-GB" sz="1100" b="0">
                          <a:solidFill>
                            <a:schemeClr val="tx1"/>
                          </a:solidFill>
                        </a:rPr>
                        <a:t>Critical appreciation of professional works.</a:t>
                      </a:r>
                    </a:p>
                    <a:p>
                      <a:endParaRPr lang="en-GB" sz="11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FBB5"/>
                    </a:solidFill>
                  </a:tcPr>
                </a:tc>
                <a:extLst>
                  <a:ext uri="{0D108BD9-81ED-4DB2-BD59-A6C34878D82A}">
                    <a16:rowId xmlns:a16="http://schemas.microsoft.com/office/drawing/2014/main" val="3410841917"/>
                  </a:ext>
                </a:extLst>
              </a:tr>
              <a:tr h="1574322">
                <a:tc>
                  <a:txBody>
                    <a:bodyPr/>
                    <a:lstStyle/>
                    <a:p>
                      <a:r>
                        <a:rPr lang="en-GB" sz="1100" b="1">
                          <a:solidFill>
                            <a:schemeClr val="tx1"/>
                          </a:solidFill>
                        </a:rPr>
                        <a:t>How its assessed</a:t>
                      </a:r>
                    </a:p>
                    <a:p>
                      <a:r>
                        <a:rPr lang="en-GB" sz="1100">
                          <a:solidFill>
                            <a:schemeClr val="tx1"/>
                          </a:solidFill>
                        </a:rPr>
                        <a:t>Performance </a:t>
                      </a:r>
                    </a:p>
                    <a:p>
                      <a:pPr marL="171450" indent="-171450">
                        <a:buFont typeface="Arial" panose="020B0604020202020204" pitchFamily="34" charset="0"/>
                        <a:buChar char="•"/>
                      </a:pPr>
                      <a:r>
                        <a:rPr lang="en-GB" sz="1100">
                          <a:solidFill>
                            <a:schemeClr val="tx1"/>
                          </a:solidFill>
                        </a:rPr>
                        <a:t>30% of GCSE</a:t>
                      </a:r>
                    </a:p>
                    <a:p>
                      <a:pPr marL="171450" indent="-171450">
                        <a:buFont typeface="Arial" panose="020B0604020202020204" pitchFamily="34" charset="0"/>
                        <a:buChar char="•"/>
                      </a:pPr>
                      <a:r>
                        <a:rPr lang="en-GB" sz="1100">
                          <a:solidFill>
                            <a:schemeClr val="tx1"/>
                          </a:solidFill>
                        </a:rPr>
                        <a:t>40 marks</a:t>
                      </a:r>
                    </a:p>
                    <a:p>
                      <a:pPr marL="171450" indent="-171450">
                        <a:buFont typeface="Arial" panose="020B0604020202020204" pitchFamily="34" charset="0"/>
                        <a:buChar char="•"/>
                      </a:pPr>
                      <a:endParaRPr lang="en-GB" sz="1100">
                        <a:solidFill>
                          <a:schemeClr val="tx1"/>
                        </a:solidFill>
                      </a:endParaRPr>
                    </a:p>
                    <a:p>
                      <a:pPr marL="0" indent="0">
                        <a:buFont typeface="Arial" panose="020B0604020202020204" pitchFamily="34" charset="0"/>
                        <a:buNone/>
                      </a:pPr>
                      <a:r>
                        <a:rPr lang="en-GB" sz="1100">
                          <a:solidFill>
                            <a:schemeClr val="tx1"/>
                          </a:solidFill>
                        </a:rPr>
                        <a:t>Choreography</a:t>
                      </a:r>
                    </a:p>
                    <a:p>
                      <a:pPr marL="171450" indent="-171450">
                        <a:buFont typeface="Arial" panose="020B0604020202020204" pitchFamily="34" charset="0"/>
                        <a:buChar char="•"/>
                      </a:pPr>
                      <a:r>
                        <a:rPr lang="en-GB" sz="1100">
                          <a:solidFill>
                            <a:schemeClr val="tx1"/>
                          </a:solidFill>
                        </a:rPr>
                        <a:t>30% of GCSE</a:t>
                      </a:r>
                    </a:p>
                    <a:p>
                      <a:pPr marL="171450" indent="-171450">
                        <a:buFont typeface="Arial" panose="020B0604020202020204" pitchFamily="34" charset="0"/>
                        <a:buChar char="•"/>
                      </a:pPr>
                      <a:r>
                        <a:rPr lang="en-GB" sz="1100">
                          <a:solidFill>
                            <a:schemeClr val="tx1"/>
                          </a:solidFill>
                        </a:rPr>
                        <a:t>40 marks </a:t>
                      </a:r>
                    </a:p>
                    <a:p>
                      <a:pPr marL="0" indent="0">
                        <a:buFont typeface="Arial" panose="020B0604020202020204" pitchFamily="34" charset="0"/>
                        <a:buNone/>
                      </a:pPr>
                      <a:endParaRPr lang="en-GB" sz="1100">
                        <a:solidFill>
                          <a:schemeClr val="tx1"/>
                        </a:solidFill>
                      </a:endParaRPr>
                    </a:p>
                    <a:p>
                      <a:pPr marL="0" indent="0">
                        <a:buFont typeface="Arial" panose="020B0604020202020204" pitchFamily="34" charset="0"/>
                        <a:buNone/>
                      </a:pPr>
                      <a:r>
                        <a:rPr lang="en-GB" sz="1100">
                          <a:solidFill>
                            <a:schemeClr val="tx1"/>
                          </a:solidFill>
                        </a:rPr>
                        <a:t>Total component 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FBB5"/>
                    </a:solidFill>
                  </a:tcPr>
                </a:tc>
                <a:tc>
                  <a:txBody>
                    <a:bodyPr/>
                    <a:lstStyle/>
                    <a:p>
                      <a:pPr fontAlgn="base"/>
                      <a:r>
                        <a:rPr lang="en-GB" sz="1100" b="1">
                          <a:solidFill>
                            <a:schemeClr val="tx1"/>
                          </a:solidFill>
                        </a:rPr>
                        <a:t>How its assessed</a:t>
                      </a:r>
                    </a:p>
                    <a:p>
                      <a:pPr marL="171450" indent="-171450" algn="l" fontAlgn="base">
                        <a:buFont typeface="Arial" panose="020B0604020202020204" pitchFamily="34" charset="0"/>
                        <a:buChar char="•"/>
                      </a:pPr>
                      <a:r>
                        <a:rPr lang="en-GB" sz="1100" b="0">
                          <a:solidFill>
                            <a:schemeClr val="tx1"/>
                          </a:solidFill>
                        </a:rPr>
                        <a:t>40% of GCSE</a:t>
                      </a:r>
                    </a:p>
                    <a:p>
                      <a:pPr marL="171450" indent="-171450" algn="l" fontAlgn="base">
                        <a:buFont typeface="Arial" panose="020B0604020202020204" pitchFamily="34" charset="0"/>
                        <a:buChar char="•"/>
                      </a:pPr>
                      <a:r>
                        <a:rPr lang="en-GB" sz="1100" b="0">
                          <a:solidFill>
                            <a:schemeClr val="tx1"/>
                          </a:solidFill>
                        </a:rPr>
                        <a:t>Written exam: 1 hour 30 minutes</a:t>
                      </a:r>
                    </a:p>
                    <a:p>
                      <a:pPr marL="171450" indent="-171450" algn="l" fontAlgn="base">
                        <a:buFont typeface="Arial" panose="020B0604020202020204" pitchFamily="34" charset="0"/>
                        <a:buChar char="•"/>
                      </a:pPr>
                      <a:r>
                        <a:rPr lang="en-GB" sz="1100" b="0">
                          <a:solidFill>
                            <a:schemeClr val="tx1"/>
                          </a:solidFill>
                        </a:rPr>
                        <a:t>80 marks</a:t>
                      </a:r>
                    </a:p>
                    <a:p>
                      <a:pPr marL="171450" indent="-171450" algn="l" fontAlgn="base">
                        <a:buFont typeface="Arial" panose="020B0604020202020204" pitchFamily="34" charset="0"/>
                        <a:buChar char="•"/>
                      </a:pPr>
                      <a:endParaRPr lang="en-GB" sz="1100" b="0">
                        <a:solidFill>
                          <a:schemeClr val="tx1"/>
                        </a:solidFill>
                      </a:endParaRPr>
                    </a:p>
                    <a:p>
                      <a:pPr marL="171450" indent="-171450" algn="l" fontAlgn="base">
                        <a:buFont typeface="Arial" panose="020B0604020202020204" pitchFamily="34" charset="0"/>
                        <a:buChar char="•"/>
                      </a:pPr>
                      <a:endParaRPr lang="en-GB" sz="1100" b="0">
                        <a:solidFill>
                          <a:schemeClr val="tx1"/>
                        </a:solidFill>
                      </a:endParaRPr>
                    </a:p>
                    <a:p>
                      <a:pPr marL="171450" indent="-171450" algn="l" fontAlgn="base">
                        <a:buFont typeface="Arial" panose="020B0604020202020204" pitchFamily="34" charset="0"/>
                        <a:buChar char="•"/>
                      </a:pPr>
                      <a:endParaRPr lang="en-GB" sz="1100" b="0">
                        <a:solidFill>
                          <a:schemeClr val="tx1"/>
                        </a:solidFill>
                      </a:endParaRPr>
                    </a:p>
                    <a:p>
                      <a:pPr marL="171450" indent="-171450" algn="l" fontAlgn="base">
                        <a:buFont typeface="Arial" panose="020B0604020202020204" pitchFamily="34" charset="0"/>
                        <a:buChar char="•"/>
                      </a:pPr>
                      <a:endParaRPr lang="en-GB" sz="1100" b="0">
                        <a:solidFill>
                          <a:schemeClr val="tx1"/>
                        </a:solidFill>
                      </a:endParaRPr>
                    </a:p>
                    <a:p>
                      <a:pPr marL="0" indent="0" algn="l" fontAlgn="base">
                        <a:buFont typeface="Arial" panose="020B0604020202020204" pitchFamily="34" charset="0"/>
                        <a:buNone/>
                      </a:pPr>
                      <a:r>
                        <a:rPr lang="en-GB" sz="1100" b="0">
                          <a:solidFill>
                            <a:schemeClr val="tx1"/>
                          </a:solidFill>
                        </a:rPr>
                        <a:t>Total component 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FBB5"/>
                    </a:solidFill>
                  </a:tcPr>
                </a:tc>
                <a:extLst>
                  <a:ext uri="{0D108BD9-81ED-4DB2-BD59-A6C34878D82A}">
                    <a16:rowId xmlns:a16="http://schemas.microsoft.com/office/drawing/2014/main" val="42966688"/>
                  </a:ext>
                </a:extLst>
              </a:tr>
            </a:tbl>
          </a:graphicData>
        </a:graphic>
      </p:graphicFrame>
      <p:sp>
        <p:nvSpPr>
          <p:cNvPr id="8" name="Rounded Rectangle 7">
            <a:extLst>
              <a:ext uri="{FF2B5EF4-FFF2-40B4-BE49-F238E27FC236}">
                <a16:creationId xmlns:a16="http://schemas.microsoft.com/office/drawing/2014/main" id="{8B4CEFC2-B5AA-664F-BEEE-525540B1E705}"/>
              </a:ext>
            </a:extLst>
          </p:cNvPr>
          <p:cNvSpPr/>
          <p:nvPr/>
        </p:nvSpPr>
        <p:spPr>
          <a:xfrm>
            <a:off x="4525884" y="67516"/>
            <a:ext cx="1985334" cy="30376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endParaRPr lang="en-US" sz="1100" b="1">
              <a:solidFill>
                <a:schemeClr val="tx1"/>
              </a:solidFill>
            </a:endParaRPr>
          </a:p>
          <a:p>
            <a:pPr algn="ctr"/>
            <a:r>
              <a:rPr lang="en-US" sz="1100" b="1">
                <a:solidFill>
                  <a:schemeClr val="tx1"/>
                </a:solidFill>
              </a:rPr>
              <a:t>Component 1: Performance and choreography</a:t>
            </a:r>
          </a:p>
          <a:p>
            <a:endParaRPr lang="en-GB" sz="1100" b="1">
              <a:solidFill>
                <a:schemeClr val="tx1"/>
              </a:solidFill>
            </a:endParaRPr>
          </a:p>
        </p:txBody>
      </p:sp>
      <p:sp>
        <p:nvSpPr>
          <p:cNvPr id="9" name="Rounded Rectangle 8">
            <a:extLst>
              <a:ext uri="{FF2B5EF4-FFF2-40B4-BE49-F238E27FC236}">
                <a16:creationId xmlns:a16="http://schemas.microsoft.com/office/drawing/2014/main" id="{C0EBE9B7-D792-C44F-BBD8-D34E6D9CB8FA}"/>
              </a:ext>
            </a:extLst>
          </p:cNvPr>
          <p:cNvSpPr/>
          <p:nvPr/>
        </p:nvSpPr>
        <p:spPr>
          <a:xfrm>
            <a:off x="118910" y="53921"/>
            <a:ext cx="4266224" cy="330961"/>
          </a:xfrm>
          <a:prstGeom prst="roundRect">
            <a:avLst/>
          </a:prstGeom>
          <a:solidFill>
            <a:srgbClr val="00FA00"/>
          </a:solidFill>
        </p:spPr>
        <p:style>
          <a:lnRef idx="2">
            <a:schemeClr val="dk1"/>
          </a:lnRef>
          <a:fillRef idx="1">
            <a:schemeClr val="lt1"/>
          </a:fillRef>
          <a:effectRef idx="0">
            <a:schemeClr val="dk1"/>
          </a:effectRef>
          <a:fontRef idx="minor">
            <a:schemeClr val="dk1"/>
          </a:fontRef>
        </p:style>
        <p:txBody>
          <a:bodyPr rtlCol="0" anchor="ctr"/>
          <a:lstStyle/>
          <a:p>
            <a:endParaRPr lang="en-US" sz="1100" b="1">
              <a:solidFill>
                <a:schemeClr val="tx1"/>
              </a:solidFill>
            </a:endParaRPr>
          </a:p>
          <a:p>
            <a:pPr algn="ctr"/>
            <a:r>
              <a:rPr lang="en-US" sz="1100" b="1">
                <a:solidFill>
                  <a:schemeClr val="tx1"/>
                </a:solidFill>
              </a:rPr>
              <a:t>GCSE Dance </a:t>
            </a:r>
          </a:p>
          <a:p>
            <a:endParaRPr lang="en-GB" sz="1100" b="1">
              <a:solidFill>
                <a:schemeClr val="tx1"/>
              </a:solidFill>
            </a:endParaRPr>
          </a:p>
        </p:txBody>
      </p:sp>
      <p:sp>
        <p:nvSpPr>
          <p:cNvPr id="6" name="Rounded Rectangle 5">
            <a:extLst>
              <a:ext uri="{FF2B5EF4-FFF2-40B4-BE49-F238E27FC236}">
                <a16:creationId xmlns:a16="http://schemas.microsoft.com/office/drawing/2014/main" id="{402037B0-EDF6-E84A-AD13-F5F2849FD5CA}"/>
              </a:ext>
            </a:extLst>
          </p:cNvPr>
          <p:cNvSpPr/>
          <p:nvPr/>
        </p:nvSpPr>
        <p:spPr>
          <a:xfrm>
            <a:off x="6511218" y="74314"/>
            <a:ext cx="1985334" cy="30376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100" b="1">
                <a:solidFill>
                  <a:schemeClr val="tx1"/>
                </a:solidFill>
              </a:rPr>
              <a:t>Component2: Dance appreciation</a:t>
            </a:r>
            <a:endParaRPr lang="en-GB" sz="1100" b="1">
              <a:solidFill>
                <a:schemeClr val="tx1"/>
              </a:solidFill>
            </a:endParaRPr>
          </a:p>
        </p:txBody>
      </p:sp>
      <p:sp>
        <p:nvSpPr>
          <p:cNvPr id="10" name="Content Placeholder 2">
            <a:extLst>
              <a:ext uri="{FF2B5EF4-FFF2-40B4-BE49-F238E27FC236}">
                <a16:creationId xmlns:a16="http://schemas.microsoft.com/office/drawing/2014/main" id="{69B6713F-CBCA-E24E-9FF5-D28B65972738}"/>
              </a:ext>
            </a:extLst>
          </p:cNvPr>
          <p:cNvSpPr txBox="1">
            <a:spLocks/>
          </p:cNvSpPr>
          <p:nvPr/>
        </p:nvSpPr>
        <p:spPr>
          <a:xfrm>
            <a:off x="8637301" y="67516"/>
            <a:ext cx="3460153" cy="3590084"/>
          </a:xfrm>
          <a:prstGeom prst="rect">
            <a:avLst/>
          </a:prstGeom>
          <a:solidFill>
            <a:srgbClr val="FF8AD8"/>
          </a:solidFill>
          <a:ln>
            <a:solidFill>
              <a:schemeClr val="tx1"/>
            </a:solidFill>
          </a:ln>
        </p:spPr>
        <p:txBody>
          <a:bodyPr spcFirstLastPara="1" vert="horz" wrap="square" lIns="91425" tIns="91425" rIns="91425" bIns="91425" rtlCol="0" anchor="t" anchorCtr="0">
            <a:normAutofit fontScale="92500" lnSpcReduction="10000"/>
          </a:bodyPr>
          <a:lstStyle>
            <a:lvl1pPr marL="609585" lvl="0" indent="-457189" algn="l" defTabSz="914400" rtl="0" eaLnBrk="1" latinLnBrk="0" hangingPunct="1">
              <a:lnSpc>
                <a:spcPct val="115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115000"/>
              </a:lnSpc>
              <a:spcBef>
                <a:spcPts val="2133"/>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115000"/>
              </a:lnSpc>
              <a:spcBef>
                <a:spcPts val="2133"/>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115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115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115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115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115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115000"/>
              </a:lnSpc>
              <a:spcBef>
                <a:spcPts val="2133"/>
              </a:spcBef>
              <a:spcAft>
                <a:spcPts val="2133"/>
              </a:spcAft>
              <a:buSzPts val="1400"/>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400" b="1"/>
              <a:t>Choreography 30%</a:t>
            </a:r>
          </a:p>
          <a:p>
            <a:pPr marL="608965" indent="-456565"/>
            <a:r>
              <a:rPr lang="en-GB" sz="1200"/>
              <a:t>Always work to a rehearsal plan.</a:t>
            </a:r>
            <a:endParaRPr lang="en-GB" sz="1200">
              <a:cs typeface="Calibri" panose="020F0502020204030204"/>
            </a:endParaRPr>
          </a:p>
          <a:p>
            <a:pPr marL="608965" indent="-456565"/>
            <a:r>
              <a:rPr lang="en-GB" sz="1200"/>
              <a:t>The music you use is important.</a:t>
            </a:r>
            <a:endParaRPr lang="en-GB" sz="1200">
              <a:cs typeface="Calibri" panose="020F0502020204030204"/>
            </a:endParaRPr>
          </a:p>
          <a:p>
            <a:pPr marL="608965" indent="-456565"/>
            <a:r>
              <a:rPr lang="en-GB" sz="1200"/>
              <a:t>Always make your choreographic intention clear. </a:t>
            </a:r>
            <a:endParaRPr lang="en-GB" sz="1200">
              <a:cs typeface="Calibri" panose="020F0502020204030204"/>
            </a:endParaRPr>
          </a:p>
          <a:p>
            <a:pPr marL="608965" indent="-456565"/>
            <a:r>
              <a:rPr lang="en-GB" sz="1200"/>
              <a:t>Video your progress and reflect  on your work.</a:t>
            </a:r>
            <a:endParaRPr lang="en-GB" sz="1200">
              <a:cs typeface="Calibri" panose="020F0502020204030204"/>
            </a:endParaRPr>
          </a:p>
          <a:p>
            <a:pPr marL="0" indent="0">
              <a:buFont typeface="Arial" panose="020B0604020202020204" pitchFamily="34" charset="0"/>
              <a:buNone/>
            </a:pPr>
            <a:r>
              <a:rPr lang="en-GB" sz="1400" b="1"/>
              <a:t>Performing 30%</a:t>
            </a:r>
          </a:p>
          <a:p>
            <a:pPr marL="608965" indent="-456565"/>
            <a:r>
              <a:rPr lang="en-GB" sz="1200"/>
              <a:t>Practice daily – video yourself to gain feedback</a:t>
            </a:r>
            <a:endParaRPr lang="en-GB" sz="1200">
              <a:cs typeface="Calibri" panose="020F0502020204030204"/>
            </a:endParaRPr>
          </a:p>
          <a:p>
            <a:pPr marL="608965" indent="-456565"/>
            <a:r>
              <a:rPr lang="en-GB" sz="1200"/>
              <a:t>Practice with focus and target</a:t>
            </a:r>
            <a:endParaRPr lang="en-GB" sz="1200">
              <a:cs typeface="Calibri" panose="020F0502020204030204"/>
            </a:endParaRPr>
          </a:p>
          <a:p>
            <a:pPr marL="608965" indent="-456565"/>
            <a:r>
              <a:rPr lang="en-GB" sz="1200"/>
              <a:t>Remember your performance skills</a:t>
            </a:r>
            <a:endParaRPr lang="en-GB" sz="1200">
              <a:cs typeface="Calibri" panose="020F0502020204030204"/>
            </a:endParaRPr>
          </a:p>
          <a:p>
            <a:pPr marL="608965" indent="-456565"/>
            <a:r>
              <a:rPr lang="en-GB" sz="1200"/>
              <a:t>Practice using accuracy.</a:t>
            </a:r>
            <a:endParaRPr lang="en-GB" sz="1400" b="1">
              <a:cs typeface="Calibri" panose="020F0502020204030204"/>
            </a:endParaRPr>
          </a:p>
          <a:p>
            <a:pPr marL="0" indent="0">
              <a:buFont typeface="Arial" panose="020B0604020202020204" pitchFamily="34" charset="0"/>
              <a:buNone/>
            </a:pPr>
            <a:r>
              <a:rPr lang="en-GB" sz="1400" b="1"/>
              <a:t>Appreciation 40%</a:t>
            </a:r>
            <a:endParaRPr lang="en-GB" sz="1400" b="1">
              <a:cs typeface="Calibri"/>
            </a:endParaRPr>
          </a:p>
          <a:p>
            <a:pPr marL="285750" indent="-285750">
              <a:lnSpc>
                <a:spcPct val="114999"/>
              </a:lnSpc>
            </a:pPr>
            <a:r>
              <a:rPr lang="en-GB" sz="1400">
                <a:ea typeface="+mn-lt"/>
                <a:cs typeface="+mn-lt"/>
              </a:rPr>
              <a:t>Knowledge and understanding of choreographic processes and performing skills </a:t>
            </a:r>
            <a:endParaRPr lang="en-GB">
              <a:ea typeface="+mn-lt"/>
              <a:cs typeface="+mn-lt"/>
            </a:endParaRPr>
          </a:p>
          <a:p>
            <a:pPr marL="285750" indent="-285750">
              <a:lnSpc>
                <a:spcPct val="114999"/>
              </a:lnSpc>
            </a:pPr>
            <a:r>
              <a:rPr lang="en-GB" sz="1400">
                <a:ea typeface="+mn-lt"/>
                <a:cs typeface="+mn-lt"/>
              </a:rPr>
              <a:t>Critical appreciation of own work</a:t>
            </a:r>
            <a:endParaRPr lang="en-GB">
              <a:ea typeface="+mn-lt"/>
              <a:cs typeface="+mn-lt"/>
            </a:endParaRPr>
          </a:p>
          <a:p>
            <a:pPr marL="285750" indent="-285750">
              <a:lnSpc>
                <a:spcPct val="114999"/>
              </a:lnSpc>
            </a:pPr>
            <a:r>
              <a:rPr lang="en-GB" sz="1400">
                <a:ea typeface="+mn-lt"/>
                <a:cs typeface="+mn-lt"/>
              </a:rPr>
              <a:t>Critical appreciation of professional work</a:t>
            </a:r>
            <a:endParaRPr lang="en-GB">
              <a:cs typeface="Calibri"/>
            </a:endParaRPr>
          </a:p>
        </p:txBody>
      </p:sp>
      <p:sp>
        <p:nvSpPr>
          <p:cNvPr id="12" name="Rounded Rectangle 11">
            <a:extLst>
              <a:ext uri="{FF2B5EF4-FFF2-40B4-BE49-F238E27FC236}">
                <a16:creationId xmlns:a16="http://schemas.microsoft.com/office/drawing/2014/main" id="{7FBC4146-D4B1-9F4A-AE75-F7B7DC55C7EC}"/>
              </a:ext>
            </a:extLst>
          </p:cNvPr>
          <p:cNvSpPr/>
          <p:nvPr/>
        </p:nvSpPr>
        <p:spPr>
          <a:xfrm>
            <a:off x="4507996" y="3875186"/>
            <a:ext cx="4006443" cy="30376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100" b="1">
                <a:solidFill>
                  <a:schemeClr val="tx1"/>
                </a:solidFill>
              </a:rPr>
              <a:t>Assessment </a:t>
            </a:r>
            <a:endParaRPr lang="en-GB" sz="1100" b="1">
              <a:solidFill>
                <a:schemeClr val="tx1"/>
              </a:solidFill>
            </a:endParaRPr>
          </a:p>
        </p:txBody>
      </p:sp>
      <p:graphicFrame>
        <p:nvGraphicFramePr>
          <p:cNvPr id="2" name="Diagram 1">
            <a:extLst>
              <a:ext uri="{FF2B5EF4-FFF2-40B4-BE49-F238E27FC236}">
                <a16:creationId xmlns:a16="http://schemas.microsoft.com/office/drawing/2014/main" id="{7461FCB8-322D-3D4A-8302-9E65580439B3}"/>
              </a:ext>
            </a:extLst>
          </p:cNvPr>
          <p:cNvGraphicFramePr/>
          <p:nvPr>
            <p:extLst>
              <p:ext uri="{D42A27DB-BD31-4B8C-83A1-F6EECF244321}">
                <p14:modId xmlns:p14="http://schemas.microsoft.com/office/powerpoint/2010/main" val="3367739657"/>
              </p:ext>
            </p:extLst>
          </p:nvPr>
        </p:nvGraphicFramePr>
        <p:xfrm>
          <a:off x="4672660" y="4294421"/>
          <a:ext cx="3677113" cy="24892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ounded Rectangle 12">
            <a:extLst>
              <a:ext uri="{FF2B5EF4-FFF2-40B4-BE49-F238E27FC236}">
                <a16:creationId xmlns:a16="http://schemas.microsoft.com/office/drawing/2014/main" id="{913F4B5C-1DD4-3940-84A6-038E120C7B1B}"/>
              </a:ext>
            </a:extLst>
          </p:cNvPr>
          <p:cNvSpPr/>
          <p:nvPr/>
        </p:nvSpPr>
        <p:spPr>
          <a:xfrm>
            <a:off x="8673078" y="3737449"/>
            <a:ext cx="3424376" cy="30376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100" b="1">
                <a:solidFill>
                  <a:schemeClr val="tx1"/>
                </a:solidFill>
              </a:rPr>
              <a:t>Writing Frameworks </a:t>
            </a:r>
            <a:endParaRPr lang="en-GB" sz="1100" b="1">
              <a:solidFill>
                <a:schemeClr val="tx1"/>
              </a:solidFill>
            </a:endParaRPr>
          </a:p>
        </p:txBody>
      </p:sp>
      <p:sp>
        <p:nvSpPr>
          <p:cNvPr id="14" name="Content Placeholder 2">
            <a:extLst>
              <a:ext uri="{FF2B5EF4-FFF2-40B4-BE49-F238E27FC236}">
                <a16:creationId xmlns:a16="http://schemas.microsoft.com/office/drawing/2014/main" id="{23A1D18B-1D78-C34A-961A-35A9653EBA2F}"/>
              </a:ext>
            </a:extLst>
          </p:cNvPr>
          <p:cNvSpPr txBox="1">
            <a:spLocks/>
          </p:cNvSpPr>
          <p:nvPr/>
        </p:nvSpPr>
        <p:spPr>
          <a:xfrm>
            <a:off x="8637299" y="4128792"/>
            <a:ext cx="3460153" cy="2571301"/>
          </a:xfrm>
          <a:prstGeom prst="rect">
            <a:avLst/>
          </a:prstGeom>
          <a:solidFill>
            <a:srgbClr val="9FE1FF"/>
          </a:solidFill>
          <a:ln>
            <a:solidFill>
              <a:schemeClr val="tx1"/>
            </a:solidFill>
          </a:ln>
        </p:spPr>
        <p:txBody>
          <a:bodyPr spcFirstLastPara="1" vert="horz" wrap="square" lIns="91425" tIns="91425" rIns="91425" bIns="91425" rtlCol="0" anchor="t" anchorCtr="0">
            <a:normAutofit/>
          </a:bodyPr>
          <a:lstStyle>
            <a:lvl1pPr marL="609585" lvl="0" indent="-457189" algn="l" defTabSz="914400" rtl="0" eaLnBrk="1" latinLnBrk="0" hangingPunct="1">
              <a:lnSpc>
                <a:spcPct val="115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115000"/>
              </a:lnSpc>
              <a:spcBef>
                <a:spcPts val="2133"/>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115000"/>
              </a:lnSpc>
              <a:spcBef>
                <a:spcPts val="2133"/>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115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115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115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115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115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115000"/>
              </a:lnSpc>
              <a:spcBef>
                <a:spcPts val="2133"/>
              </a:spcBef>
              <a:spcAft>
                <a:spcPts val="2133"/>
              </a:spcAft>
              <a:buSzPts val="1400"/>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200" b="1" u="sng"/>
              <a:t>6 Mark questions.</a:t>
            </a:r>
          </a:p>
          <a:p>
            <a:pPr marL="171450" indent="-171450"/>
            <a:r>
              <a:rPr lang="en-GB" sz="1200"/>
              <a:t>Name it </a:t>
            </a:r>
          </a:p>
          <a:p>
            <a:pPr marL="171450" indent="-171450"/>
            <a:r>
              <a:rPr lang="en-GB" sz="1200"/>
              <a:t>Example </a:t>
            </a:r>
          </a:p>
          <a:p>
            <a:pPr marL="171450" indent="-171450"/>
            <a:r>
              <a:rPr lang="en-GB" sz="1200"/>
              <a:t>Explain it </a:t>
            </a:r>
          </a:p>
          <a:p>
            <a:pPr marL="0" indent="0">
              <a:buFont typeface="Arial" panose="020B0604020202020204" pitchFamily="34" charset="0"/>
              <a:buNone/>
            </a:pPr>
            <a:endParaRPr lang="en-GB" sz="1200"/>
          </a:p>
          <a:p>
            <a:pPr marL="0" indent="0">
              <a:buFont typeface="Arial" panose="020B0604020202020204" pitchFamily="34" charset="0"/>
              <a:buNone/>
            </a:pPr>
            <a:r>
              <a:rPr lang="en-GB" sz="1200" b="1" u="sng"/>
              <a:t>12 Mark questions</a:t>
            </a:r>
          </a:p>
          <a:p>
            <a:pPr marL="171450" indent="-171450"/>
            <a:r>
              <a:rPr lang="en-GB" sz="1200"/>
              <a:t>Describe </a:t>
            </a:r>
          </a:p>
          <a:p>
            <a:pPr marL="171450" indent="-171450"/>
            <a:r>
              <a:rPr lang="en-GB" sz="1200"/>
              <a:t>Interpret</a:t>
            </a:r>
          </a:p>
          <a:p>
            <a:pPr marL="171450" indent="-171450"/>
            <a:r>
              <a:rPr lang="en-GB" sz="1200"/>
              <a:t>Evaluate </a:t>
            </a:r>
          </a:p>
          <a:p>
            <a:pPr marL="171450" indent="-171450"/>
            <a:r>
              <a:rPr lang="en-GB" sz="1200"/>
              <a:t>Link</a:t>
            </a:r>
          </a:p>
        </p:txBody>
      </p:sp>
    </p:spTree>
    <p:extLst>
      <p:ext uri="{BB962C8B-B14F-4D97-AF65-F5344CB8AC3E}">
        <p14:creationId xmlns:p14="http://schemas.microsoft.com/office/powerpoint/2010/main" val="4151634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9" name="TextBox 8"/>
          <p:cNvSpPr txBox="1"/>
          <p:nvPr/>
        </p:nvSpPr>
        <p:spPr>
          <a:xfrm>
            <a:off x="8297333" y="3093858"/>
            <a:ext cx="3894667" cy="2062103"/>
          </a:xfrm>
          <a:prstGeom prst="rect">
            <a:avLst/>
          </a:prstGeom>
          <a:solidFill>
            <a:srgbClr val="F4FFF7"/>
          </a:solidFill>
          <a:ln>
            <a:solidFill>
              <a:srgbClr val="3458A7"/>
            </a:solidFill>
          </a:ln>
        </p:spPr>
        <p:txBody>
          <a:bodyPr wrap="square" rtlCol="0">
            <a:spAutoFit/>
          </a:bodyPr>
          <a:lstStyle/>
          <a:p>
            <a:pPr algn="ctr"/>
            <a:r>
              <a:rPr lang="en-US" sz="1600"/>
              <a:t>COSTUME</a:t>
            </a:r>
          </a:p>
          <a:p>
            <a:pPr algn="ctr"/>
            <a:r>
              <a:rPr lang="en-US" sz="1600"/>
              <a:t>Styilised everyday clothes. Female dancer wears a beige shirt &amp; skirt. Male wears jumper &amp; jeans. Males dark in contrast to hers light. </a:t>
            </a:r>
          </a:p>
          <a:p>
            <a:pPr algn="ctr"/>
            <a:r>
              <a:rPr lang="en-US" sz="1600"/>
              <a:t>Male dark: links to earth</a:t>
            </a:r>
          </a:p>
          <a:p>
            <a:pPr algn="ctr"/>
            <a:r>
              <a:rPr lang="en-US" sz="1600"/>
              <a:t>Females light: links to more ethereal &amp; celestial feel. </a:t>
            </a:r>
          </a:p>
        </p:txBody>
      </p:sp>
      <p:sp>
        <p:nvSpPr>
          <p:cNvPr id="8" name="TextBox 7"/>
          <p:cNvSpPr txBox="1"/>
          <p:nvPr/>
        </p:nvSpPr>
        <p:spPr>
          <a:xfrm>
            <a:off x="8334963" y="451557"/>
            <a:ext cx="2182520" cy="584775"/>
          </a:xfrm>
          <a:prstGeom prst="rect">
            <a:avLst/>
          </a:prstGeom>
          <a:solidFill>
            <a:srgbClr val="F4FFF7"/>
          </a:solidFill>
          <a:ln>
            <a:solidFill>
              <a:srgbClr val="3458A7"/>
            </a:solidFill>
          </a:ln>
        </p:spPr>
        <p:txBody>
          <a:bodyPr wrap="square" rtlCol="0">
            <a:spAutoFit/>
          </a:bodyPr>
          <a:lstStyle/>
          <a:p>
            <a:r>
              <a:rPr lang="en-US" sz="1600"/>
              <a:t>DANCERS:</a:t>
            </a:r>
          </a:p>
          <a:p>
            <a:r>
              <a:rPr lang="en-US" sz="1600"/>
              <a:t>2 (1male/1female)</a:t>
            </a:r>
          </a:p>
        </p:txBody>
      </p:sp>
      <p:sp>
        <p:nvSpPr>
          <p:cNvPr id="13" name="TextBox 12"/>
          <p:cNvSpPr txBox="1"/>
          <p:nvPr/>
        </p:nvSpPr>
        <p:spPr>
          <a:xfrm>
            <a:off x="8316149" y="1693335"/>
            <a:ext cx="3875852" cy="1323439"/>
          </a:xfrm>
          <a:prstGeom prst="rect">
            <a:avLst/>
          </a:prstGeom>
          <a:solidFill>
            <a:srgbClr val="F4FFF7"/>
          </a:solidFill>
          <a:ln>
            <a:solidFill>
              <a:srgbClr val="3458A7"/>
            </a:solidFill>
          </a:ln>
        </p:spPr>
        <p:txBody>
          <a:bodyPr wrap="square" rtlCol="0">
            <a:spAutoFit/>
          </a:bodyPr>
          <a:lstStyle/>
          <a:p>
            <a:pPr algn="ctr"/>
            <a:r>
              <a:rPr lang="en-US" sz="1600"/>
              <a:t>STIMULUS</a:t>
            </a:r>
          </a:p>
          <a:p>
            <a:pPr algn="ctr"/>
            <a:r>
              <a:rPr lang="en-US" sz="1600"/>
              <a:t>A love story with a twist. Inspired from both personal experiences and well known narratives. Communicating themes of love and loss. </a:t>
            </a:r>
          </a:p>
        </p:txBody>
      </p:sp>
      <p:sp>
        <p:nvSpPr>
          <p:cNvPr id="10" name="TextBox 9"/>
          <p:cNvSpPr txBox="1"/>
          <p:nvPr/>
        </p:nvSpPr>
        <p:spPr>
          <a:xfrm>
            <a:off x="3311409" y="3857038"/>
            <a:ext cx="4910668" cy="1077218"/>
          </a:xfrm>
          <a:prstGeom prst="rect">
            <a:avLst/>
          </a:prstGeom>
          <a:solidFill>
            <a:srgbClr val="F4FFF7"/>
          </a:solidFill>
          <a:ln>
            <a:solidFill>
              <a:srgbClr val="3458A7"/>
            </a:solidFill>
          </a:ln>
        </p:spPr>
        <p:txBody>
          <a:bodyPr wrap="square" rtlCol="0">
            <a:spAutoFit/>
          </a:bodyPr>
          <a:lstStyle/>
          <a:p>
            <a:pPr algn="ctr"/>
            <a:r>
              <a:rPr lang="en-US" sz="1600"/>
              <a:t>LIGHTING</a:t>
            </a:r>
          </a:p>
          <a:p>
            <a:pPr algn="ctr"/>
            <a:r>
              <a:rPr lang="en-US" sz="1600"/>
              <a:t>The film only uses natural light of the environment. There is a development from daytime to evening into night to show a passive of time. </a:t>
            </a:r>
          </a:p>
        </p:txBody>
      </p:sp>
      <p:sp>
        <p:nvSpPr>
          <p:cNvPr id="6" name="TextBox 5"/>
          <p:cNvSpPr txBox="1"/>
          <p:nvPr/>
        </p:nvSpPr>
        <p:spPr>
          <a:xfrm>
            <a:off x="1" y="1222963"/>
            <a:ext cx="4007556" cy="1569660"/>
          </a:xfrm>
          <a:prstGeom prst="rect">
            <a:avLst/>
          </a:prstGeom>
          <a:solidFill>
            <a:srgbClr val="F4FFF7"/>
          </a:solidFill>
          <a:ln>
            <a:solidFill>
              <a:srgbClr val="3458A7"/>
            </a:solidFill>
          </a:ln>
        </p:spPr>
        <p:txBody>
          <a:bodyPr wrap="square" rtlCol="0">
            <a:spAutoFit/>
          </a:bodyPr>
          <a:lstStyle/>
          <a:p>
            <a:pPr algn="ctr"/>
            <a:r>
              <a:rPr lang="en-US" sz="1600"/>
              <a:t>CHOREOGRAPHIC INTENTION</a:t>
            </a:r>
          </a:p>
          <a:p>
            <a:pPr algn="ctr"/>
            <a:r>
              <a:rPr lang="en-US" sz="1600"/>
              <a:t>To create a dance film that maintained the emotional intensity &amp; visceral energy of the live stage performance of ‘There We Have Been’ &amp; to portray an abstract tragic love story that is open for interpretation.</a:t>
            </a:r>
          </a:p>
        </p:txBody>
      </p:sp>
      <p:sp>
        <p:nvSpPr>
          <p:cNvPr id="64" name="Google Shape;64;p14"/>
          <p:cNvSpPr txBox="1"/>
          <p:nvPr/>
        </p:nvSpPr>
        <p:spPr>
          <a:xfrm>
            <a:off x="0" y="1"/>
            <a:ext cx="12192000" cy="395111"/>
          </a:xfrm>
          <a:prstGeom prst="rect">
            <a:avLst/>
          </a:prstGeom>
          <a:solidFill>
            <a:srgbClr val="F4FFF7"/>
          </a:solidFill>
          <a:ln>
            <a:noFill/>
          </a:ln>
        </p:spPr>
        <p:txBody>
          <a:bodyPr spcFirstLastPara="1" wrap="square" lIns="121900" tIns="121900" rIns="121900" bIns="121900" anchor="t" anchorCtr="0">
            <a:noAutofit/>
          </a:bodyPr>
          <a:lstStyle/>
          <a:p>
            <a:pPr lvl="0">
              <a:buSzPts val="1100"/>
            </a:pPr>
            <a:endParaRPr lang="en-GB" sz="1467"/>
          </a:p>
        </p:txBody>
      </p:sp>
      <p:sp>
        <p:nvSpPr>
          <p:cNvPr id="11" name="TextBox 10"/>
          <p:cNvSpPr txBox="1"/>
          <p:nvPr/>
        </p:nvSpPr>
        <p:spPr>
          <a:xfrm>
            <a:off x="4139260" y="489187"/>
            <a:ext cx="4045184" cy="1323439"/>
          </a:xfrm>
          <a:prstGeom prst="rect">
            <a:avLst/>
          </a:prstGeom>
          <a:solidFill>
            <a:srgbClr val="F4FFF7"/>
          </a:solidFill>
          <a:ln>
            <a:solidFill>
              <a:srgbClr val="3458A7"/>
            </a:solidFill>
          </a:ln>
        </p:spPr>
        <p:txBody>
          <a:bodyPr wrap="square" rtlCol="0">
            <a:spAutoFit/>
          </a:bodyPr>
          <a:lstStyle/>
          <a:p>
            <a:pPr algn="ctr"/>
            <a:r>
              <a:rPr lang="en-US" sz="1600"/>
              <a:t>AURAL SETTING</a:t>
            </a:r>
          </a:p>
          <a:p>
            <a:pPr algn="ctr"/>
            <a:r>
              <a:rPr lang="en-US" sz="1600"/>
              <a:t>Composition created specifically for the work. Music combines electronic elements with strings &amp; piano creating a haunting &amp; emotive accompaniment.</a:t>
            </a:r>
          </a:p>
        </p:txBody>
      </p:sp>
      <p:sp>
        <p:nvSpPr>
          <p:cNvPr id="12" name="TextBox 11"/>
          <p:cNvSpPr txBox="1"/>
          <p:nvPr/>
        </p:nvSpPr>
        <p:spPr>
          <a:xfrm>
            <a:off x="8278518" y="1147707"/>
            <a:ext cx="2201332" cy="338554"/>
          </a:xfrm>
          <a:prstGeom prst="rect">
            <a:avLst/>
          </a:prstGeom>
          <a:solidFill>
            <a:srgbClr val="F4FFF7"/>
          </a:solidFill>
          <a:ln>
            <a:solidFill>
              <a:srgbClr val="3458A7"/>
            </a:solidFill>
          </a:ln>
        </p:spPr>
        <p:txBody>
          <a:bodyPr wrap="square" rtlCol="0">
            <a:spAutoFit/>
          </a:bodyPr>
          <a:lstStyle/>
          <a:p>
            <a:r>
              <a:rPr lang="en-US" sz="1600"/>
              <a:t>DURATION: 17 </a:t>
            </a:r>
            <a:r>
              <a:rPr lang="en-US" sz="1600" err="1"/>
              <a:t>mins</a:t>
            </a:r>
            <a:endParaRPr lang="en-US" sz="1600"/>
          </a:p>
        </p:txBody>
      </p:sp>
      <p:sp>
        <p:nvSpPr>
          <p:cNvPr id="14" name="TextBox 13"/>
          <p:cNvSpPr txBox="1"/>
          <p:nvPr/>
        </p:nvSpPr>
        <p:spPr>
          <a:xfrm>
            <a:off x="1" y="508000"/>
            <a:ext cx="3838223" cy="584775"/>
          </a:xfrm>
          <a:prstGeom prst="rect">
            <a:avLst/>
          </a:prstGeom>
          <a:solidFill>
            <a:srgbClr val="F4FFF7"/>
          </a:solidFill>
          <a:ln>
            <a:solidFill>
              <a:srgbClr val="3458A7"/>
            </a:solidFill>
          </a:ln>
        </p:spPr>
        <p:txBody>
          <a:bodyPr wrap="square" rtlCol="0">
            <a:spAutoFit/>
          </a:bodyPr>
          <a:lstStyle/>
          <a:p>
            <a:r>
              <a:rPr lang="en-US" sz="1600"/>
              <a:t>CHOREOGRAPHER: James Cousins</a:t>
            </a:r>
          </a:p>
          <a:p>
            <a:r>
              <a:rPr lang="en-US" sz="1600"/>
              <a:t>COMPANY: James Cousins company</a:t>
            </a:r>
          </a:p>
        </p:txBody>
      </p:sp>
      <p:sp>
        <p:nvSpPr>
          <p:cNvPr id="15" name="TextBox 14"/>
          <p:cNvSpPr txBox="1"/>
          <p:nvPr/>
        </p:nvSpPr>
        <p:spPr>
          <a:xfrm>
            <a:off x="1505187" y="5750004"/>
            <a:ext cx="8617184" cy="1077218"/>
          </a:xfrm>
          <a:prstGeom prst="rect">
            <a:avLst/>
          </a:prstGeom>
          <a:solidFill>
            <a:srgbClr val="F4FFF7"/>
          </a:solidFill>
          <a:ln>
            <a:solidFill>
              <a:srgbClr val="3458A7"/>
            </a:solidFill>
          </a:ln>
        </p:spPr>
        <p:txBody>
          <a:bodyPr wrap="square" rtlCol="0">
            <a:spAutoFit/>
          </a:bodyPr>
          <a:lstStyle/>
          <a:p>
            <a:pPr algn="ctr"/>
            <a:r>
              <a:rPr lang="en-US" sz="1600"/>
              <a:t>CHOREOGRAPHIC APPROACH</a:t>
            </a:r>
          </a:p>
          <a:p>
            <a:pPr algn="ctr"/>
            <a:r>
              <a:rPr lang="en-US" sz="1600"/>
              <a:t>The film uses choreography from Cousin’s stage production. Two starting points: narrative and emotional themes and the physical idea of keeping female dancer off the floor. Created through dancers using improvisation.</a:t>
            </a:r>
          </a:p>
        </p:txBody>
      </p:sp>
      <p:sp>
        <p:nvSpPr>
          <p:cNvPr id="21" name="TextBox 20"/>
          <p:cNvSpPr txBox="1"/>
          <p:nvPr/>
        </p:nvSpPr>
        <p:spPr>
          <a:xfrm>
            <a:off x="0" y="3081866"/>
            <a:ext cx="3217333" cy="1569660"/>
          </a:xfrm>
          <a:prstGeom prst="rect">
            <a:avLst/>
          </a:prstGeom>
          <a:solidFill>
            <a:srgbClr val="F4FFF7"/>
          </a:solidFill>
          <a:ln>
            <a:solidFill>
              <a:srgbClr val="3458A7"/>
            </a:solidFill>
          </a:ln>
        </p:spPr>
        <p:txBody>
          <a:bodyPr wrap="square" rtlCol="0">
            <a:spAutoFit/>
          </a:bodyPr>
          <a:lstStyle/>
          <a:p>
            <a:pPr algn="ctr"/>
            <a:r>
              <a:rPr lang="en-US" sz="1600"/>
              <a:t>STAGING/SET</a:t>
            </a:r>
          </a:p>
          <a:p>
            <a:pPr algn="ctr"/>
            <a:r>
              <a:rPr lang="en-US" sz="1600"/>
              <a:t>Set in remote locations to give the feeling of isolation and highlight the characters separation from society. Setting progress from open landscapes to intimate settings.</a:t>
            </a:r>
          </a:p>
        </p:txBody>
      </p:sp>
      <p:sp>
        <p:nvSpPr>
          <p:cNvPr id="20" name="Google Shape;64;p14"/>
          <p:cNvSpPr txBox="1"/>
          <p:nvPr/>
        </p:nvSpPr>
        <p:spPr>
          <a:xfrm>
            <a:off x="-1" y="1"/>
            <a:ext cx="12014641" cy="451556"/>
          </a:xfrm>
          <a:prstGeom prst="rect">
            <a:avLst/>
          </a:prstGeom>
          <a:solidFill>
            <a:schemeClr val="bg1"/>
          </a:solidFill>
          <a:ln>
            <a:noFill/>
          </a:ln>
        </p:spPr>
        <p:txBody>
          <a:bodyPr spcFirstLastPara="1" wrap="square" lIns="121900" tIns="121900" rIns="121900" bIns="121900" anchor="t" anchorCtr="0">
            <a:noAutofit/>
          </a:bodyPr>
          <a:lstStyle/>
          <a:p>
            <a:pPr lvl="0">
              <a:buSzPts val="1100"/>
            </a:pPr>
            <a:endParaRPr lang="en-GB" sz="2400"/>
          </a:p>
        </p:txBody>
      </p:sp>
      <p:sp>
        <p:nvSpPr>
          <p:cNvPr id="23" name="TextBox 22"/>
          <p:cNvSpPr txBox="1"/>
          <p:nvPr/>
        </p:nvSpPr>
        <p:spPr>
          <a:xfrm>
            <a:off x="6190074" y="5302023"/>
            <a:ext cx="3781780" cy="338554"/>
          </a:xfrm>
          <a:prstGeom prst="rect">
            <a:avLst/>
          </a:prstGeom>
          <a:solidFill>
            <a:srgbClr val="F4FFF7"/>
          </a:solidFill>
          <a:ln>
            <a:solidFill>
              <a:srgbClr val="3458A7"/>
            </a:solidFill>
          </a:ln>
        </p:spPr>
        <p:txBody>
          <a:bodyPr wrap="square" rtlCol="0">
            <a:spAutoFit/>
          </a:bodyPr>
          <a:lstStyle/>
          <a:p>
            <a:r>
              <a:rPr lang="en-US" sz="1600"/>
              <a:t>STYLE: Contemporary/contact work</a:t>
            </a:r>
          </a:p>
        </p:txBody>
      </p:sp>
      <p:sp>
        <p:nvSpPr>
          <p:cNvPr id="26" name="TextBox 25"/>
          <p:cNvSpPr txBox="1"/>
          <p:nvPr/>
        </p:nvSpPr>
        <p:spPr>
          <a:xfrm>
            <a:off x="1542815" y="5038610"/>
            <a:ext cx="3857037" cy="584775"/>
          </a:xfrm>
          <a:prstGeom prst="rect">
            <a:avLst/>
          </a:prstGeom>
          <a:solidFill>
            <a:srgbClr val="F4FFF7"/>
          </a:solidFill>
          <a:ln>
            <a:solidFill>
              <a:srgbClr val="3458A7"/>
            </a:solidFill>
          </a:ln>
        </p:spPr>
        <p:txBody>
          <a:bodyPr wrap="square" rtlCol="0">
            <a:spAutoFit/>
          </a:bodyPr>
          <a:lstStyle/>
          <a:p>
            <a:r>
              <a:rPr lang="en-US" sz="1600"/>
              <a:t>PERFORMANCE ENVIRONMENT: Site-sensitive; dance for camera.</a:t>
            </a:r>
          </a:p>
        </p:txBody>
      </p:sp>
      <p:pic>
        <p:nvPicPr>
          <p:cNvPr id="3" name="Picture 2"/>
          <p:cNvPicPr>
            <a:picLocks noChangeAspect="1"/>
          </p:cNvPicPr>
          <p:nvPr/>
        </p:nvPicPr>
        <p:blipFill rotWithShape="1">
          <a:blip r:embed="rId3"/>
          <a:srcRect l="9238" r="14825" b="32339"/>
          <a:stretch/>
        </p:blipFill>
        <p:spPr>
          <a:xfrm>
            <a:off x="4139259" y="1912255"/>
            <a:ext cx="4064003" cy="1831892"/>
          </a:xfrm>
          <a:prstGeom prst="rect">
            <a:avLst/>
          </a:prstGeom>
        </p:spPr>
      </p:pic>
      <p:pic>
        <p:nvPicPr>
          <p:cNvPr id="4" name="Picture 3"/>
          <p:cNvPicPr>
            <a:picLocks noChangeAspect="1"/>
          </p:cNvPicPr>
          <p:nvPr/>
        </p:nvPicPr>
        <p:blipFill rotWithShape="1">
          <a:blip r:embed="rId4"/>
          <a:srcRect l="2778" t="34524" r="63889" b="4629"/>
          <a:stretch/>
        </p:blipFill>
        <p:spPr>
          <a:xfrm>
            <a:off x="10178815" y="5143065"/>
            <a:ext cx="2013184" cy="1714935"/>
          </a:xfrm>
          <a:prstGeom prst="rect">
            <a:avLst/>
          </a:prstGeom>
        </p:spPr>
      </p:pic>
      <p:pic>
        <p:nvPicPr>
          <p:cNvPr id="5" name="Picture 4"/>
          <p:cNvPicPr>
            <a:picLocks noChangeAspect="1"/>
          </p:cNvPicPr>
          <p:nvPr/>
        </p:nvPicPr>
        <p:blipFill rotWithShape="1">
          <a:blip r:embed="rId5"/>
          <a:srcRect l="28704" t="13028" r="42438" b="17527"/>
          <a:stretch/>
        </p:blipFill>
        <p:spPr>
          <a:xfrm>
            <a:off x="0" y="5231070"/>
            <a:ext cx="1448741" cy="1626929"/>
          </a:xfrm>
          <a:prstGeom prst="rect">
            <a:avLst/>
          </a:prstGeom>
        </p:spPr>
      </p:pic>
      <p:pic>
        <p:nvPicPr>
          <p:cNvPr id="7" name="Picture 6"/>
          <p:cNvPicPr>
            <a:picLocks noChangeAspect="1"/>
          </p:cNvPicPr>
          <p:nvPr/>
        </p:nvPicPr>
        <p:blipFill rotWithShape="1">
          <a:blip r:embed="rId6"/>
          <a:srcRect l="31944" t="6013" r="27007" b="6380"/>
          <a:stretch/>
        </p:blipFill>
        <p:spPr>
          <a:xfrm>
            <a:off x="10385778" y="1"/>
            <a:ext cx="1806223" cy="1602513"/>
          </a:xfrm>
          <a:prstGeom prst="rect">
            <a:avLst/>
          </a:prstGeom>
        </p:spPr>
      </p:pic>
    </p:spTree>
    <p:extLst>
      <p:ext uri="{BB962C8B-B14F-4D97-AF65-F5344CB8AC3E}">
        <p14:creationId xmlns:p14="http://schemas.microsoft.com/office/powerpoint/2010/main" val="2263704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9" name="TextBox 8"/>
          <p:cNvSpPr txBox="1"/>
          <p:nvPr/>
        </p:nvSpPr>
        <p:spPr>
          <a:xfrm>
            <a:off x="0" y="3338449"/>
            <a:ext cx="3894667" cy="1323439"/>
          </a:xfrm>
          <a:prstGeom prst="rect">
            <a:avLst/>
          </a:prstGeom>
          <a:solidFill>
            <a:srgbClr val="F4FFF7"/>
          </a:solidFill>
          <a:ln>
            <a:solidFill>
              <a:srgbClr val="3458A7"/>
            </a:solidFill>
          </a:ln>
        </p:spPr>
        <p:txBody>
          <a:bodyPr wrap="square" rtlCol="0">
            <a:spAutoFit/>
          </a:bodyPr>
          <a:lstStyle/>
          <a:p>
            <a:pPr algn="ctr"/>
            <a:r>
              <a:rPr lang="en-US" sz="1600"/>
              <a:t>COSTUME</a:t>
            </a:r>
          </a:p>
          <a:p>
            <a:pPr algn="ctr"/>
            <a:r>
              <a:rPr lang="en-US" sz="1600"/>
              <a:t>Wash blue and green, merging with the backdrop. Looks as if paint is running from the garments, which references bring stuck in a painting. </a:t>
            </a:r>
          </a:p>
        </p:txBody>
      </p:sp>
      <p:sp>
        <p:nvSpPr>
          <p:cNvPr id="8" name="TextBox 7"/>
          <p:cNvSpPr txBox="1"/>
          <p:nvPr/>
        </p:nvSpPr>
        <p:spPr>
          <a:xfrm>
            <a:off x="8504297" y="395113"/>
            <a:ext cx="2107260" cy="584775"/>
          </a:xfrm>
          <a:prstGeom prst="rect">
            <a:avLst/>
          </a:prstGeom>
          <a:solidFill>
            <a:srgbClr val="F4FFF7"/>
          </a:solidFill>
          <a:ln>
            <a:solidFill>
              <a:srgbClr val="3458A7"/>
            </a:solidFill>
          </a:ln>
        </p:spPr>
        <p:txBody>
          <a:bodyPr wrap="square" rtlCol="0">
            <a:spAutoFit/>
          </a:bodyPr>
          <a:lstStyle/>
          <a:p>
            <a:r>
              <a:rPr lang="en-US" sz="1600"/>
              <a:t>DANCERS:</a:t>
            </a:r>
          </a:p>
          <a:p>
            <a:r>
              <a:rPr lang="en-US" sz="1600"/>
              <a:t>2 (2 male/2 female)</a:t>
            </a:r>
          </a:p>
        </p:txBody>
      </p:sp>
      <p:sp>
        <p:nvSpPr>
          <p:cNvPr id="13" name="TextBox 12"/>
          <p:cNvSpPr txBox="1"/>
          <p:nvPr/>
        </p:nvSpPr>
        <p:spPr>
          <a:xfrm>
            <a:off x="8410224" y="1524001"/>
            <a:ext cx="3781777" cy="1323439"/>
          </a:xfrm>
          <a:prstGeom prst="rect">
            <a:avLst/>
          </a:prstGeom>
          <a:solidFill>
            <a:srgbClr val="F4FFF7"/>
          </a:solidFill>
          <a:ln>
            <a:solidFill>
              <a:srgbClr val="3458A7"/>
            </a:solidFill>
          </a:ln>
        </p:spPr>
        <p:txBody>
          <a:bodyPr wrap="square" rtlCol="0">
            <a:spAutoFit/>
          </a:bodyPr>
          <a:lstStyle/>
          <a:p>
            <a:pPr algn="ctr"/>
            <a:r>
              <a:rPr lang="en-US" sz="1600"/>
              <a:t>STIMULUS</a:t>
            </a:r>
          </a:p>
          <a:p>
            <a:pPr algn="ctr"/>
            <a:r>
              <a:rPr lang="en-US" sz="1600"/>
              <a:t>A snow covered urban landscape with an isolated figure perched on a collapsed wheelchair. This figure is being observed from afar as if through a snow globe. </a:t>
            </a:r>
          </a:p>
        </p:txBody>
      </p:sp>
      <p:sp>
        <p:nvSpPr>
          <p:cNvPr id="10" name="TextBox 9"/>
          <p:cNvSpPr txBox="1"/>
          <p:nvPr/>
        </p:nvSpPr>
        <p:spPr>
          <a:xfrm>
            <a:off x="8410224" y="3236148"/>
            <a:ext cx="3781777" cy="1323439"/>
          </a:xfrm>
          <a:prstGeom prst="rect">
            <a:avLst/>
          </a:prstGeom>
          <a:solidFill>
            <a:srgbClr val="F4FFF7"/>
          </a:solidFill>
          <a:ln>
            <a:solidFill>
              <a:srgbClr val="3458A7"/>
            </a:solidFill>
          </a:ln>
        </p:spPr>
        <p:txBody>
          <a:bodyPr wrap="square" rtlCol="0">
            <a:spAutoFit/>
          </a:bodyPr>
          <a:lstStyle/>
          <a:p>
            <a:pPr algn="ctr"/>
            <a:r>
              <a:rPr lang="en-US" sz="1600"/>
              <a:t>LIGHTING</a:t>
            </a:r>
          </a:p>
          <a:p>
            <a:pPr algn="ctr"/>
            <a:r>
              <a:rPr lang="en-US" sz="1600"/>
              <a:t>The lighting focuses in on 1 or 2 spots. It opens out in the middle, with a blue wash &amp; warm &amp; cool side lighting before closing down to another spot for the final solo.</a:t>
            </a:r>
          </a:p>
        </p:txBody>
      </p:sp>
      <p:sp>
        <p:nvSpPr>
          <p:cNvPr id="6" name="TextBox 5"/>
          <p:cNvSpPr txBox="1"/>
          <p:nvPr/>
        </p:nvSpPr>
        <p:spPr>
          <a:xfrm>
            <a:off x="0" y="1147704"/>
            <a:ext cx="3894667" cy="1815882"/>
          </a:xfrm>
          <a:prstGeom prst="rect">
            <a:avLst/>
          </a:prstGeom>
          <a:solidFill>
            <a:srgbClr val="F4FFF7"/>
          </a:solidFill>
          <a:ln>
            <a:solidFill>
              <a:srgbClr val="3458A7"/>
            </a:solidFill>
          </a:ln>
        </p:spPr>
        <p:txBody>
          <a:bodyPr wrap="square" rtlCol="0">
            <a:spAutoFit/>
          </a:bodyPr>
          <a:lstStyle/>
          <a:p>
            <a:pPr algn="ctr"/>
            <a:r>
              <a:rPr lang="en-US" sz="1600"/>
              <a:t>CHOREOGRAPHIC INTENTION</a:t>
            </a:r>
          </a:p>
          <a:p>
            <a:pPr algn="ctr"/>
            <a:r>
              <a:rPr lang="en-US" sz="1600"/>
              <a:t>Characters coming to terms with life’s limitations.</a:t>
            </a:r>
          </a:p>
          <a:p>
            <a:pPr algn="ctr"/>
            <a:r>
              <a:rPr lang="en-US" sz="1600"/>
              <a:t>We all live  within certain confinements and we are all subject to the gaze of others.</a:t>
            </a:r>
          </a:p>
          <a:p>
            <a:pPr algn="ctr"/>
            <a:r>
              <a:rPr lang="en-US" sz="1600"/>
              <a:t>Surrendering to the fact we all have to live with individual regrets.</a:t>
            </a:r>
          </a:p>
        </p:txBody>
      </p:sp>
      <p:sp>
        <p:nvSpPr>
          <p:cNvPr id="64" name="Google Shape;64;p14"/>
          <p:cNvSpPr txBox="1"/>
          <p:nvPr/>
        </p:nvSpPr>
        <p:spPr>
          <a:xfrm>
            <a:off x="0" y="1"/>
            <a:ext cx="12192000" cy="395111"/>
          </a:xfrm>
          <a:prstGeom prst="rect">
            <a:avLst/>
          </a:prstGeom>
          <a:solidFill>
            <a:srgbClr val="F4FFF7"/>
          </a:solidFill>
          <a:ln>
            <a:noFill/>
          </a:ln>
        </p:spPr>
        <p:txBody>
          <a:bodyPr spcFirstLastPara="1" wrap="square" lIns="121900" tIns="121900" rIns="121900" bIns="121900" anchor="t" anchorCtr="0">
            <a:noAutofit/>
          </a:bodyPr>
          <a:lstStyle/>
          <a:p>
            <a:pPr lvl="0">
              <a:buSzPts val="1100"/>
            </a:pPr>
            <a:endParaRPr lang="en-GB" sz="1467"/>
          </a:p>
        </p:txBody>
      </p:sp>
      <p:sp>
        <p:nvSpPr>
          <p:cNvPr id="11" name="TextBox 10"/>
          <p:cNvSpPr txBox="1"/>
          <p:nvPr/>
        </p:nvSpPr>
        <p:spPr>
          <a:xfrm>
            <a:off x="3988742" y="395114"/>
            <a:ext cx="4233332" cy="1815882"/>
          </a:xfrm>
          <a:prstGeom prst="rect">
            <a:avLst/>
          </a:prstGeom>
          <a:solidFill>
            <a:srgbClr val="F4FFF7"/>
          </a:solidFill>
          <a:ln>
            <a:solidFill>
              <a:srgbClr val="3458A7"/>
            </a:solidFill>
          </a:ln>
        </p:spPr>
        <p:txBody>
          <a:bodyPr wrap="square" rtlCol="0">
            <a:spAutoFit/>
          </a:bodyPr>
          <a:lstStyle/>
          <a:p>
            <a:pPr algn="ctr"/>
            <a:r>
              <a:rPr lang="en-US" sz="1600"/>
              <a:t>AURAL SETTING</a:t>
            </a:r>
          </a:p>
          <a:p>
            <a:pPr algn="ctr"/>
            <a:r>
              <a:rPr lang="en-US" sz="1600"/>
              <a:t>Futuristic atmosphere acknowledging time has passed &amp; that old ways had broken down. He used whole of piano to create cold, ambient sound. Also uses sound of paper snow &amp; added other sound effects like rumble, wind &amp; footsteps through snow. Song also used. </a:t>
            </a:r>
          </a:p>
        </p:txBody>
      </p:sp>
      <p:sp>
        <p:nvSpPr>
          <p:cNvPr id="12" name="TextBox 11"/>
          <p:cNvSpPr txBox="1"/>
          <p:nvPr/>
        </p:nvSpPr>
        <p:spPr>
          <a:xfrm>
            <a:off x="8334963" y="1072450"/>
            <a:ext cx="2201333" cy="338554"/>
          </a:xfrm>
          <a:prstGeom prst="rect">
            <a:avLst/>
          </a:prstGeom>
          <a:solidFill>
            <a:srgbClr val="F4FFF7"/>
          </a:solidFill>
          <a:ln>
            <a:solidFill>
              <a:srgbClr val="3458A7"/>
            </a:solidFill>
          </a:ln>
        </p:spPr>
        <p:txBody>
          <a:bodyPr wrap="square" rtlCol="0">
            <a:spAutoFit/>
          </a:bodyPr>
          <a:lstStyle/>
          <a:p>
            <a:r>
              <a:rPr lang="en-US" sz="1600"/>
              <a:t>DURATION: 20 </a:t>
            </a:r>
            <a:r>
              <a:rPr lang="en-US" sz="1600" err="1"/>
              <a:t>mins</a:t>
            </a:r>
            <a:endParaRPr lang="en-US" sz="1600"/>
          </a:p>
        </p:txBody>
      </p:sp>
      <p:sp>
        <p:nvSpPr>
          <p:cNvPr id="14" name="TextBox 13"/>
          <p:cNvSpPr txBox="1"/>
          <p:nvPr/>
        </p:nvSpPr>
        <p:spPr>
          <a:xfrm>
            <a:off x="1" y="432742"/>
            <a:ext cx="3838223" cy="584775"/>
          </a:xfrm>
          <a:prstGeom prst="rect">
            <a:avLst/>
          </a:prstGeom>
          <a:solidFill>
            <a:srgbClr val="F4FFF7"/>
          </a:solidFill>
          <a:ln>
            <a:solidFill>
              <a:srgbClr val="3458A7"/>
            </a:solidFill>
          </a:ln>
        </p:spPr>
        <p:txBody>
          <a:bodyPr wrap="square" rtlCol="0">
            <a:spAutoFit/>
          </a:bodyPr>
          <a:lstStyle/>
          <a:p>
            <a:r>
              <a:rPr lang="en-US" sz="1600"/>
              <a:t>CHOREOGRAPHER: Lucy Bennett</a:t>
            </a:r>
          </a:p>
          <a:p>
            <a:r>
              <a:rPr lang="en-US" sz="1600"/>
              <a:t>COMPANY: Stopgap Dance Company</a:t>
            </a:r>
          </a:p>
        </p:txBody>
      </p:sp>
      <p:sp>
        <p:nvSpPr>
          <p:cNvPr id="15" name="TextBox 14"/>
          <p:cNvSpPr txBox="1"/>
          <p:nvPr/>
        </p:nvSpPr>
        <p:spPr>
          <a:xfrm>
            <a:off x="2144891" y="5503783"/>
            <a:ext cx="7921035" cy="1323439"/>
          </a:xfrm>
          <a:prstGeom prst="rect">
            <a:avLst/>
          </a:prstGeom>
          <a:solidFill>
            <a:srgbClr val="F4FFF7"/>
          </a:solidFill>
          <a:ln>
            <a:solidFill>
              <a:srgbClr val="3458A7"/>
            </a:solidFill>
          </a:ln>
        </p:spPr>
        <p:txBody>
          <a:bodyPr wrap="square" rtlCol="0">
            <a:spAutoFit/>
          </a:bodyPr>
          <a:lstStyle/>
          <a:p>
            <a:pPr algn="ctr"/>
            <a:r>
              <a:rPr lang="en-US" sz="1600"/>
              <a:t>CHOREOGRAPHIC APPROACH</a:t>
            </a:r>
          </a:p>
          <a:p>
            <a:pPr algn="ctr"/>
            <a:r>
              <a:rPr lang="en-US" sz="1600"/>
              <a:t>Bennett uses a collaborative approach within her choreography. Stopgap’s dancers are encouraged to actively contribute to the process through choreographic tasks that Bennett initiates. Much of the material is driven by Laura Jones’ movement in her wheelchair &amp; has been translated by the standing dancers. </a:t>
            </a:r>
          </a:p>
        </p:txBody>
      </p:sp>
      <p:sp>
        <p:nvSpPr>
          <p:cNvPr id="21" name="TextBox 20"/>
          <p:cNvSpPr txBox="1"/>
          <p:nvPr/>
        </p:nvSpPr>
        <p:spPr>
          <a:xfrm>
            <a:off x="3988741" y="3740385"/>
            <a:ext cx="4308592" cy="1323439"/>
          </a:xfrm>
          <a:prstGeom prst="rect">
            <a:avLst/>
          </a:prstGeom>
          <a:solidFill>
            <a:srgbClr val="F4FFF7"/>
          </a:solidFill>
          <a:ln>
            <a:solidFill>
              <a:srgbClr val="3458A7"/>
            </a:solidFill>
          </a:ln>
        </p:spPr>
        <p:txBody>
          <a:bodyPr wrap="square" rtlCol="0">
            <a:spAutoFit/>
          </a:bodyPr>
          <a:lstStyle/>
          <a:p>
            <a:pPr algn="ctr"/>
            <a:r>
              <a:rPr lang="en-US" sz="1600"/>
              <a:t>STAGING/SET</a:t>
            </a:r>
          </a:p>
          <a:p>
            <a:pPr algn="ctr"/>
            <a:r>
              <a:rPr lang="en-US" sz="1600"/>
              <a:t>Crudely painted heavy backdrop in which paint looks as if it is running down the canvas. Paper snow is scattered on ground. 2 stools. Headless suit on mannequin legs perched on a 3</a:t>
            </a:r>
            <a:r>
              <a:rPr lang="en-US" sz="1600" baseline="30000"/>
              <a:t>rd</a:t>
            </a:r>
            <a:r>
              <a:rPr lang="en-US" sz="1600"/>
              <a:t> stool. </a:t>
            </a:r>
          </a:p>
        </p:txBody>
      </p:sp>
      <p:sp>
        <p:nvSpPr>
          <p:cNvPr id="23" name="TextBox 22"/>
          <p:cNvSpPr txBox="1"/>
          <p:nvPr/>
        </p:nvSpPr>
        <p:spPr>
          <a:xfrm>
            <a:off x="8334963" y="4944542"/>
            <a:ext cx="3857037" cy="338554"/>
          </a:xfrm>
          <a:prstGeom prst="rect">
            <a:avLst/>
          </a:prstGeom>
          <a:solidFill>
            <a:srgbClr val="F4FFF7"/>
          </a:solidFill>
          <a:ln>
            <a:solidFill>
              <a:srgbClr val="3458A7"/>
            </a:solidFill>
          </a:ln>
        </p:spPr>
        <p:txBody>
          <a:bodyPr wrap="square" rtlCol="0">
            <a:spAutoFit/>
          </a:bodyPr>
          <a:lstStyle/>
          <a:p>
            <a:r>
              <a:rPr lang="en-US" sz="1600"/>
              <a:t>STYLE: Inclusive contemporary dance</a:t>
            </a:r>
          </a:p>
        </p:txBody>
      </p:sp>
      <p:sp>
        <p:nvSpPr>
          <p:cNvPr id="26" name="TextBox 25"/>
          <p:cNvSpPr txBox="1"/>
          <p:nvPr/>
        </p:nvSpPr>
        <p:spPr>
          <a:xfrm>
            <a:off x="0" y="4794015"/>
            <a:ext cx="3857037" cy="584775"/>
          </a:xfrm>
          <a:prstGeom prst="rect">
            <a:avLst/>
          </a:prstGeom>
          <a:solidFill>
            <a:srgbClr val="F4FFF7"/>
          </a:solidFill>
          <a:ln>
            <a:solidFill>
              <a:srgbClr val="3458A7"/>
            </a:solidFill>
          </a:ln>
        </p:spPr>
        <p:txBody>
          <a:bodyPr wrap="square" rtlCol="0">
            <a:spAutoFit/>
          </a:bodyPr>
          <a:lstStyle/>
          <a:p>
            <a:r>
              <a:rPr lang="en-US" sz="1600"/>
              <a:t>PERFORMANCE ENVIRONMENT: </a:t>
            </a:r>
          </a:p>
          <a:p>
            <a:r>
              <a:rPr lang="en-US" sz="1600"/>
              <a:t>Proscenium arch</a:t>
            </a:r>
          </a:p>
        </p:txBody>
      </p:sp>
      <p:pic>
        <p:nvPicPr>
          <p:cNvPr id="3" name="Picture 2"/>
          <p:cNvPicPr>
            <a:picLocks noChangeAspect="1"/>
          </p:cNvPicPr>
          <p:nvPr/>
        </p:nvPicPr>
        <p:blipFill rotWithShape="1">
          <a:blip r:embed="rId3"/>
          <a:srcRect l="12498" t="21125" r="15433" b="4527"/>
          <a:stretch/>
        </p:blipFill>
        <p:spPr>
          <a:xfrm>
            <a:off x="10011811" y="5362223"/>
            <a:ext cx="2180189" cy="1495776"/>
          </a:xfrm>
          <a:prstGeom prst="rect">
            <a:avLst/>
          </a:prstGeom>
        </p:spPr>
      </p:pic>
      <p:pic>
        <p:nvPicPr>
          <p:cNvPr id="4" name="Picture 3"/>
          <p:cNvPicPr>
            <a:picLocks noChangeAspect="1"/>
          </p:cNvPicPr>
          <p:nvPr/>
        </p:nvPicPr>
        <p:blipFill rotWithShape="1">
          <a:blip r:embed="rId4"/>
          <a:srcRect l="7212" t="9876" r="12640"/>
          <a:stretch/>
        </p:blipFill>
        <p:spPr>
          <a:xfrm>
            <a:off x="0" y="5446890"/>
            <a:ext cx="2137213" cy="1411111"/>
          </a:xfrm>
          <a:prstGeom prst="rect">
            <a:avLst/>
          </a:prstGeom>
        </p:spPr>
      </p:pic>
      <p:pic>
        <p:nvPicPr>
          <p:cNvPr id="5" name="Picture 4"/>
          <p:cNvPicPr>
            <a:picLocks noChangeAspect="1"/>
          </p:cNvPicPr>
          <p:nvPr/>
        </p:nvPicPr>
        <p:blipFill rotWithShape="1">
          <a:blip r:embed="rId5"/>
          <a:srcRect l="11470" t="14540" r="9093" b="72566"/>
          <a:stretch/>
        </p:blipFill>
        <p:spPr>
          <a:xfrm>
            <a:off x="3969926" y="2596443"/>
            <a:ext cx="4365037" cy="1053631"/>
          </a:xfrm>
          <a:prstGeom prst="rect">
            <a:avLst/>
          </a:prstGeom>
        </p:spPr>
      </p:pic>
      <p:pic>
        <p:nvPicPr>
          <p:cNvPr id="7" name="Picture 6"/>
          <p:cNvPicPr>
            <a:picLocks noChangeAspect="1"/>
          </p:cNvPicPr>
          <p:nvPr/>
        </p:nvPicPr>
        <p:blipFill rotWithShape="1">
          <a:blip r:embed="rId6"/>
          <a:srcRect l="19160" t="58436"/>
          <a:stretch/>
        </p:blipFill>
        <p:spPr>
          <a:xfrm>
            <a:off x="10462037" y="-1"/>
            <a:ext cx="1729964" cy="1448743"/>
          </a:xfrm>
          <a:prstGeom prst="rect">
            <a:avLst/>
          </a:prstGeom>
        </p:spPr>
      </p:pic>
    </p:spTree>
    <p:extLst>
      <p:ext uri="{BB962C8B-B14F-4D97-AF65-F5344CB8AC3E}">
        <p14:creationId xmlns:p14="http://schemas.microsoft.com/office/powerpoint/2010/main" val="3893735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0286" y="-1603"/>
            <a:ext cx="4006445" cy="22302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endParaRPr lang="en-US" sz="1100" b="1">
              <a:solidFill>
                <a:schemeClr val="tx1"/>
              </a:solidFill>
            </a:endParaRPr>
          </a:p>
          <a:p>
            <a:pPr algn="ctr"/>
            <a:r>
              <a:rPr lang="en-US" sz="1100" b="1">
                <a:solidFill>
                  <a:schemeClr val="tx1"/>
                </a:solidFill>
              </a:rPr>
              <a:t>Technical Skills</a:t>
            </a:r>
          </a:p>
          <a:p>
            <a:endParaRPr lang="en-GB" sz="1100" b="1">
              <a:solidFill>
                <a:schemeClr val="tx1"/>
              </a:solidFill>
            </a:endParaRPr>
          </a:p>
        </p:txBody>
      </p:sp>
      <p:sp>
        <p:nvSpPr>
          <p:cNvPr id="41" name="Rounded Rectangle 40"/>
          <p:cNvSpPr/>
          <p:nvPr/>
        </p:nvSpPr>
        <p:spPr>
          <a:xfrm>
            <a:off x="4206909" y="2385"/>
            <a:ext cx="4061328" cy="24119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100" b="1">
                <a:solidFill>
                  <a:schemeClr val="tx1"/>
                </a:solidFill>
              </a:rPr>
              <a:t>Physical Skills </a:t>
            </a:r>
          </a:p>
        </p:txBody>
      </p:sp>
      <p:sp>
        <p:nvSpPr>
          <p:cNvPr id="47" name="Rectangle 46"/>
          <p:cNvSpPr/>
          <p:nvPr/>
        </p:nvSpPr>
        <p:spPr>
          <a:xfrm>
            <a:off x="5179357" y="3244334"/>
            <a:ext cx="1205343" cy="369332"/>
          </a:xfrm>
          <a:prstGeom prst="rect">
            <a:avLst/>
          </a:prstGeom>
        </p:spPr>
        <p:txBody>
          <a:bodyPr wrap="square">
            <a:spAutoFit/>
          </a:bodyPr>
          <a:lstStyle/>
          <a:p>
            <a:pPr algn="ctr"/>
            <a:endParaRPr lang="en-GB" b="1"/>
          </a:p>
        </p:txBody>
      </p:sp>
      <p:sp>
        <p:nvSpPr>
          <p:cNvPr id="48" name="Rectangle 47"/>
          <p:cNvSpPr/>
          <p:nvPr/>
        </p:nvSpPr>
        <p:spPr>
          <a:xfrm rot="20699450">
            <a:off x="5234251" y="3244333"/>
            <a:ext cx="1150449" cy="369332"/>
          </a:xfrm>
          <a:prstGeom prst="rect">
            <a:avLst/>
          </a:prstGeom>
        </p:spPr>
        <p:txBody>
          <a:bodyPr wrap="square">
            <a:spAutoFit/>
          </a:bodyPr>
          <a:lstStyle/>
          <a:p>
            <a:pPr algn="ctr"/>
            <a:endParaRPr lang="en-GB" b="1"/>
          </a:p>
        </p:txBody>
      </p:sp>
      <p:graphicFrame>
        <p:nvGraphicFramePr>
          <p:cNvPr id="2" name="Table 1">
            <a:extLst>
              <a:ext uri="{FF2B5EF4-FFF2-40B4-BE49-F238E27FC236}">
                <a16:creationId xmlns:a16="http://schemas.microsoft.com/office/drawing/2014/main" id="{0FE57C7E-8011-7B4A-B184-88F1A88C5FB4}"/>
              </a:ext>
            </a:extLst>
          </p:cNvPr>
          <p:cNvGraphicFramePr>
            <a:graphicFrameLocks noGrp="1"/>
          </p:cNvGraphicFramePr>
          <p:nvPr>
            <p:extLst>
              <p:ext uri="{D42A27DB-BD31-4B8C-83A1-F6EECF244321}">
                <p14:modId xmlns:p14="http://schemas.microsoft.com/office/powerpoint/2010/main" val="3181411499"/>
              </p:ext>
            </p:extLst>
          </p:nvPr>
        </p:nvGraphicFramePr>
        <p:xfrm>
          <a:off x="4228492" y="248333"/>
          <a:ext cx="4061327" cy="4614134"/>
        </p:xfrm>
        <a:graphic>
          <a:graphicData uri="http://schemas.openxmlformats.org/drawingml/2006/table">
            <a:tbl>
              <a:tblPr firstRow="1" bandRow="1">
                <a:tableStyleId>{5C22544A-7EE6-4342-B048-85BDC9FD1C3A}</a:tableStyleId>
              </a:tblPr>
              <a:tblGrid>
                <a:gridCol w="792480">
                  <a:extLst>
                    <a:ext uri="{9D8B030D-6E8A-4147-A177-3AD203B41FA5}">
                      <a16:colId xmlns:a16="http://schemas.microsoft.com/office/drawing/2014/main" val="3775439479"/>
                    </a:ext>
                  </a:extLst>
                </a:gridCol>
                <a:gridCol w="3268847">
                  <a:extLst>
                    <a:ext uri="{9D8B030D-6E8A-4147-A177-3AD203B41FA5}">
                      <a16:colId xmlns:a16="http://schemas.microsoft.com/office/drawing/2014/main" val="2323039366"/>
                    </a:ext>
                  </a:extLst>
                </a:gridCol>
              </a:tblGrid>
              <a:tr h="370840">
                <a:tc>
                  <a:txBody>
                    <a:bodyPr/>
                    <a:lstStyle/>
                    <a:p>
                      <a:r>
                        <a:rPr lang="en-US" sz="800" b="1" dirty="0">
                          <a:solidFill>
                            <a:schemeClr val="tx1"/>
                          </a:solidFill>
                        </a:rPr>
                        <a:t>Posture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lvl="0">
                        <a:buNone/>
                      </a:pPr>
                      <a:r>
                        <a:rPr lang="en-US" sz="800" b="1" i="0" u="none" strike="noStrike" noProof="0" dirty="0">
                          <a:solidFill>
                            <a:schemeClr val="tx1"/>
                          </a:solidFill>
                          <a:latin typeface="Calibri"/>
                        </a:rPr>
                        <a:t>Creates a ‘presence’ &amp; makes performance appear confident &amp; sincere. Important for weight bearing in contact work. Helps with focus &amp; projection</a:t>
                      </a:r>
                      <a:endParaRPr lang="en-US" sz="8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139216354"/>
                  </a:ext>
                </a:extLst>
              </a:tr>
              <a:tr h="370840">
                <a:tc>
                  <a:txBody>
                    <a:bodyPr/>
                    <a:lstStyle/>
                    <a:p>
                      <a:r>
                        <a:rPr lang="en-US" sz="800" b="1" dirty="0">
                          <a:solidFill>
                            <a:schemeClr val="tx1"/>
                          </a:solidFill>
                        </a:rPr>
                        <a:t>Alignment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lvl="0">
                        <a:buNone/>
                      </a:pPr>
                      <a:r>
                        <a:rPr lang="en-US" sz="800" b="1" i="0" u="none" strike="noStrike" noProof="0" dirty="0">
                          <a:latin typeface="Calibri"/>
                        </a:rPr>
                        <a:t>Clarity of shape. Helps us appear confident. Helps extension &amp; balance. Enables safe practice in landing a jump</a:t>
                      </a:r>
                      <a:endParaRPr lang="en-US" sz="8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621503240"/>
                  </a:ext>
                </a:extLst>
              </a:tr>
              <a:tr h="370840">
                <a:tc>
                  <a:txBody>
                    <a:bodyPr/>
                    <a:lstStyle/>
                    <a:p>
                      <a:r>
                        <a:rPr lang="en-US" sz="800" b="1" dirty="0">
                          <a:solidFill>
                            <a:schemeClr val="tx1"/>
                          </a:solidFill>
                        </a:rPr>
                        <a:t>Balance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lvl="0">
                        <a:buNone/>
                      </a:pPr>
                      <a:r>
                        <a:rPr lang="en-US" sz="800" b="1" i="0" u="none" strike="noStrike" noProof="0" dirty="0">
                          <a:latin typeface="Calibri"/>
                        </a:rPr>
                        <a:t>Maintains stillness. Accents pause in music. May show character. May show narrative/ intent. Avoids falling.</a:t>
                      </a:r>
                      <a:endParaRPr lang="en-US" sz="8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475298927"/>
                  </a:ext>
                </a:extLst>
              </a:tr>
              <a:tr h="560294">
                <a:tc>
                  <a:txBody>
                    <a:bodyPr/>
                    <a:lstStyle/>
                    <a:p>
                      <a:r>
                        <a:rPr lang="en-US" sz="800" b="1" dirty="0">
                          <a:solidFill>
                            <a:schemeClr val="tx1"/>
                          </a:solidFill>
                        </a:rPr>
                        <a:t>Coordination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lvl="0">
                        <a:buNone/>
                      </a:pPr>
                      <a:r>
                        <a:rPr lang="en-US" sz="800" b="1" i="0" u="none" strike="noStrike" noProof="0" dirty="0">
                          <a:latin typeface="Calibri"/>
                        </a:rPr>
                        <a:t>Builds complexity by helping us layer different movements at the same time. Assists with contact work so we can catch &amp; lift safely. Safely move in &amp; out of floor </a:t>
                      </a:r>
                      <a:endParaRPr lang="en-US" sz="8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196073379"/>
                  </a:ext>
                </a:extLst>
              </a:tr>
              <a:tr h="370840">
                <a:tc>
                  <a:txBody>
                    <a:bodyPr/>
                    <a:lstStyle/>
                    <a:p>
                      <a:r>
                        <a:rPr lang="en-US" sz="800" b="1" dirty="0">
                          <a:solidFill>
                            <a:schemeClr val="tx1"/>
                          </a:solidFill>
                        </a:rPr>
                        <a:t>Control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lvl="0">
                        <a:buNone/>
                      </a:pPr>
                      <a:r>
                        <a:rPr lang="en-US" sz="800" b="1" i="0" u="none" strike="noStrike" noProof="0" dirty="0">
                          <a:latin typeface="Calibri"/>
                        </a:rPr>
                        <a:t>Smooth transition into/out of floor. Helps to support dynamic changes .Supports slow dynamic .May support character/ intent. Supports balance</a:t>
                      </a:r>
                      <a:endParaRPr lang="en-US" sz="8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350712487"/>
                  </a:ext>
                </a:extLst>
              </a:tr>
              <a:tr h="370840">
                <a:tc>
                  <a:txBody>
                    <a:bodyPr/>
                    <a:lstStyle/>
                    <a:p>
                      <a:r>
                        <a:rPr lang="en-US" sz="800" b="1" dirty="0">
                          <a:solidFill>
                            <a:schemeClr val="tx1"/>
                          </a:solidFill>
                        </a:rPr>
                        <a:t>Flexibility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lvl="0">
                        <a:buNone/>
                      </a:pPr>
                      <a:r>
                        <a:rPr lang="en-US" sz="800" b="1" i="0" u="none" strike="noStrike" noProof="0" dirty="0">
                          <a:latin typeface="Calibri"/>
                        </a:rPr>
                        <a:t>helps with extension May create dramatic impact Enables a greater range of movement Helps to show clear shape Can make movements much bigger</a:t>
                      </a:r>
                      <a:endParaRPr lang="en-US" sz="8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71826417"/>
                  </a:ext>
                </a:extLst>
              </a:tr>
              <a:tr h="370840">
                <a:tc>
                  <a:txBody>
                    <a:bodyPr/>
                    <a:lstStyle/>
                    <a:p>
                      <a:r>
                        <a:rPr lang="en-US" sz="800" b="1" dirty="0">
                          <a:solidFill>
                            <a:schemeClr val="tx1"/>
                          </a:solidFill>
                        </a:rPr>
                        <a:t>Mobility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en-US" sz="800" b="1" i="0" u="none" strike="noStrike" noProof="0" dirty="0">
                          <a:latin typeface="Calibri"/>
                        </a:rPr>
                        <a:t>Helps with quick changes of direction. Enables dynamic variety. Helps smooth transitions between movements. Makes moving in and out of the floor easier.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497715728"/>
                  </a:ext>
                </a:extLst>
              </a:tr>
              <a:tr h="370840">
                <a:tc>
                  <a:txBody>
                    <a:bodyPr/>
                    <a:lstStyle/>
                    <a:p>
                      <a:r>
                        <a:rPr lang="en-US" sz="800" b="1" dirty="0">
                          <a:solidFill>
                            <a:schemeClr val="tx1"/>
                          </a:solidFill>
                        </a:rPr>
                        <a:t>Strength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lvl="0">
                        <a:buNone/>
                      </a:pPr>
                      <a:r>
                        <a:rPr lang="en-US" sz="800" b="1" i="0" u="none" strike="noStrike" noProof="0" dirty="0">
                          <a:latin typeface="Calibri"/>
                        </a:rPr>
                        <a:t> Health &amp; safety in contact work. Accents dynamic force in music Confident performance. May show narrative/ intent. Supports balance</a:t>
                      </a:r>
                      <a:endParaRPr lang="en-US" sz="8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819811617"/>
                  </a:ext>
                </a:extLst>
              </a:tr>
              <a:tr h="370840">
                <a:tc>
                  <a:txBody>
                    <a:bodyPr/>
                    <a:lstStyle/>
                    <a:p>
                      <a:r>
                        <a:rPr lang="en-US" sz="800" b="1" dirty="0">
                          <a:solidFill>
                            <a:schemeClr val="tx1"/>
                          </a:solidFill>
                        </a:rPr>
                        <a:t>Stamina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lvl="0">
                        <a:buNone/>
                      </a:pPr>
                      <a:r>
                        <a:rPr lang="en-US" sz="800" b="1" i="0" u="none" strike="noStrike" noProof="0" dirty="0">
                          <a:latin typeface="Calibri"/>
                        </a:rPr>
                        <a:t>Means we can keep going to the end. Helps build climax or character. May support intent. A strong performance. May keep unison intact</a:t>
                      </a:r>
                      <a:endParaRPr lang="en-US" sz="8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042893458"/>
                  </a:ext>
                </a:extLst>
              </a:tr>
              <a:tr h="370840">
                <a:tc>
                  <a:txBody>
                    <a:bodyPr/>
                    <a:lstStyle/>
                    <a:p>
                      <a:r>
                        <a:rPr lang="en-US" sz="800" b="1" dirty="0">
                          <a:solidFill>
                            <a:schemeClr val="tx1"/>
                          </a:solidFill>
                        </a:rPr>
                        <a:t>Extension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lvl="0">
                        <a:buNone/>
                      </a:pPr>
                      <a:r>
                        <a:rPr lang="en-US" sz="800" b="1" i="0" u="none" strike="noStrike" noProof="0" dirty="0">
                          <a:latin typeface="Calibri"/>
                        </a:rPr>
                        <a:t>Helps project energy outwards. Makes shapes larger. Creates a much more confident performance. Helps to show clear shape</a:t>
                      </a:r>
                      <a:endParaRPr lang="en-US" sz="8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728604762"/>
                  </a:ext>
                </a:extLst>
              </a:tr>
              <a:tr h="370840">
                <a:tc>
                  <a:txBody>
                    <a:bodyPr/>
                    <a:lstStyle/>
                    <a:p>
                      <a:r>
                        <a:rPr lang="en-US" sz="800" b="1" dirty="0">
                          <a:solidFill>
                            <a:schemeClr val="tx1"/>
                          </a:solidFill>
                        </a:rPr>
                        <a:t>Isolation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lvl="0">
                        <a:buNone/>
                      </a:pPr>
                      <a:r>
                        <a:rPr lang="en-US" sz="800" b="1" i="0" u="none" strike="noStrike" noProof="0" dirty="0">
                          <a:solidFill>
                            <a:schemeClr val="tx1"/>
                          </a:solidFill>
                          <a:latin typeface="Calibri"/>
                        </a:rPr>
                        <a:t>Can support character and intent. A</a:t>
                      </a:r>
                      <a:r>
                        <a:rPr lang="en-US" sz="800" b="1" i="0" u="none" strike="noStrike" noProof="0" dirty="0">
                          <a:latin typeface="Calibri"/>
                        </a:rPr>
                        <a:t>ssists with dynamic change &amp; impact. May work closely with music.</a:t>
                      </a:r>
                      <a:endParaRPr lang="en-US" sz="8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120557419"/>
                  </a:ext>
                </a:extLst>
              </a:tr>
            </a:tbl>
          </a:graphicData>
        </a:graphic>
      </p:graphicFrame>
      <p:graphicFrame>
        <p:nvGraphicFramePr>
          <p:cNvPr id="3" name="Table 2">
            <a:extLst>
              <a:ext uri="{FF2B5EF4-FFF2-40B4-BE49-F238E27FC236}">
                <a16:creationId xmlns:a16="http://schemas.microsoft.com/office/drawing/2014/main" id="{57EF3DC5-AFBD-C245-8EC6-356FD9C4CB9E}"/>
              </a:ext>
            </a:extLst>
          </p:cNvPr>
          <p:cNvGraphicFramePr>
            <a:graphicFrameLocks noGrp="1"/>
          </p:cNvGraphicFramePr>
          <p:nvPr>
            <p:extLst>
              <p:ext uri="{D42A27DB-BD31-4B8C-83A1-F6EECF244321}">
                <p14:modId xmlns:p14="http://schemas.microsoft.com/office/powerpoint/2010/main" val="1668728989"/>
              </p:ext>
            </p:extLst>
          </p:nvPr>
        </p:nvGraphicFramePr>
        <p:xfrm>
          <a:off x="100641" y="230037"/>
          <a:ext cx="4128775" cy="2777172"/>
        </p:xfrm>
        <a:graphic>
          <a:graphicData uri="http://schemas.openxmlformats.org/drawingml/2006/table">
            <a:tbl>
              <a:tblPr firstRow="1" bandRow="1">
                <a:tableStyleId>{5C22544A-7EE6-4342-B048-85BDC9FD1C3A}</a:tableStyleId>
              </a:tblPr>
              <a:tblGrid>
                <a:gridCol w="2052302">
                  <a:extLst>
                    <a:ext uri="{9D8B030D-6E8A-4147-A177-3AD203B41FA5}">
                      <a16:colId xmlns:a16="http://schemas.microsoft.com/office/drawing/2014/main" val="3724449088"/>
                    </a:ext>
                  </a:extLst>
                </a:gridCol>
                <a:gridCol w="2076473">
                  <a:extLst>
                    <a:ext uri="{9D8B030D-6E8A-4147-A177-3AD203B41FA5}">
                      <a16:colId xmlns:a16="http://schemas.microsoft.com/office/drawing/2014/main" val="3028779456"/>
                    </a:ext>
                  </a:extLst>
                </a:gridCol>
              </a:tblGrid>
              <a:tr h="1360025">
                <a:tc>
                  <a:txBody>
                    <a:bodyPr/>
                    <a:lstStyle/>
                    <a:p>
                      <a:r>
                        <a:rPr lang="en-US" sz="800" b="1" u="sng">
                          <a:solidFill>
                            <a:schemeClr val="tx1"/>
                          </a:solidFill>
                        </a:rPr>
                        <a:t>ACTIONS:</a:t>
                      </a:r>
                      <a:r>
                        <a:rPr lang="en-US" sz="800" b="0" dirty="0">
                          <a:solidFill>
                            <a:schemeClr val="tx1"/>
                          </a:solidFill>
                        </a:rPr>
                        <a:t> </a:t>
                      </a:r>
                      <a:r>
                        <a:rPr lang="en-US" sz="800" b="1" i="0" u="none" strike="noStrike" noProof="0" dirty="0">
                          <a:solidFill>
                            <a:schemeClr val="tx1"/>
                          </a:solidFill>
                          <a:latin typeface="Calibri"/>
                        </a:rPr>
                        <a:t>Eg: Having good elevation makes jumps higher and creates dramatic effect. Link to space: Having the ability to transfer your weight well means you can change direction quickly.</a:t>
                      </a:r>
                      <a:endParaRPr lang="en-US" sz="800" b="1" dirty="0">
                        <a:solidFill>
                          <a:schemeClr val="tx1"/>
                        </a:solidFill>
                      </a:endParaRPr>
                    </a:p>
                    <a:p>
                      <a:pPr lvl="0">
                        <a:buNone/>
                      </a:pPr>
                      <a:r>
                        <a:rPr lang="en-US" sz="800" b="0" dirty="0">
                          <a:solidFill>
                            <a:schemeClr val="tx1"/>
                          </a:solidFill>
                        </a:rPr>
                        <a:t> </a:t>
                      </a:r>
                      <a:r>
                        <a:rPr lang="en-US" sz="800" b="1" u="sng">
                          <a:solidFill>
                            <a:schemeClr val="tx1"/>
                          </a:solidFill>
                        </a:rPr>
                        <a:t>Space</a:t>
                      </a:r>
                      <a:r>
                        <a:rPr lang="en-US" sz="800" b="0">
                          <a:solidFill>
                            <a:schemeClr val="tx1"/>
                          </a:solidFill>
                        </a:rPr>
                        <a:t>: </a:t>
                      </a:r>
                      <a:r>
                        <a:rPr lang="en-US" sz="800" b="1" i="0" u="none" strike="noStrike" noProof="0" dirty="0">
                          <a:solidFill>
                            <a:schemeClr val="tx1"/>
                          </a:solidFill>
                          <a:latin typeface="Calibri"/>
                        </a:rPr>
                        <a:t>The ability to use a wide variety of spatial elements in performance creates more interest and impact than performing it all in a small area. This links to your mental skills - did you plan well enough to use a studio - or was it all at home</a:t>
                      </a:r>
                      <a:endParaRPr lang="en-US" sz="8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r>
                        <a:rPr lang="en-GB" sz="800" b="1" u="sng">
                          <a:solidFill>
                            <a:schemeClr val="tx1"/>
                          </a:solidFill>
                        </a:rPr>
                        <a:t>DYNAMICS :</a:t>
                      </a:r>
                      <a:r>
                        <a:rPr lang="en-GB" sz="800" b="1" dirty="0">
                          <a:solidFill>
                            <a:schemeClr val="tx1"/>
                          </a:solidFill>
                        </a:rPr>
                        <a:t>  </a:t>
                      </a:r>
                      <a:r>
                        <a:rPr lang="en-GB" sz="800" b="1" i="0" u="none" strike="noStrike" noProof="0">
                          <a:solidFill>
                            <a:schemeClr val="tx1"/>
                          </a:solidFill>
                          <a:latin typeface="Calibri"/>
                        </a:rPr>
                        <a:t>Ability to show dynamic contrast </a:t>
                      </a:r>
                      <a:r>
                        <a:rPr lang="en-GB" sz="800" b="1" i="0" u="none" strike="noStrike" noProof="0" dirty="0">
                          <a:solidFill>
                            <a:schemeClr val="tx1"/>
                          </a:solidFill>
                          <a:latin typeface="Calibri"/>
                        </a:rPr>
                        <a:t>can create surprise &amp; variety for an audience. Being able to show a variety of dynamics may support narrative, character or intent</a:t>
                      </a:r>
                      <a:endParaRPr lang="en-GB" sz="800" b="1" dirty="0">
                        <a:solidFill>
                          <a:schemeClr val="tx1"/>
                        </a:solidFill>
                      </a:endParaRPr>
                    </a:p>
                    <a:p>
                      <a:pPr lvl="0">
                        <a:buNone/>
                      </a:pPr>
                      <a:r>
                        <a:rPr lang="en-GB" sz="800" b="1" dirty="0">
                          <a:solidFill>
                            <a:schemeClr val="tx1"/>
                          </a:solidFill>
                        </a:rPr>
                        <a:t>Rhythmic Content:</a:t>
                      </a:r>
                    </a:p>
                    <a:p>
                      <a:pPr lvl="0">
                        <a:buNone/>
                      </a:pPr>
                      <a:r>
                        <a:rPr lang="en-GB" sz="800" b="1" i="0" u="sng" strike="noStrike" noProof="0" dirty="0">
                          <a:solidFill>
                            <a:schemeClr val="tx1"/>
                          </a:solidFill>
                          <a:latin typeface="Calibri"/>
                        </a:rPr>
                        <a:t>Links to timing </a:t>
                      </a:r>
                      <a:r>
                        <a:rPr lang="en-GB" sz="800" b="1" i="0" u="none" strike="noStrike" noProof="0">
                          <a:solidFill>
                            <a:schemeClr val="tx1"/>
                          </a:solidFill>
                          <a:latin typeface="Calibri"/>
                        </a:rPr>
                        <a:t>-  important for drawing out </a:t>
                      </a:r>
                      <a:r>
                        <a:rPr lang="en-GB" sz="800" b="1" i="0" u="none" strike="noStrike" noProof="0" dirty="0">
                          <a:solidFill>
                            <a:schemeClr val="tx1"/>
                          </a:solidFill>
                          <a:latin typeface="Calibri"/>
                        </a:rPr>
                        <a:t>musical rhythm &amp; forming close relationships with the music. Important for maintaining unison and canon w</a:t>
                      </a:r>
                      <a:r>
                        <a:rPr lang="en-GB" sz="800" b="0" i="0" u="none" strike="noStrike" noProof="0" dirty="0">
                          <a:solidFill>
                            <a:schemeClr val="tx1"/>
                          </a:solidFill>
                          <a:latin typeface="Calibri"/>
                        </a:rPr>
                        <a:t>ell</a:t>
                      </a:r>
                      <a:endParaRPr lang="en-GB" sz="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410841917"/>
                  </a:ext>
                </a:extLst>
              </a:tr>
              <a:tr h="1344612">
                <a:tc>
                  <a:txBody>
                    <a:bodyPr/>
                    <a:lstStyle/>
                    <a:p>
                      <a:r>
                        <a:rPr lang="en-US" sz="800" b="1" u="sng">
                          <a:solidFill>
                            <a:schemeClr val="tx1"/>
                          </a:solidFill>
                        </a:rPr>
                        <a:t>Moving in a Stylistic Way</a:t>
                      </a:r>
                      <a:r>
                        <a:rPr lang="en-US" sz="800" b="0">
                          <a:solidFill>
                            <a:schemeClr val="tx1"/>
                          </a:solidFill>
                        </a:rPr>
                        <a:t>:</a:t>
                      </a:r>
                      <a:r>
                        <a:rPr lang="en-US" sz="800" b="1" dirty="0">
                          <a:solidFill>
                            <a:schemeClr val="tx1"/>
                          </a:solidFill>
                        </a:rPr>
                        <a:t>  </a:t>
                      </a:r>
                      <a:r>
                        <a:rPr lang="en-US" sz="800" b="1" i="0" u="none" strike="noStrike" noProof="0" dirty="0">
                          <a:latin typeface="Calibri"/>
                        </a:rPr>
                        <a:t>Your genre dictates weight and dynamic specifics. Being able to perform these well makes the style identifiable. What genre have you used &amp; what are the weight and dynamics requirements? May link to music.</a:t>
                      </a:r>
                    </a:p>
                    <a:p>
                      <a:pPr lvl="0">
                        <a:buNone/>
                      </a:pPr>
                      <a:r>
                        <a:rPr lang="en-US" sz="800" b="1" i="0" u="none" strike="noStrike" noProof="0" dirty="0">
                          <a:solidFill>
                            <a:schemeClr val="tx1"/>
                          </a:solidFill>
                          <a:latin typeface="Calibri"/>
                        </a:rPr>
                        <a:t> </a:t>
                      </a:r>
                      <a:r>
                        <a:rPr lang="en-US" sz="800" b="1" i="0" u="sng" strike="noStrike" noProof="0">
                          <a:solidFill>
                            <a:schemeClr val="tx1"/>
                          </a:solidFill>
                          <a:latin typeface="Calibri"/>
                        </a:rPr>
                        <a:t>Timing:</a:t>
                      </a:r>
                      <a:r>
                        <a:rPr lang="en-US" sz="800" b="1" i="0" u="none" strike="noStrike" noProof="0">
                          <a:solidFill>
                            <a:schemeClr val="tx1"/>
                          </a:solidFill>
                          <a:latin typeface="Calibri"/>
                        </a:rPr>
                        <a:t>  I</a:t>
                      </a:r>
                      <a:r>
                        <a:rPr lang="en-US" sz="800" b="1" i="0" u="none" strike="noStrike" noProof="0" dirty="0"/>
                        <a:t>mportant for hitting Maintains precision accents in the music. in unison and canon sections. performing Important for contact successful.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fontAlgn="base"/>
                      <a:r>
                        <a:rPr lang="en-GB" sz="800" b="1" u="sng" dirty="0">
                          <a:solidFill>
                            <a:schemeClr val="tx1"/>
                          </a:solidFill>
                        </a:rPr>
                        <a:t>RELATIONSHIPS</a:t>
                      </a:r>
                      <a:r>
                        <a:rPr lang="en-GB" sz="800" b="1" dirty="0">
                          <a:solidFill>
                            <a:schemeClr val="tx1"/>
                          </a:solidFill>
                        </a:rPr>
                        <a:t>: </a:t>
                      </a:r>
                      <a:r>
                        <a:rPr lang="en-GB" sz="800" b="1" i="0" u="none" strike="noStrike" noProof="0" dirty="0">
                          <a:latin typeface="Calibri"/>
                        </a:rPr>
                        <a:t> Important for hitting Maintains precision accents in the music. in unison and canon sections. performing Important for contact successfully, Being able to use relationships in performance will help to support narrative and/or intent. Being able to trust a partner enough in contact work will make it more successful.</a:t>
                      </a:r>
                      <a:endParaRPr lang="en-GB" sz="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42966688"/>
                  </a:ext>
                </a:extLst>
              </a:tr>
            </a:tbl>
          </a:graphicData>
        </a:graphic>
      </p:graphicFrame>
      <p:sp>
        <p:nvSpPr>
          <p:cNvPr id="67" name="Rounded Rectangle 66">
            <a:extLst>
              <a:ext uri="{FF2B5EF4-FFF2-40B4-BE49-F238E27FC236}">
                <a16:creationId xmlns:a16="http://schemas.microsoft.com/office/drawing/2014/main" id="{AA590C10-9425-A040-94D4-3E2FE17E1B86}"/>
              </a:ext>
            </a:extLst>
          </p:cNvPr>
          <p:cNvSpPr/>
          <p:nvPr/>
        </p:nvSpPr>
        <p:spPr>
          <a:xfrm>
            <a:off x="8386697" y="2384"/>
            <a:ext cx="3735017" cy="25480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100" b="1">
                <a:solidFill>
                  <a:schemeClr val="tx1"/>
                </a:solidFill>
              </a:rPr>
              <a:t>Expressive Skills </a:t>
            </a:r>
          </a:p>
        </p:txBody>
      </p:sp>
      <p:graphicFrame>
        <p:nvGraphicFramePr>
          <p:cNvPr id="5" name="Table 4">
            <a:extLst>
              <a:ext uri="{FF2B5EF4-FFF2-40B4-BE49-F238E27FC236}">
                <a16:creationId xmlns:a16="http://schemas.microsoft.com/office/drawing/2014/main" id="{3F40085F-E1EF-CB47-8C81-DCB6534E450E}"/>
              </a:ext>
            </a:extLst>
          </p:cNvPr>
          <p:cNvGraphicFramePr>
            <a:graphicFrameLocks noGrp="1"/>
          </p:cNvGraphicFramePr>
          <p:nvPr>
            <p:extLst>
              <p:ext uri="{D42A27DB-BD31-4B8C-83A1-F6EECF244321}">
                <p14:modId xmlns:p14="http://schemas.microsoft.com/office/powerpoint/2010/main" val="3102483027"/>
              </p:ext>
            </p:extLst>
          </p:nvPr>
        </p:nvGraphicFramePr>
        <p:xfrm>
          <a:off x="8281357" y="215661"/>
          <a:ext cx="3904260" cy="4995736"/>
        </p:xfrm>
        <a:graphic>
          <a:graphicData uri="http://schemas.openxmlformats.org/drawingml/2006/table">
            <a:tbl>
              <a:tblPr firstRow="1" bandRow="1">
                <a:tableStyleId>{5C22544A-7EE6-4342-B048-85BDC9FD1C3A}</a:tableStyleId>
              </a:tblPr>
              <a:tblGrid>
                <a:gridCol w="1175305">
                  <a:extLst>
                    <a:ext uri="{9D8B030D-6E8A-4147-A177-3AD203B41FA5}">
                      <a16:colId xmlns:a16="http://schemas.microsoft.com/office/drawing/2014/main" val="1589141525"/>
                    </a:ext>
                  </a:extLst>
                </a:gridCol>
                <a:gridCol w="2728955">
                  <a:extLst>
                    <a:ext uri="{9D8B030D-6E8A-4147-A177-3AD203B41FA5}">
                      <a16:colId xmlns:a16="http://schemas.microsoft.com/office/drawing/2014/main" val="1548433589"/>
                    </a:ext>
                  </a:extLst>
                </a:gridCol>
              </a:tblGrid>
              <a:tr h="619857">
                <a:tc>
                  <a:txBody>
                    <a:bodyPr/>
                    <a:lstStyle/>
                    <a:p>
                      <a:r>
                        <a:rPr lang="en-US" sz="900" b="1" dirty="0">
                          <a:solidFill>
                            <a:schemeClr val="tx1"/>
                          </a:solidFill>
                        </a:rPr>
                        <a:t>Projection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AD8"/>
                    </a:solidFill>
                  </a:tcPr>
                </a:tc>
                <a:tc>
                  <a:txBody>
                    <a:bodyPr/>
                    <a:lstStyle/>
                    <a:p>
                      <a:pPr lvl="0" algn="l">
                        <a:lnSpc>
                          <a:spcPct val="100000"/>
                        </a:lnSpc>
                        <a:spcBef>
                          <a:spcPts val="0"/>
                        </a:spcBef>
                        <a:spcAft>
                          <a:spcPts val="0"/>
                        </a:spcAft>
                        <a:buNone/>
                      </a:pPr>
                      <a:r>
                        <a:rPr lang="en-US" sz="900" b="1" i="0" u="none" strike="noStrike" noProof="0" dirty="0">
                          <a:solidFill>
                            <a:schemeClr val="tx1"/>
                          </a:solidFill>
                          <a:latin typeface="Calibri"/>
                        </a:rPr>
                        <a:t>Connects with the audience. </a:t>
                      </a:r>
                      <a:endParaRPr lang="en-US" sz="900" b="1">
                        <a:solidFill>
                          <a:schemeClr val="tx1"/>
                        </a:solidFill>
                      </a:endParaRPr>
                    </a:p>
                    <a:p>
                      <a:pPr lvl="0" algn="l">
                        <a:lnSpc>
                          <a:spcPct val="100000"/>
                        </a:lnSpc>
                        <a:spcBef>
                          <a:spcPts val="0"/>
                        </a:spcBef>
                        <a:spcAft>
                          <a:spcPts val="0"/>
                        </a:spcAft>
                        <a:buNone/>
                      </a:pPr>
                      <a:r>
                        <a:rPr lang="en-US" sz="900" b="1" i="0" u="none" strike="noStrike" noProof="0" dirty="0">
                          <a:solidFill>
                            <a:schemeClr val="tx1"/>
                          </a:solidFill>
                          <a:latin typeface="Calibri"/>
                        </a:rPr>
                        <a:t>Builds a confident performance. </a:t>
                      </a:r>
                      <a:endParaRPr lang="en-US" sz="900" b="1">
                        <a:solidFill>
                          <a:schemeClr val="tx1"/>
                        </a:solidFill>
                      </a:endParaRPr>
                    </a:p>
                    <a:p>
                      <a:pPr lvl="0" algn="l">
                        <a:lnSpc>
                          <a:spcPct val="100000"/>
                        </a:lnSpc>
                        <a:spcBef>
                          <a:spcPts val="0"/>
                        </a:spcBef>
                        <a:spcAft>
                          <a:spcPts val="0"/>
                        </a:spcAft>
                        <a:buNone/>
                      </a:pPr>
                      <a:r>
                        <a:rPr lang="en-US" sz="900" b="1" i="0" u="none" strike="noStrike" noProof="0" dirty="0">
                          <a:solidFill>
                            <a:schemeClr val="tx1"/>
                          </a:solidFill>
                          <a:latin typeface="Calibri"/>
                        </a:rPr>
                        <a:t>Makes a performance look sincere &amp; committed. </a:t>
                      </a:r>
                      <a:endParaRPr lang="en-US" sz="900" b="1">
                        <a:solidFill>
                          <a:schemeClr val="tx1"/>
                        </a:solidFill>
                      </a:endParaRPr>
                    </a:p>
                    <a:p>
                      <a:pPr lvl="0" algn="l">
                        <a:lnSpc>
                          <a:spcPct val="100000"/>
                        </a:lnSpc>
                        <a:spcBef>
                          <a:spcPts val="0"/>
                        </a:spcBef>
                        <a:spcAft>
                          <a:spcPts val="0"/>
                        </a:spcAft>
                        <a:buNone/>
                      </a:pPr>
                      <a:r>
                        <a:rPr lang="en-US" sz="900" b="1" i="0" u="none" strike="noStrike" noProof="0" err="1">
                          <a:solidFill>
                            <a:schemeClr val="tx1"/>
                          </a:solidFill>
                          <a:latin typeface="Calibri"/>
                        </a:rPr>
                        <a:t>Energises</a:t>
                      </a:r>
                      <a:r>
                        <a:rPr lang="en-US" sz="900" b="1" i="0" u="none" strike="noStrike" noProof="0">
                          <a:solidFill>
                            <a:schemeClr val="tx1"/>
                          </a:solidFill>
                          <a:latin typeface="Calibri"/>
                        </a:rPr>
                        <a:t> movement. </a:t>
                      </a:r>
                      <a:endParaRPr lang="en-US" sz="9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AD8"/>
                    </a:solidFill>
                  </a:tcPr>
                </a:tc>
                <a:extLst>
                  <a:ext uri="{0D108BD9-81ED-4DB2-BD59-A6C34878D82A}">
                    <a16:rowId xmlns:a16="http://schemas.microsoft.com/office/drawing/2014/main" val="2871567415"/>
                  </a:ext>
                </a:extLst>
              </a:tr>
              <a:tr h="484333">
                <a:tc>
                  <a:txBody>
                    <a:bodyPr/>
                    <a:lstStyle/>
                    <a:p>
                      <a:r>
                        <a:rPr lang="en-US" sz="900" b="1" dirty="0">
                          <a:solidFill>
                            <a:schemeClr val="tx1"/>
                          </a:solidFill>
                        </a:rPr>
                        <a:t>Focus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AD8"/>
                    </a:solidFill>
                  </a:tcPr>
                </a:tc>
                <a:tc>
                  <a:txBody>
                    <a:bodyPr/>
                    <a:lstStyle/>
                    <a:p>
                      <a:pPr lvl="0" algn="l">
                        <a:lnSpc>
                          <a:spcPct val="100000"/>
                        </a:lnSpc>
                        <a:spcBef>
                          <a:spcPts val="0"/>
                        </a:spcBef>
                        <a:spcAft>
                          <a:spcPts val="0"/>
                        </a:spcAft>
                        <a:buNone/>
                      </a:pPr>
                      <a:r>
                        <a:rPr lang="en-US" sz="900" b="1" i="0" u="none" strike="noStrike" noProof="0" dirty="0">
                          <a:latin typeface="Calibri"/>
                        </a:rPr>
                        <a:t>Makes a performance look confident &amp; sincere. </a:t>
                      </a:r>
                      <a:endParaRPr lang="en-US" sz="900" b="1"/>
                    </a:p>
                    <a:p>
                      <a:pPr lvl="0" algn="l">
                        <a:lnSpc>
                          <a:spcPct val="100000"/>
                        </a:lnSpc>
                        <a:spcBef>
                          <a:spcPts val="0"/>
                        </a:spcBef>
                        <a:spcAft>
                          <a:spcPts val="0"/>
                        </a:spcAft>
                        <a:buNone/>
                      </a:pPr>
                      <a:r>
                        <a:rPr lang="en-US" sz="900" b="1" i="0" u="none" strike="noStrike" noProof="0" dirty="0">
                          <a:latin typeface="Calibri"/>
                        </a:rPr>
                        <a:t>Health &amp; safety in contact work. </a:t>
                      </a:r>
                      <a:endParaRPr lang="en-US" sz="900" b="1"/>
                    </a:p>
                    <a:p>
                      <a:pPr lvl="0" algn="l">
                        <a:lnSpc>
                          <a:spcPct val="100000"/>
                        </a:lnSpc>
                        <a:spcBef>
                          <a:spcPts val="0"/>
                        </a:spcBef>
                        <a:spcAft>
                          <a:spcPts val="0"/>
                        </a:spcAft>
                        <a:buNone/>
                      </a:pPr>
                      <a:r>
                        <a:rPr lang="en-US" sz="900" b="1" i="0" u="none" strike="noStrike" noProof="0" dirty="0">
                          <a:latin typeface="Calibri"/>
                        </a:rPr>
                        <a:t>May show character or intent. </a:t>
                      </a:r>
                      <a:endParaRPr lang="en-US" sz="900" b="1"/>
                    </a:p>
                    <a:p>
                      <a:pPr lvl="0" algn="l">
                        <a:lnSpc>
                          <a:spcPct val="100000"/>
                        </a:lnSpc>
                        <a:spcBef>
                          <a:spcPts val="0"/>
                        </a:spcBef>
                        <a:spcAft>
                          <a:spcPts val="0"/>
                        </a:spcAft>
                        <a:buNone/>
                      </a:pPr>
                      <a:r>
                        <a:rPr lang="en-US" sz="900" b="1" i="0" u="none" strike="noStrike" noProof="0">
                          <a:latin typeface="Calibri"/>
                        </a:rPr>
                        <a:t>Helps with turns. </a:t>
                      </a:r>
                      <a:endParaRPr lang="en-US" sz="9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AD8"/>
                    </a:solidFill>
                  </a:tcPr>
                </a:tc>
                <a:extLst>
                  <a:ext uri="{0D108BD9-81ED-4DB2-BD59-A6C34878D82A}">
                    <a16:rowId xmlns:a16="http://schemas.microsoft.com/office/drawing/2014/main" val="1996110376"/>
                  </a:ext>
                </a:extLst>
              </a:tr>
              <a:tr h="276761">
                <a:tc>
                  <a:txBody>
                    <a:bodyPr/>
                    <a:lstStyle/>
                    <a:p>
                      <a:r>
                        <a:rPr lang="en-US" sz="900" b="1" dirty="0">
                          <a:solidFill>
                            <a:schemeClr val="tx1"/>
                          </a:solidFill>
                        </a:rPr>
                        <a:t>Spatial </a:t>
                      </a:r>
                      <a:r>
                        <a:rPr lang="en-US" sz="900" b="0" dirty="0">
                          <a:solidFill>
                            <a:schemeClr val="tx1"/>
                          </a:solidFill>
                        </a:rPr>
                        <a:t>Awareness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AD8"/>
                    </a:solidFill>
                  </a:tcPr>
                </a:tc>
                <a:tc>
                  <a:txBody>
                    <a:bodyPr/>
                    <a:lstStyle/>
                    <a:p>
                      <a:pPr lvl="0">
                        <a:buNone/>
                      </a:pPr>
                      <a:r>
                        <a:rPr lang="en-US" sz="900" b="1" i="0" u="none" strike="noStrike" noProof="0" dirty="0">
                          <a:latin typeface="Calibri"/>
                        </a:rPr>
                        <a:t>Helps group formations. Patterning &amp; clear Helps floor </a:t>
                      </a:r>
                      <a:r>
                        <a:rPr lang="en-US" sz="900" b="1" i="0" u="none" strike="noStrike" noProof="0">
                          <a:latin typeface="Calibri"/>
                        </a:rPr>
                        <a:t>pathways. Important contact for work.</a:t>
                      </a:r>
                      <a:endParaRPr lang="en-US" sz="9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AD8"/>
                    </a:solidFill>
                  </a:tcPr>
                </a:tc>
                <a:extLst>
                  <a:ext uri="{0D108BD9-81ED-4DB2-BD59-A6C34878D82A}">
                    <a16:rowId xmlns:a16="http://schemas.microsoft.com/office/drawing/2014/main" val="3170187195"/>
                  </a:ext>
                </a:extLst>
              </a:tr>
              <a:tr h="276761">
                <a:tc>
                  <a:txBody>
                    <a:bodyPr/>
                    <a:lstStyle/>
                    <a:p>
                      <a:r>
                        <a:rPr lang="en-US" sz="900" b="1" dirty="0">
                          <a:solidFill>
                            <a:schemeClr val="tx1"/>
                          </a:solidFill>
                        </a:rPr>
                        <a:t>Facial Expressions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AD8"/>
                    </a:solidFill>
                  </a:tcPr>
                </a:tc>
                <a:tc>
                  <a:txBody>
                    <a:bodyPr/>
                    <a:lstStyle/>
                    <a:p>
                      <a:pPr lvl="0">
                        <a:buNone/>
                      </a:pPr>
                      <a:r>
                        <a:rPr lang="en-US" sz="900" b="1" i="0" u="none" strike="noStrike" noProof="0" dirty="0">
                          <a:latin typeface="Calibri"/>
                        </a:rPr>
                        <a:t>Creates character. Supports narrative &amp; intent. Can make a performance appear more confident.</a:t>
                      </a:r>
                      <a:endParaRPr lang="en-US" sz="9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AD8"/>
                    </a:solidFill>
                  </a:tcPr>
                </a:tc>
                <a:extLst>
                  <a:ext uri="{0D108BD9-81ED-4DB2-BD59-A6C34878D82A}">
                    <a16:rowId xmlns:a16="http://schemas.microsoft.com/office/drawing/2014/main" val="1177050214"/>
                  </a:ext>
                </a:extLst>
              </a:tr>
              <a:tr h="380547">
                <a:tc>
                  <a:txBody>
                    <a:bodyPr/>
                    <a:lstStyle/>
                    <a:p>
                      <a:r>
                        <a:rPr lang="en-US" sz="900" b="1" dirty="0">
                          <a:solidFill>
                            <a:schemeClr val="tx1"/>
                          </a:solidFill>
                        </a:rPr>
                        <a:t>Phrasing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AD8"/>
                    </a:solidFill>
                  </a:tcPr>
                </a:tc>
                <a:tc>
                  <a:txBody>
                    <a:bodyPr/>
                    <a:lstStyle/>
                    <a:p>
                      <a:pPr lvl="0">
                        <a:buNone/>
                      </a:pPr>
                      <a:r>
                        <a:rPr lang="en-US" sz="900" b="1" i="0" u="none" strike="noStrike" noProof="0" dirty="0">
                          <a:latin typeface="Calibri"/>
                        </a:rPr>
                        <a:t>Works closely with music. Allows us to feel the dynamic quality of the movement. Helps show where sections start </a:t>
                      </a:r>
                      <a:r>
                        <a:rPr lang="en-US" sz="900" b="1" i="0" u="none" strike="noStrike" noProof="0">
                          <a:latin typeface="Calibri"/>
                        </a:rPr>
                        <a:t>&amp; end. May support unison/ canon.</a:t>
                      </a:r>
                      <a:endParaRPr lang="en-US" sz="9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AD8"/>
                    </a:solidFill>
                  </a:tcPr>
                </a:tc>
                <a:extLst>
                  <a:ext uri="{0D108BD9-81ED-4DB2-BD59-A6C34878D82A}">
                    <a16:rowId xmlns:a16="http://schemas.microsoft.com/office/drawing/2014/main" val="4175621524"/>
                  </a:ext>
                </a:extLst>
              </a:tr>
              <a:tr h="738553">
                <a:tc>
                  <a:txBody>
                    <a:bodyPr/>
                    <a:lstStyle/>
                    <a:p>
                      <a:r>
                        <a:rPr lang="en-US" sz="1100" b="1" dirty="0">
                          <a:solidFill>
                            <a:schemeClr val="tx1"/>
                          </a:solidFill>
                        </a:rPr>
                        <a:t>Musicality </a:t>
                      </a:r>
                      <a:endParaRPr lang="en-US" sz="11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AD8"/>
                    </a:solidFill>
                  </a:tcPr>
                </a:tc>
                <a:tc>
                  <a:txBody>
                    <a:bodyPr/>
                    <a:lstStyle/>
                    <a:p>
                      <a:pPr lvl="0">
                        <a:buNone/>
                      </a:pPr>
                      <a:r>
                        <a:rPr lang="en-US" sz="1100" b="0" i="0" u="none" strike="noStrike" noProof="0" dirty="0">
                          <a:latin typeface="Calibri"/>
                        </a:rPr>
                        <a:t>Helps create both close &amp; distant relationships with music. Helps to express important dynamic </a:t>
                      </a:r>
                      <a:r>
                        <a:rPr lang="en-US" sz="1100" b="0" i="0" u="none" strike="noStrike" noProof="0">
                          <a:latin typeface="Calibri"/>
                        </a:rPr>
                        <a:t>qualities in the music. May show character/story</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AD8"/>
                    </a:solidFill>
                  </a:tcPr>
                </a:tc>
                <a:extLst>
                  <a:ext uri="{0D108BD9-81ED-4DB2-BD59-A6C34878D82A}">
                    <a16:rowId xmlns:a16="http://schemas.microsoft.com/office/drawing/2014/main" val="1382487684"/>
                  </a:ext>
                </a:extLst>
              </a:tr>
              <a:tr h="738553">
                <a:tc>
                  <a:txBody>
                    <a:bodyPr/>
                    <a:lstStyle/>
                    <a:p>
                      <a:r>
                        <a:rPr lang="en-US" sz="1100" b="1" dirty="0">
                          <a:solidFill>
                            <a:schemeClr val="tx1"/>
                          </a:solidFill>
                        </a:rPr>
                        <a:t>Sensitivity to other dancers </a:t>
                      </a:r>
                      <a:endParaRPr lang="en-US" sz="11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AD8"/>
                    </a:solidFill>
                  </a:tcPr>
                </a:tc>
                <a:tc>
                  <a:txBody>
                    <a:bodyPr/>
                    <a:lstStyle/>
                    <a:p>
                      <a:pPr lvl="0">
                        <a:buNone/>
                      </a:pPr>
                      <a:r>
                        <a:rPr lang="en-US" sz="1100" b="0" i="0" u="none" strike="noStrike" noProof="0" dirty="0">
                          <a:latin typeface="Calibri"/>
                        </a:rPr>
                        <a:t>Important for safety in contact work. Important for unison and canon. Can support narrative if group relationships are </a:t>
                      </a:r>
                      <a:r>
                        <a:rPr lang="en-US" sz="1100" b="0" i="0" u="none" strike="noStrike" noProof="0">
                          <a:latin typeface="Calibri"/>
                        </a:rPr>
                        <a:t>key.</a:t>
                      </a:r>
                      <a:endParaRPr lang="en-US" dirty="0" err="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AD8"/>
                    </a:solidFill>
                  </a:tcPr>
                </a:tc>
                <a:extLst>
                  <a:ext uri="{0D108BD9-81ED-4DB2-BD59-A6C34878D82A}">
                    <a16:rowId xmlns:a16="http://schemas.microsoft.com/office/drawing/2014/main" val="1598433257"/>
                  </a:ext>
                </a:extLst>
              </a:tr>
              <a:tr h="957136">
                <a:tc>
                  <a:txBody>
                    <a:bodyPr/>
                    <a:lstStyle/>
                    <a:p>
                      <a:r>
                        <a:rPr lang="en-US" sz="1100" b="1" dirty="0">
                          <a:solidFill>
                            <a:schemeClr val="tx1"/>
                          </a:solidFill>
                        </a:rPr>
                        <a:t>Communication of Intent </a:t>
                      </a:r>
                      <a:endParaRPr lang="en-US" sz="11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AD8"/>
                    </a:solidFill>
                  </a:tcPr>
                </a:tc>
                <a:tc>
                  <a:txBody>
                    <a:bodyPr/>
                    <a:lstStyle/>
                    <a:p>
                      <a:pPr lvl="0" algn="l">
                        <a:lnSpc>
                          <a:spcPct val="100000"/>
                        </a:lnSpc>
                        <a:spcBef>
                          <a:spcPts val="0"/>
                        </a:spcBef>
                        <a:spcAft>
                          <a:spcPts val="0"/>
                        </a:spcAft>
                        <a:buNone/>
                      </a:pPr>
                      <a:r>
                        <a:rPr lang="en-US" sz="1100" b="0" i="0" u="none" strike="noStrike" noProof="0" dirty="0">
                          <a:latin typeface="Calibri"/>
                        </a:rPr>
                        <a:t>Uses all/any of the expressive skills to show narrative &amp; meaning within a dance. </a:t>
                      </a:r>
                      <a:endParaRPr lang="en-US" dirty="0"/>
                    </a:p>
                    <a:p>
                      <a:pPr lvl="0" algn="l">
                        <a:lnSpc>
                          <a:spcPct val="100000"/>
                        </a:lnSpc>
                        <a:spcBef>
                          <a:spcPts val="0"/>
                        </a:spcBef>
                        <a:spcAft>
                          <a:spcPts val="0"/>
                        </a:spcAft>
                        <a:buNone/>
                      </a:pPr>
                      <a:r>
                        <a:rPr lang="en-US" sz="1100" b="0" i="0" u="none" strike="noStrike" noProof="0" dirty="0">
                          <a:latin typeface="Calibri"/>
                        </a:rPr>
                        <a:t>Uses all/any of the physical, technical &amp; </a:t>
                      </a:r>
                      <a:r>
                        <a:rPr lang="en-US" sz="1100" b="0" i="0" u="none" strike="noStrike" noProof="0">
                          <a:latin typeface="Calibri"/>
                        </a:rPr>
                        <a:t>expressive skills to show variety in mood</a:t>
                      </a:r>
                    </a:p>
                    <a:p>
                      <a:pPr lvl="0">
                        <a:buNone/>
                      </a:pPr>
                      <a:endParaRPr lang="en-US" sz="11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AD8"/>
                    </a:solidFill>
                  </a:tcPr>
                </a:tc>
                <a:extLst>
                  <a:ext uri="{0D108BD9-81ED-4DB2-BD59-A6C34878D82A}">
                    <a16:rowId xmlns:a16="http://schemas.microsoft.com/office/drawing/2014/main" val="3743215242"/>
                  </a:ext>
                </a:extLst>
              </a:tr>
            </a:tbl>
          </a:graphicData>
        </a:graphic>
      </p:graphicFrame>
      <p:sp>
        <p:nvSpPr>
          <p:cNvPr id="73" name="Rounded Rectangle 72">
            <a:extLst>
              <a:ext uri="{FF2B5EF4-FFF2-40B4-BE49-F238E27FC236}">
                <a16:creationId xmlns:a16="http://schemas.microsoft.com/office/drawing/2014/main" id="{9CF654C0-69B1-E640-807C-D84A6045F900}"/>
              </a:ext>
            </a:extLst>
          </p:cNvPr>
          <p:cNvSpPr/>
          <p:nvPr/>
        </p:nvSpPr>
        <p:spPr>
          <a:xfrm>
            <a:off x="4361034" y="4741537"/>
            <a:ext cx="3735017" cy="19784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100" b="1">
                <a:solidFill>
                  <a:schemeClr val="tx1"/>
                </a:solidFill>
              </a:rPr>
              <a:t>Mental  Skills – During performance  </a:t>
            </a:r>
          </a:p>
        </p:txBody>
      </p:sp>
      <p:graphicFrame>
        <p:nvGraphicFramePr>
          <p:cNvPr id="6" name="Table 5">
            <a:extLst>
              <a:ext uri="{FF2B5EF4-FFF2-40B4-BE49-F238E27FC236}">
                <a16:creationId xmlns:a16="http://schemas.microsoft.com/office/drawing/2014/main" id="{3FD2318E-1326-2344-8904-C0F5C8B89A42}"/>
              </a:ext>
            </a:extLst>
          </p:cNvPr>
          <p:cNvGraphicFramePr>
            <a:graphicFrameLocks noGrp="1"/>
          </p:cNvGraphicFramePr>
          <p:nvPr>
            <p:extLst>
              <p:ext uri="{D42A27DB-BD31-4B8C-83A1-F6EECF244321}">
                <p14:modId xmlns:p14="http://schemas.microsoft.com/office/powerpoint/2010/main" val="2918053957"/>
              </p:ext>
            </p:extLst>
          </p:nvPr>
        </p:nvGraphicFramePr>
        <p:xfrm>
          <a:off x="4226944" y="4960188"/>
          <a:ext cx="7998273" cy="1929348"/>
        </p:xfrm>
        <a:graphic>
          <a:graphicData uri="http://schemas.openxmlformats.org/drawingml/2006/table">
            <a:tbl>
              <a:tblPr firstRow="1" bandRow="1">
                <a:tableStyleId>{5C22544A-7EE6-4342-B048-85BDC9FD1C3A}</a:tableStyleId>
              </a:tblPr>
              <a:tblGrid>
                <a:gridCol w="1484312">
                  <a:extLst>
                    <a:ext uri="{9D8B030D-6E8A-4147-A177-3AD203B41FA5}">
                      <a16:colId xmlns:a16="http://schemas.microsoft.com/office/drawing/2014/main" val="1361463717"/>
                    </a:ext>
                  </a:extLst>
                </a:gridCol>
                <a:gridCol w="6513961">
                  <a:extLst>
                    <a:ext uri="{9D8B030D-6E8A-4147-A177-3AD203B41FA5}">
                      <a16:colId xmlns:a16="http://schemas.microsoft.com/office/drawing/2014/main" val="180036826"/>
                    </a:ext>
                  </a:extLst>
                </a:gridCol>
              </a:tblGrid>
              <a:tr h="408842">
                <a:tc>
                  <a:txBody>
                    <a:bodyPr/>
                    <a:lstStyle/>
                    <a:p>
                      <a:r>
                        <a:rPr lang="en-US" sz="1100" b="1" dirty="0">
                          <a:solidFill>
                            <a:schemeClr val="tx1"/>
                          </a:solidFill>
                        </a:rPr>
                        <a:t>Movement Memory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D78"/>
                    </a:solidFill>
                  </a:tcPr>
                </a:tc>
                <a:tc>
                  <a:txBody>
                    <a:bodyPr/>
                    <a:lstStyle/>
                    <a:p>
                      <a:pPr lvl="0">
                        <a:buNone/>
                      </a:pPr>
                      <a:r>
                        <a:rPr lang="en-US" sz="1100" b="0" i="0" u="none" strike="noStrike" noProof="0" dirty="0">
                          <a:solidFill>
                            <a:schemeClr val="tx1"/>
                          </a:solidFill>
                        </a:rPr>
                        <a:t> Links with Systematic Repetition so we don’t forget the dance &amp; can then use expressive skills better. Health &amp; safety in contact work. Helps with timing</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D78"/>
                    </a:solidFill>
                  </a:tcPr>
                </a:tc>
                <a:extLst>
                  <a:ext uri="{0D108BD9-81ED-4DB2-BD59-A6C34878D82A}">
                    <a16:rowId xmlns:a16="http://schemas.microsoft.com/office/drawing/2014/main" val="2028309967"/>
                  </a:ext>
                </a:extLst>
              </a:tr>
              <a:tr h="500876">
                <a:tc>
                  <a:txBody>
                    <a:bodyPr/>
                    <a:lstStyle/>
                    <a:p>
                      <a:r>
                        <a:rPr lang="en-US" sz="1100" b="1" dirty="0">
                          <a:solidFill>
                            <a:schemeClr val="tx1"/>
                          </a:solidFill>
                        </a:rPr>
                        <a:t>Commitment </a:t>
                      </a:r>
                      <a:endParaRPr lang="en-US" sz="11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D78"/>
                    </a:solidFill>
                  </a:tcPr>
                </a:tc>
                <a:tc>
                  <a:txBody>
                    <a:bodyPr/>
                    <a:lstStyle/>
                    <a:p>
                      <a:pPr lvl="0">
                        <a:buNone/>
                      </a:pPr>
                      <a:r>
                        <a:rPr lang="en-US" sz="1100" b="0" i="0" u="none" strike="noStrike" noProof="0" dirty="0">
                          <a:latin typeface="Calibri"/>
                        </a:rPr>
                        <a:t>We can make it through to the end, no matter what. Makes movement larger and more expansive. Makes performer appear confident. Energy increase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D78"/>
                    </a:solidFill>
                  </a:tcPr>
                </a:tc>
                <a:extLst>
                  <a:ext uri="{0D108BD9-81ED-4DB2-BD59-A6C34878D82A}">
                    <a16:rowId xmlns:a16="http://schemas.microsoft.com/office/drawing/2014/main" val="4069901464"/>
                  </a:ext>
                </a:extLst>
              </a:tr>
              <a:tr h="500876">
                <a:tc>
                  <a:txBody>
                    <a:bodyPr/>
                    <a:lstStyle/>
                    <a:p>
                      <a:r>
                        <a:rPr lang="en-US" sz="1100" b="1" dirty="0">
                          <a:solidFill>
                            <a:schemeClr val="tx1"/>
                          </a:solidFill>
                        </a:rPr>
                        <a:t>Concentration </a:t>
                      </a:r>
                      <a:endParaRPr lang="en-US" sz="11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D78"/>
                    </a:solidFill>
                  </a:tcPr>
                </a:tc>
                <a:tc>
                  <a:txBody>
                    <a:bodyPr/>
                    <a:lstStyle/>
                    <a:p>
                      <a:pPr lvl="0">
                        <a:buNone/>
                      </a:pPr>
                      <a:r>
                        <a:rPr lang="en-US" sz="1100" b="0" i="0" u="none" strike="noStrike" noProof="0" dirty="0">
                          <a:latin typeface="Calibri"/>
                        </a:rPr>
                        <a:t>keeps us &amp; our partners safe in contact work. Works with Commitment to </a:t>
                      </a:r>
                      <a:r>
                        <a:rPr lang="en-US" sz="1100" b="0" i="0" u="none" strike="noStrike" noProof="0">
                          <a:latin typeface="Calibri"/>
                        </a:rPr>
                        <a:t>get</a:t>
                      </a:r>
                      <a:r>
                        <a:rPr lang="en-US" sz="1100" b="0" i="0" u="none" strike="noStrike" noProof="0" dirty="0">
                          <a:latin typeface="Calibri"/>
                        </a:rPr>
                        <a:t> us from the start to the end. Helps with complex sections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D78"/>
                    </a:solidFill>
                  </a:tcPr>
                </a:tc>
                <a:extLst>
                  <a:ext uri="{0D108BD9-81ED-4DB2-BD59-A6C34878D82A}">
                    <a16:rowId xmlns:a16="http://schemas.microsoft.com/office/drawing/2014/main" val="1032465484"/>
                  </a:ext>
                </a:extLst>
              </a:tr>
              <a:tr h="500876">
                <a:tc>
                  <a:txBody>
                    <a:bodyPr/>
                    <a:lstStyle/>
                    <a:p>
                      <a:r>
                        <a:rPr lang="en-US" sz="1100" b="1" dirty="0">
                          <a:solidFill>
                            <a:schemeClr val="tx1"/>
                          </a:solidFill>
                        </a:rPr>
                        <a:t>Confidence </a:t>
                      </a:r>
                      <a:endParaRPr lang="en-US" sz="11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D78"/>
                    </a:solidFill>
                  </a:tcPr>
                </a:tc>
                <a:tc>
                  <a:txBody>
                    <a:bodyPr/>
                    <a:lstStyle/>
                    <a:p>
                      <a:pPr lvl="0">
                        <a:buNone/>
                      </a:pPr>
                      <a:r>
                        <a:rPr lang="en-US" sz="1100" b="0" i="0" u="none" strike="noStrike" noProof="0" dirty="0">
                          <a:latin typeface="Calibri"/>
                        </a:rPr>
                        <a:t>we can’t just ‘be confident’ - it takes rehearsal. It builds after using mental skills in rehearsal -  so that we know what we are doing. Makes a strong performance. May support character.</a:t>
                      </a:r>
                      <a:endParaRPr lang="en-US" dirty="0" err="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D78"/>
                    </a:solidFill>
                  </a:tcPr>
                </a:tc>
                <a:extLst>
                  <a:ext uri="{0D108BD9-81ED-4DB2-BD59-A6C34878D82A}">
                    <a16:rowId xmlns:a16="http://schemas.microsoft.com/office/drawing/2014/main" val="1574986098"/>
                  </a:ext>
                </a:extLst>
              </a:tr>
            </a:tbl>
          </a:graphicData>
        </a:graphic>
      </p:graphicFrame>
      <p:graphicFrame>
        <p:nvGraphicFramePr>
          <p:cNvPr id="22" name="Table 21">
            <a:extLst>
              <a:ext uri="{FF2B5EF4-FFF2-40B4-BE49-F238E27FC236}">
                <a16:creationId xmlns:a16="http://schemas.microsoft.com/office/drawing/2014/main" id="{18B0AD6E-4BED-1D4F-9676-B493E13F7CF4}"/>
              </a:ext>
            </a:extLst>
          </p:cNvPr>
          <p:cNvGraphicFramePr>
            <a:graphicFrameLocks noGrp="1"/>
          </p:cNvGraphicFramePr>
          <p:nvPr>
            <p:extLst>
              <p:ext uri="{D42A27DB-BD31-4B8C-83A1-F6EECF244321}">
                <p14:modId xmlns:p14="http://schemas.microsoft.com/office/powerpoint/2010/main" val="2121046529"/>
              </p:ext>
            </p:extLst>
          </p:nvPr>
        </p:nvGraphicFramePr>
        <p:xfrm>
          <a:off x="28754" y="3076754"/>
          <a:ext cx="4213435" cy="3739282"/>
        </p:xfrm>
        <a:graphic>
          <a:graphicData uri="http://schemas.openxmlformats.org/drawingml/2006/table">
            <a:tbl>
              <a:tblPr firstRow="1" bandRow="1">
                <a:tableStyleId>{5C22544A-7EE6-4342-B048-85BDC9FD1C3A}</a:tableStyleId>
              </a:tblPr>
              <a:tblGrid>
                <a:gridCol w="781291">
                  <a:extLst>
                    <a:ext uri="{9D8B030D-6E8A-4147-A177-3AD203B41FA5}">
                      <a16:colId xmlns:a16="http://schemas.microsoft.com/office/drawing/2014/main" val="1361463717"/>
                    </a:ext>
                  </a:extLst>
                </a:gridCol>
                <a:gridCol w="3432144">
                  <a:extLst>
                    <a:ext uri="{9D8B030D-6E8A-4147-A177-3AD203B41FA5}">
                      <a16:colId xmlns:a16="http://schemas.microsoft.com/office/drawing/2014/main" val="180036826"/>
                    </a:ext>
                  </a:extLst>
                </a:gridCol>
              </a:tblGrid>
              <a:tr h="674613">
                <a:tc>
                  <a:txBody>
                    <a:bodyPr/>
                    <a:lstStyle/>
                    <a:p>
                      <a:r>
                        <a:rPr lang="en-US" sz="900" b="1" dirty="0">
                          <a:solidFill>
                            <a:schemeClr val="tx1"/>
                          </a:solidFill>
                        </a:rPr>
                        <a:t>Systematic repetition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E1FF"/>
                    </a:solidFill>
                  </a:tcPr>
                </a:tc>
                <a:tc>
                  <a:txBody>
                    <a:bodyPr/>
                    <a:lstStyle/>
                    <a:p>
                      <a:pPr lvl="0">
                        <a:buNone/>
                      </a:pPr>
                      <a:r>
                        <a:rPr lang="en-GB" sz="900" b="1" i="0" u="none" strike="noStrike" kern="1200" noProof="0" dirty="0">
                          <a:solidFill>
                            <a:schemeClr val="tx1"/>
                          </a:solidFill>
                          <a:effectLst/>
                        </a:rPr>
                        <a:t>Builds movement memory. Improves physical &amp; technical skills. </a:t>
                      </a:r>
                      <a:r>
                        <a:rPr lang="en-GB" sz="900" b="1" i="0" u="none" strike="noStrike" kern="1200" noProof="0">
                          <a:solidFill>
                            <a:schemeClr val="tx1"/>
                          </a:solidFill>
                          <a:effectLst/>
                        </a:rPr>
                        <a:t>Improves expressive skills. Builds confidence.</a:t>
                      </a:r>
                      <a:endParaRPr lang="en-US" sz="9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E1FF"/>
                    </a:solidFill>
                  </a:tcPr>
                </a:tc>
                <a:extLst>
                  <a:ext uri="{0D108BD9-81ED-4DB2-BD59-A6C34878D82A}">
                    <a16:rowId xmlns:a16="http://schemas.microsoft.com/office/drawing/2014/main" val="2028309967"/>
                  </a:ext>
                </a:extLst>
              </a:tr>
              <a:tr h="520415">
                <a:tc>
                  <a:txBody>
                    <a:bodyPr/>
                    <a:lstStyle/>
                    <a:p>
                      <a:r>
                        <a:rPr lang="en-US" sz="900" b="1" dirty="0">
                          <a:solidFill>
                            <a:schemeClr val="tx1"/>
                          </a:solidFill>
                        </a:rPr>
                        <a:t>Mental rehearsal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E1FF"/>
                    </a:solidFill>
                  </a:tcPr>
                </a:tc>
                <a:tc>
                  <a:txBody>
                    <a:bodyPr/>
                    <a:lstStyle/>
                    <a:p>
                      <a:pPr lvl="0">
                        <a:buNone/>
                      </a:pPr>
                      <a:r>
                        <a:rPr lang="en-GB" sz="900" b="1" i="0" u="none" strike="noStrike" kern="1200" noProof="0" dirty="0">
                          <a:effectLst/>
                          <a:latin typeface="Calibri"/>
                        </a:rPr>
                        <a:t>Builds movement memory. Prepares the mind prior to performance. We can rehearse in our heads outside of the studio to keep momentum going.</a:t>
                      </a:r>
                      <a:endParaRPr lang="en-US" sz="9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E1FF"/>
                    </a:solidFill>
                  </a:tcPr>
                </a:tc>
                <a:extLst>
                  <a:ext uri="{0D108BD9-81ED-4DB2-BD59-A6C34878D82A}">
                    <a16:rowId xmlns:a16="http://schemas.microsoft.com/office/drawing/2014/main" val="4069901464"/>
                  </a:ext>
                </a:extLst>
              </a:tr>
              <a:tr h="520415">
                <a:tc>
                  <a:txBody>
                    <a:bodyPr/>
                    <a:lstStyle/>
                    <a:p>
                      <a:r>
                        <a:rPr lang="en-US" sz="900" b="1" dirty="0">
                          <a:solidFill>
                            <a:schemeClr val="tx1"/>
                          </a:solidFill>
                        </a:rPr>
                        <a:t>Rehearsal discipline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E1FF"/>
                    </a:solidFill>
                  </a:tcPr>
                </a:tc>
                <a:tc>
                  <a:txBody>
                    <a:bodyPr/>
                    <a:lstStyle/>
                    <a:p>
                      <a:pPr lvl="0">
                        <a:buNone/>
                      </a:pPr>
                      <a:r>
                        <a:rPr lang="en-GB" sz="900" b="1" i="0" u="none" strike="noStrike" kern="1200" noProof="0" dirty="0">
                          <a:effectLst/>
                        </a:rPr>
                        <a:t>Regular dance attendance means we don’t miss important learning. Breaking down sections in rehearsal builds movement memory. Working on complex moments improves </a:t>
                      </a:r>
                      <a:r>
                        <a:rPr lang="en-GB" sz="900" b="1" i="0" u="none" strike="noStrike" kern="1200" noProof="0">
                          <a:effectLst/>
                        </a:rPr>
                        <a:t>physical skill.</a:t>
                      </a:r>
                      <a:endParaRPr lang="en-GB" sz="900" b="1" i="0" u="none" strike="noStrike" kern="1200" noProof="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E1FF"/>
                    </a:solidFill>
                  </a:tcPr>
                </a:tc>
                <a:extLst>
                  <a:ext uri="{0D108BD9-81ED-4DB2-BD59-A6C34878D82A}">
                    <a16:rowId xmlns:a16="http://schemas.microsoft.com/office/drawing/2014/main" val="1032465484"/>
                  </a:ext>
                </a:extLst>
              </a:tr>
              <a:tr h="674613">
                <a:tc>
                  <a:txBody>
                    <a:bodyPr/>
                    <a:lstStyle/>
                    <a:p>
                      <a:r>
                        <a:rPr lang="en-US" sz="900" b="1" dirty="0">
                          <a:solidFill>
                            <a:schemeClr val="tx1"/>
                          </a:solidFill>
                        </a:rPr>
                        <a:t>Planning of rehearsal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E1FF"/>
                    </a:solidFill>
                  </a:tcPr>
                </a:tc>
                <a:tc>
                  <a:txBody>
                    <a:bodyPr/>
                    <a:lstStyle/>
                    <a:p>
                      <a:pPr lvl="0">
                        <a:buNone/>
                      </a:pPr>
                      <a:r>
                        <a:rPr lang="en-US" sz="900" b="1" i="0" u="none" strike="noStrike" noProof="0" dirty="0">
                          <a:latin typeface="Calibri"/>
                        </a:rPr>
                        <a:t> Being </a:t>
                      </a:r>
                      <a:r>
                        <a:rPr lang="en-US" sz="900" b="1" i="0" u="none" strike="noStrike" noProof="0" err="1">
                          <a:latin typeface="Calibri"/>
                        </a:rPr>
                        <a:t>organised</a:t>
                      </a:r>
                      <a:r>
                        <a:rPr lang="en-US" sz="900" b="1" i="0" u="none" strike="noStrike" noProof="0" dirty="0">
                          <a:latin typeface="Calibri"/>
                        </a:rPr>
                        <a:t> ensures our skills build in enough time for the final performance. Planning group rehearsals ensures we build sensitivity </a:t>
                      </a:r>
                      <a:r>
                        <a:rPr lang="en-US" sz="900" b="1" i="0" u="none" strike="noStrike" noProof="0">
                          <a:latin typeface="Calibri"/>
                        </a:rPr>
                        <a:t>to other dancers properly.</a:t>
                      </a:r>
                      <a:endParaRPr lang="en-US" sz="9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E1FF"/>
                    </a:solidFill>
                  </a:tcPr>
                </a:tc>
                <a:extLst>
                  <a:ext uri="{0D108BD9-81ED-4DB2-BD59-A6C34878D82A}">
                    <a16:rowId xmlns:a16="http://schemas.microsoft.com/office/drawing/2014/main" val="1574986098"/>
                  </a:ext>
                </a:extLst>
              </a:tr>
              <a:tr h="674613">
                <a:tc>
                  <a:txBody>
                    <a:bodyPr/>
                    <a:lstStyle/>
                    <a:p>
                      <a:r>
                        <a:rPr lang="en-US" sz="900" b="1" dirty="0">
                          <a:solidFill>
                            <a:schemeClr val="tx1"/>
                          </a:solidFill>
                        </a:rPr>
                        <a:t>Response to feedback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E1FF"/>
                    </a:solidFill>
                  </a:tcPr>
                </a:tc>
                <a:tc>
                  <a:txBody>
                    <a:bodyPr/>
                    <a:lstStyle/>
                    <a:p>
                      <a:pPr lvl="0">
                        <a:buNone/>
                      </a:pPr>
                      <a:r>
                        <a:rPr lang="en-US" sz="900" b="1" i="0" u="none" strike="noStrike" noProof="0" dirty="0">
                          <a:latin typeface="Calibri"/>
                        </a:rPr>
                        <a:t>Helps us improve. Important that an outside person/video recording helps us spot where we can improve further - we may not be aware of it ourselves.</a:t>
                      </a:r>
                      <a:endParaRPr lang="en-US" sz="9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E1FF"/>
                    </a:solidFill>
                  </a:tcPr>
                </a:tc>
                <a:extLst>
                  <a:ext uri="{0D108BD9-81ED-4DB2-BD59-A6C34878D82A}">
                    <a16:rowId xmlns:a16="http://schemas.microsoft.com/office/drawing/2014/main" val="1667419524"/>
                  </a:ext>
                </a:extLst>
              </a:tr>
              <a:tr h="674613">
                <a:tc>
                  <a:txBody>
                    <a:bodyPr/>
                    <a:lstStyle/>
                    <a:p>
                      <a:r>
                        <a:rPr lang="en-US" sz="900" b="1" dirty="0">
                          <a:solidFill>
                            <a:schemeClr val="tx1"/>
                          </a:solidFill>
                        </a:rPr>
                        <a:t>Capacity to improve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E1FF"/>
                    </a:solidFill>
                  </a:tcPr>
                </a:tc>
                <a:tc>
                  <a:txBody>
                    <a:bodyPr/>
                    <a:lstStyle/>
                    <a:p>
                      <a:pPr lvl="0">
                        <a:buNone/>
                      </a:pPr>
                      <a:r>
                        <a:rPr lang="en-US" sz="900" b="1" i="0" u="none" strike="noStrike" noProof="0" dirty="0">
                          <a:latin typeface="Calibri"/>
                        </a:rPr>
                        <a:t>When we use planned rehearsal, rehearsal discipline, commitment, mental rehearsal, systematic repetition, concentration &amp; responding to feedback - we are showing that we have the capacity to improve our skills. All of them work </a:t>
                      </a:r>
                      <a:r>
                        <a:rPr lang="en-US" sz="900" b="1" i="0" u="none" strike="noStrike" noProof="0">
                          <a:latin typeface="Calibri"/>
                        </a:rPr>
                        <a:t>together.</a:t>
                      </a:r>
                      <a:endParaRPr lang="en-US" sz="9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E1FF"/>
                    </a:solidFill>
                  </a:tcPr>
                </a:tc>
                <a:extLst>
                  <a:ext uri="{0D108BD9-81ED-4DB2-BD59-A6C34878D82A}">
                    <a16:rowId xmlns:a16="http://schemas.microsoft.com/office/drawing/2014/main" val="1553810824"/>
                  </a:ext>
                </a:extLst>
              </a:tr>
            </a:tbl>
          </a:graphicData>
        </a:graphic>
      </p:graphicFrame>
      <p:sp>
        <p:nvSpPr>
          <p:cNvPr id="23" name="Rounded Rectangle 22">
            <a:extLst>
              <a:ext uri="{FF2B5EF4-FFF2-40B4-BE49-F238E27FC236}">
                <a16:creationId xmlns:a16="http://schemas.microsoft.com/office/drawing/2014/main" id="{0DA819B3-5885-154C-AD87-9B8F7DC82421}"/>
              </a:ext>
            </a:extLst>
          </p:cNvPr>
          <p:cNvSpPr/>
          <p:nvPr/>
        </p:nvSpPr>
        <p:spPr>
          <a:xfrm>
            <a:off x="68909" y="2865295"/>
            <a:ext cx="3983010" cy="23742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100" b="1">
                <a:solidFill>
                  <a:schemeClr val="tx1"/>
                </a:solidFill>
              </a:rPr>
              <a:t>Mental  Skills - Process </a:t>
            </a:r>
          </a:p>
        </p:txBody>
      </p:sp>
    </p:spTree>
    <p:extLst>
      <p:ext uri="{BB962C8B-B14F-4D97-AF65-F5344CB8AC3E}">
        <p14:creationId xmlns:p14="http://schemas.microsoft.com/office/powerpoint/2010/main" val="2686044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9D42C9D-03B2-3948-A14F-ED7E30AA8FCD}"/>
              </a:ext>
            </a:extLst>
          </p:cNvPr>
          <p:cNvGraphicFramePr>
            <a:graphicFrameLocks noGrp="1"/>
          </p:cNvGraphicFramePr>
          <p:nvPr/>
        </p:nvGraphicFramePr>
        <p:xfrm>
          <a:off x="118910" y="734243"/>
          <a:ext cx="6505424" cy="2507410"/>
        </p:xfrm>
        <a:graphic>
          <a:graphicData uri="http://schemas.openxmlformats.org/drawingml/2006/table">
            <a:tbl>
              <a:tblPr>
                <a:tableStyleId>{775DCB02-9BB8-47FD-8907-85C794F793BA}</a:tableStyleId>
              </a:tblPr>
              <a:tblGrid>
                <a:gridCol w="2183176">
                  <a:extLst>
                    <a:ext uri="{9D8B030D-6E8A-4147-A177-3AD203B41FA5}">
                      <a16:colId xmlns:a16="http://schemas.microsoft.com/office/drawing/2014/main" val="3082506241"/>
                    </a:ext>
                  </a:extLst>
                </a:gridCol>
                <a:gridCol w="4322248">
                  <a:extLst>
                    <a:ext uri="{9D8B030D-6E8A-4147-A177-3AD203B41FA5}">
                      <a16:colId xmlns:a16="http://schemas.microsoft.com/office/drawing/2014/main" val="2360162916"/>
                    </a:ext>
                  </a:extLst>
                </a:gridCol>
              </a:tblGrid>
              <a:tr h="236157">
                <a:tc>
                  <a:txBody>
                    <a:bodyPr/>
                    <a:lstStyle/>
                    <a:p>
                      <a:pPr marL="0" marR="0" lvl="0" indent="0" algn="l" rtl="0">
                        <a:lnSpc>
                          <a:spcPct val="100000"/>
                        </a:lnSpc>
                        <a:spcBef>
                          <a:spcPts val="0"/>
                        </a:spcBef>
                        <a:spcAft>
                          <a:spcPts val="0"/>
                        </a:spcAft>
                        <a:buClr>
                          <a:srgbClr val="000000"/>
                        </a:buClr>
                        <a:buSzPts val="1100"/>
                        <a:buFont typeface="Arial"/>
                        <a:buNone/>
                      </a:pPr>
                      <a:r>
                        <a:rPr lang="en-GB" sz="1000" u="none" strike="noStrike" cap="none"/>
                        <a:t>Researching </a:t>
                      </a:r>
                      <a:endParaRPr sz="1000" b="0" u="none" strike="noStrike" cap="none">
                        <a:solidFill>
                          <a:schemeClr val="tx1"/>
                        </a:solidFill>
                        <a:latin typeface="+mn-lt"/>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base"/>
                      <a:r>
                        <a:rPr lang="en-GB" sz="1000">
                          <a:solidFill>
                            <a:schemeClr val="tx1"/>
                          </a:solidFill>
                        </a:rPr>
                        <a:t>Investigate background information and meaning around a chosen stimulus. </a:t>
                      </a: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4460250"/>
                  </a:ext>
                </a:extLst>
              </a:tr>
              <a:tr h="236157">
                <a:tc>
                  <a:txBody>
                    <a:bodyPr/>
                    <a:lstStyle/>
                    <a:p>
                      <a:pPr marL="0" marR="0" lvl="0" indent="0" algn="l" rtl="0">
                        <a:lnSpc>
                          <a:spcPct val="100000"/>
                        </a:lnSpc>
                        <a:spcBef>
                          <a:spcPts val="0"/>
                        </a:spcBef>
                        <a:spcAft>
                          <a:spcPts val="0"/>
                        </a:spcAft>
                        <a:buClr>
                          <a:srgbClr val="000000"/>
                        </a:buClr>
                        <a:buSzPts val="1100"/>
                        <a:buFont typeface="Arial"/>
                        <a:buNone/>
                      </a:pPr>
                      <a:r>
                        <a:rPr lang="en-GB" sz="1000" u="none" strike="noStrike" cap="none"/>
                        <a:t>Improvising </a:t>
                      </a:r>
                      <a:endParaRPr sz="1000" b="0" u="none" strike="noStrike" cap="none">
                        <a:solidFill>
                          <a:schemeClr val="tx1"/>
                        </a:solidFill>
                        <a:latin typeface="+mn-lt"/>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000" b="0" u="none" strike="noStrike" cap="none">
                          <a:solidFill>
                            <a:schemeClr val="tx1"/>
                          </a:solidFill>
                          <a:latin typeface="+mn-lt"/>
                        </a:rPr>
                        <a:t>To create and explore movement without any forethought or preparation. </a:t>
                      </a: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5983395"/>
                  </a:ext>
                </a:extLst>
              </a:tr>
              <a:tr h="236157">
                <a:tc>
                  <a:txBody>
                    <a:bodyPr/>
                    <a:lstStyle/>
                    <a:p>
                      <a:pPr marL="0" marR="0" lvl="0" indent="0" algn="l" rtl="0">
                        <a:lnSpc>
                          <a:spcPct val="100000"/>
                        </a:lnSpc>
                        <a:spcBef>
                          <a:spcPts val="0"/>
                        </a:spcBef>
                        <a:spcAft>
                          <a:spcPts val="0"/>
                        </a:spcAft>
                        <a:buClr>
                          <a:srgbClr val="000000"/>
                        </a:buClr>
                        <a:buSzPts val="1100"/>
                        <a:buFont typeface="Arial"/>
                        <a:buNone/>
                      </a:pPr>
                      <a:r>
                        <a:rPr lang="en-GB" sz="1000" u="none" strike="noStrike" cap="none"/>
                        <a:t>Generating </a:t>
                      </a:r>
                      <a:endParaRPr sz="1000" b="0" u="none" strike="noStrike" cap="none">
                        <a:solidFill>
                          <a:schemeClr val="tx1"/>
                        </a:solidFill>
                        <a:latin typeface="+mn-lt"/>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base"/>
                      <a:r>
                        <a:rPr lang="en-GB" sz="1000">
                          <a:solidFill>
                            <a:schemeClr val="tx1"/>
                          </a:solidFill>
                        </a:rPr>
                        <a:t>Create movement or phrases from initial ideas. </a:t>
                      </a: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7657071"/>
                  </a:ext>
                </a:extLst>
              </a:tr>
              <a:tr h="236157">
                <a:tc>
                  <a:txBody>
                    <a:bodyPr/>
                    <a:lstStyle/>
                    <a:p>
                      <a:pPr marL="0" marR="0" lvl="0" indent="0" algn="l" rtl="0">
                        <a:lnSpc>
                          <a:spcPct val="100000"/>
                        </a:lnSpc>
                        <a:spcBef>
                          <a:spcPts val="0"/>
                        </a:spcBef>
                        <a:spcAft>
                          <a:spcPts val="0"/>
                        </a:spcAft>
                        <a:buClr>
                          <a:srgbClr val="000000"/>
                        </a:buClr>
                        <a:buSzPts val="1100"/>
                        <a:buFont typeface="Arial"/>
                        <a:buNone/>
                      </a:pPr>
                      <a:r>
                        <a:rPr lang="en-GB" sz="1000" u="none" strike="noStrike" cap="none"/>
                        <a:t>Selecting </a:t>
                      </a:r>
                      <a:endParaRPr sz="1000" b="0" u="none" strike="noStrike" cap="none">
                        <a:solidFill>
                          <a:schemeClr val="tx1"/>
                        </a:solidFill>
                        <a:latin typeface="+mn-lt"/>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000" b="0" u="none" strike="noStrike" cap="none">
                          <a:solidFill>
                            <a:schemeClr val="tx1"/>
                          </a:solidFill>
                          <a:latin typeface="+mn-lt"/>
                        </a:rPr>
                        <a:t>Carefully choose as being the best or most suitable movement ideas. </a:t>
                      </a: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5628636"/>
                  </a:ext>
                </a:extLst>
              </a:tr>
              <a:tr h="236157">
                <a:tc>
                  <a:txBody>
                    <a:bodyPr/>
                    <a:lstStyle/>
                    <a:p>
                      <a:pPr marL="0" marR="0" lvl="0" indent="0" algn="l" rtl="0">
                        <a:lnSpc>
                          <a:spcPct val="100000"/>
                        </a:lnSpc>
                        <a:spcBef>
                          <a:spcPts val="0"/>
                        </a:spcBef>
                        <a:spcAft>
                          <a:spcPts val="0"/>
                        </a:spcAft>
                        <a:buClr>
                          <a:srgbClr val="000000"/>
                        </a:buClr>
                        <a:buSzPts val="1100"/>
                        <a:buFont typeface="Arial"/>
                        <a:buNone/>
                      </a:pPr>
                      <a:r>
                        <a:rPr lang="en-GB" sz="1000" u="none" strike="noStrike" cap="none"/>
                        <a:t>Developing</a:t>
                      </a:r>
                      <a:r>
                        <a:rPr lang="en-GB" sz="1000" u="none" strike="noStrike" cap="none" baseline="0"/>
                        <a:t> </a:t>
                      </a:r>
                      <a:endParaRPr sz="1000" b="0" u="none" strike="noStrike" cap="none">
                        <a:solidFill>
                          <a:schemeClr val="tx1"/>
                        </a:solidFill>
                        <a:latin typeface="+mn-lt"/>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000" b="0" u="none" strike="noStrike" cap="none">
                          <a:solidFill>
                            <a:schemeClr val="tx1"/>
                          </a:solidFill>
                          <a:latin typeface="+mn-lt"/>
                        </a:rPr>
                        <a:t>Elaborate or expand by manipulating and developing the movement material.</a:t>
                      </a:r>
                      <a:r>
                        <a:rPr lang="en-GB" sz="1000" b="0" u="none" strike="noStrike" cap="none" baseline="0">
                          <a:solidFill>
                            <a:schemeClr val="tx1"/>
                          </a:solidFill>
                          <a:latin typeface="+mn-lt"/>
                        </a:rPr>
                        <a:t> </a:t>
                      </a:r>
                      <a:endParaRPr lang="en-GB" sz="1000" b="0" u="none" strike="noStrike" cap="none">
                        <a:solidFill>
                          <a:schemeClr val="tx1"/>
                        </a:solidFill>
                        <a:latin typeface="+mn-lt"/>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87126987"/>
                  </a:ext>
                </a:extLst>
              </a:tr>
              <a:tr h="236157">
                <a:tc>
                  <a:txBody>
                    <a:bodyPr/>
                    <a:lstStyle/>
                    <a:p>
                      <a:pPr marL="0" marR="0" lvl="0" indent="0" algn="l" rtl="0">
                        <a:lnSpc>
                          <a:spcPct val="100000"/>
                        </a:lnSpc>
                        <a:spcBef>
                          <a:spcPts val="0"/>
                        </a:spcBef>
                        <a:spcAft>
                          <a:spcPts val="0"/>
                        </a:spcAft>
                        <a:buClr>
                          <a:srgbClr val="000000"/>
                        </a:buClr>
                        <a:buSzPts val="1100"/>
                        <a:buFont typeface="Arial"/>
                        <a:buNone/>
                      </a:pPr>
                      <a:r>
                        <a:rPr lang="en-GB" sz="1000" u="none" strike="noStrike" cap="none"/>
                        <a:t>Structuring</a:t>
                      </a:r>
                      <a:r>
                        <a:rPr lang="en-GB" sz="1000" u="none" strike="noStrike" cap="none" baseline="0"/>
                        <a:t> </a:t>
                      </a:r>
                      <a:endParaRPr sz="1000" b="0" u="none" strike="noStrike" cap="none">
                        <a:solidFill>
                          <a:schemeClr val="tx1"/>
                        </a:solidFill>
                        <a:latin typeface="+mn-lt"/>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000" b="0" u="none" strike="noStrike" cap="none">
                          <a:solidFill>
                            <a:schemeClr val="tx1"/>
                          </a:solidFill>
                          <a:latin typeface="+mn-lt"/>
                        </a:rPr>
                        <a:t>Organise the movement material into a whole, by creating sections and a climax.</a:t>
                      </a:r>
                      <a:r>
                        <a:rPr lang="en-GB" sz="1000" b="0" u="none" strike="noStrike" cap="none" baseline="0">
                          <a:solidFill>
                            <a:schemeClr val="tx1"/>
                          </a:solidFill>
                          <a:latin typeface="+mn-lt"/>
                        </a:rPr>
                        <a:t> </a:t>
                      </a:r>
                      <a:endParaRPr lang="en-GB" sz="1000" b="0" u="none" strike="noStrike" cap="none">
                        <a:solidFill>
                          <a:schemeClr val="tx1"/>
                        </a:solidFill>
                        <a:latin typeface="+mn-lt"/>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10466722"/>
                  </a:ext>
                </a:extLst>
              </a:tr>
              <a:tr h="343510">
                <a:tc>
                  <a:txBody>
                    <a:bodyPr/>
                    <a:lstStyle/>
                    <a:p>
                      <a:pPr marL="0" marR="0" lvl="0" indent="0" algn="l" rtl="0">
                        <a:lnSpc>
                          <a:spcPct val="100000"/>
                        </a:lnSpc>
                        <a:spcBef>
                          <a:spcPts val="0"/>
                        </a:spcBef>
                        <a:spcAft>
                          <a:spcPts val="0"/>
                        </a:spcAft>
                        <a:buClr>
                          <a:srgbClr val="000000"/>
                        </a:buClr>
                        <a:buSzPts val="1100"/>
                        <a:buFont typeface="Arial"/>
                        <a:buNone/>
                      </a:pPr>
                      <a:r>
                        <a:rPr lang="en-GB" sz="1000" u="none" strike="noStrike" cap="none"/>
                        <a:t>Refining</a:t>
                      </a:r>
                      <a:r>
                        <a:rPr lang="en-GB" sz="1000" u="none" strike="noStrike" cap="none" baseline="0"/>
                        <a:t> and Synthesising </a:t>
                      </a:r>
                      <a:endParaRPr sz="1000" b="0" u="none" strike="noStrike" cap="none">
                        <a:solidFill>
                          <a:schemeClr val="tx1"/>
                        </a:solidFill>
                        <a:latin typeface="+mn-lt"/>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000" b="0" u="none" strike="noStrike" cap="none">
                          <a:solidFill>
                            <a:schemeClr val="tx1"/>
                          </a:solidFill>
                          <a:latin typeface="+mn-lt"/>
                        </a:rPr>
                        <a:t>Perfect and polish. </a:t>
                      </a: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7950667"/>
                  </a:ext>
                </a:extLst>
              </a:tr>
            </a:tbl>
          </a:graphicData>
        </a:graphic>
      </p:graphicFrame>
      <p:sp>
        <p:nvSpPr>
          <p:cNvPr id="5" name="Rounded Rectangle 4"/>
          <p:cNvSpPr/>
          <p:nvPr/>
        </p:nvSpPr>
        <p:spPr>
          <a:xfrm>
            <a:off x="92785" y="384883"/>
            <a:ext cx="6505424" cy="3309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endParaRPr lang="en-US" sz="1100" b="1">
              <a:solidFill>
                <a:schemeClr val="tx1"/>
              </a:solidFill>
            </a:endParaRPr>
          </a:p>
          <a:p>
            <a:pPr algn="ctr"/>
            <a:r>
              <a:rPr lang="en-US" sz="1100" b="1">
                <a:solidFill>
                  <a:schemeClr val="tx1"/>
                </a:solidFill>
              </a:rPr>
              <a:t>Choreographic Process</a:t>
            </a:r>
          </a:p>
          <a:p>
            <a:endParaRPr lang="en-GB" sz="1100" b="1">
              <a:solidFill>
                <a:schemeClr val="tx1"/>
              </a:solidFill>
            </a:endParaRPr>
          </a:p>
        </p:txBody>
      </p:sp>
      <p:sp>
        <p:nvSpPr>
          <p:cNvPr id="6" name="Rounded Rectangle 5">
            <a:extLst>
              <a:ext uri="{FF2B5EF4-FFF2-40B4-BE49-F238E27FC236}">
                <a16:creationId xmlns:a16="http://schemas.microsoft.com/office/drawing/2014/main" id="{7A7B998E-F467-6D40-A983-83D2D0FC607A}"/>
              </a:ext>
            </a:extLst>
          </p:cNvPr>
          <p:cNvSpPr/>
          <p:nvPr/>
        </p:nvSpPr>
        <p:spPr>
          <a:xfrm>
            <a:off x="118910" y="53921"/>
            <a:ext cx="6505424" cy="330961"/>
          </a:xfrm>
          <a:prstGeom prst="roundRect">
            <a:avLst/>
          </a:prstGeom>
          <a:solidFill>
            <a:srgbClr val="00FA00"/>
          </a:solidFill>
        </p:spPr>
        <p:style>
          <a:lnRef idx="2">
            <a:schemeClr val="dk1"/>
          </a:lnRef>
          <a:fillRef idx="1">
            <a:schemeClr val="lt1"/>
          </a:fillRef>
          <a:effectRef idx="0">
            <a:schemeClr val="dk1"/>
          </a:effectRef>
          <a:fontRef idx="minor">
            <a:schemeClr val="dk1"/>
          </a:fontRef>
        </p:style>
        <p:txBody>
          <a:bodyPr rtlCol="0" anchor="ctr"/>
          <a:lstStyle/>
          <a:p>
            <a:endParaRPr lang="en-US" sz="1100" b="1">
              <a:solidFill>
                <a:schemeClr val="tx1"/>
              </a:solidFill>
            </a:endParaRPr>
          </a:p>
          <a:p>
            <a:pPr algn="ctr"/>
            <a:r>
              <a:rPr lang="en-US" sz="1100" b="1">
                <a:solidFill>
                  <a:schemeClr val="tx1"/>
                </a:solidFill>
              </a:rPr>
              <a:t>Dance Choreography </a:t>
            </a:r>
          </a:p>
          <a:p>
            <a:endParaRPr lang="en-GB" sz="1100" b="1">
              <a:solidFill>
                <a:schemeClr val="tx1"/>
              </a:solidFill>
            </a:endParaRPr>
          </a:p>
        </p:txBody>
      </p:sp>
      <p:graphicFrame>
        <p:nvGraphicFramePr>
          <p:cNvPr id="11" name="Table 10">
            <a:extLst>
              <a:ext uri="{FF2B5EF4-FFF2-40B4-BE49-F238E27FC236}">
                <a16:creationId xmlns:a16="http://schemas.microsoft.com/office/drawing/2014/main" id="{D0D5AE7A-F4D7-D345-AD98-4AADC169A5BD}"/>
              </a:ext>
            </a:extLst>
          </p:cNvPr>
          <p:cNvGraphicFramePr>
            <a:graphicFrameLocks noGrp="1"/>
          </p:cNvGraphicFramePr>
          <p:nvPr/>
        </p:nvGraphicFramePr>
        <p:xfrm>
          <a:off x="6779621" y="355681"/>
          <a:ext cx="5316586" cy="2941648"/>
        </p:xfrm>
        <a:graphic>
          <a:graphicData uri="http://schemas.openxmlformats.org/drawingml/2006/table">
            <a:tbl>
              <a:tblPr>
                <a:noFill/>
              </a:tblPr>
              <a:tblGrid>
                <a:gridCol w="1930507">
                  <a:extLst>
                    <a:ext uri="{9D8B030D-6E8A-4147-A177-3AD203B41FA5}">
                      <a16:colId xmlns:a16="http://schemas.microsoft.com/office/drawing/2014/main" val="543243432"/>
                    </a:ext>
                  </a:extLst>
                </a:gridCol>
                <a:gridCol w="3386079">
                  <a:extLst>
                    <a:ext uri="{9D8B030D-6E8A-4147-A177-3AD203B41FA5}">
                      <a16:colId xmlns:a16="http://schemas.microsoft.com/office/drawing/2014/main" val="749706528"/>
                    </a:ext>
                  </a:extLst>
                </a:gridCol>
              </a:tblGrid>
              <a:tr h="295992">
                <a:tc>
                  <a:txBody>
                    <a:bodyPr/>
                    <a:lstStyle/>
                    <a:p>
                      <a:pPr marL="0" marR="0" lvl="0" indent="0" algn="l" rtl="0">
                        <a:lnSpc>
                          <a:spcPct val="80000"/>
                        </a:lnSpc>
                        <a:spcBef>
                          <a:spcPts val="0"/>
                        </a:spcBef>
                        <a:spcAft>
                          <a:spcPts val="0"/>
                        </a:spcAft>
                        <a:buClr>
                          <a:srgbClr val="000000"/>
                        </a:buClr>
                        <a:buSzPts val="1100"/>
                        <a:buFont typeface="Arial"/>
                        <a:buNone/>
                      </a:pPr>
                      <a:r>
                        <a:rPr lang="en-GB" sz="1000" b="1" u="none" strike="noStrike" cap="none"/>
                        <a:t>Binary     </a:t>
                      </a:r>
                      <a:r>
                        <a:rPr lang="en-GB" sz="1000" b="0" u="none" strike="noStrike" cap="none">
                          <a:solidFill>
                            <a:srgbClr val="660066"/>
                          </a:solidFill>
                        </a:rPr>
                        <a:t>AB</a:t>
                      </a:r>
                      <a:endParaRPr sz="1000" b="0" u="none" strike="noStrike" cap="none">
                        <a:solidFill>
                          <a:srgbClr val="660066"/>
                        </a:solidFill>
                      </a:endParaRPr>
                    </a:p>
                  </a:txBody>
                  <a:tcPr marL="91425" marR="91425" marT="91425" marB="91425">
                    <a:solidFill>
                      <a:schemeClr val="accent1">
                        <a:lumMod val="40000"/>
                        <a:lumOff val="60000"/>
                      </a:schemeClr>
                    </a:solidFill>
                  </a:tcPr>
                </a:tc>
                <a:tc>
                  <a:txBody>
                    <a:bodyPr/>
                    <a:lstStyle/>
                    <a:p>
                      <a:pPr marL="0" marR="0" lvl="0" indent="0" algn="l" rtl="0">
                        <a:lnSpc>
                          <a:spcPct val="80000"/>
                        </a:lnSpc>
                        <a:spcBef>
                          <a:spcPts val="0"/>
                        </a:spcBef>
                        <a:spcAft>
                          <a:spcPts val="0"/>
                        </a:spcAft>
                        <a:buClr>
                          <a:srgbClr val="000000"/>
                        </a:buClr>
                        <a:buSzPts val="1100"/>
                        <a:buFont typeface="Arial"/>
                        <a:buNone/>
                      </a:pPr>
                      <a:r>
                        <a:rPr lang="en-GB" sz="1000" u="none" strike="noStrike" cap="none"/>
                        <a:t>A composition in 2 parts or sections</a:t>
                      </a:r>
                      <a:endParaRPr sz="1000" u="none" strike="noStrike" cap="none"/>
                    </a:p>
                  </a:txBody>
                  <a:tcPr marL="91425" marR="91425" marT="91425" marB="91425">
                    <a:solidFill>
                      <a:schemeClr val="accent1">
                        <a:lumMod val="40000"/>
                        <a:lumOff val="60000"/>
                      </a:schemeClr>
                    </a:solidFill>
                  </a:tcPr>
                </a:tc>
                <a:extLst>
                  <a:ext uri="{0D108BD9-81ED-4DB2-BD59-A6C34878D82A}">
                    <a16:rowId xmlns:a16="http://schemas.microsoft.com/office/drawing/2014/main" val="2959544600"/>
                  </a:ext>
                </a:extLst>
              </a:tr>
              <a:tr h="295992">
                <a:tc>
                  <a:txBody>
                    <a:bodyPr/>
                    <a:lstStyle/>
                    <a:p>
                      <a:pPr marL="0" marR="0" lvl="0" indent="0" algn="l" rtl="0">
                        <a:lnSpc>
                          <a:spcPct val="80000"/>
                        </a:lnSpc>
                        <a:spcBef>
                          <a:spcPts val="0"/>
                        </a:spcBef>
                        <a:spcAft>
                          <a:spcPts val="0"/>
                        </a:spcAft>
                        <a:buClr>
                          <a:srgbClr val="000000"/>
                        </a:buClr>
                        <a:buSzPts val="1100"/>
                        <a:buFont typeface="Arial"/>
                        <a:buNone/>
                      </a:pPr>
                      <a:r>
                        <a:rPr lang="en-GB" sz="1000" b="1" u="none" strike="noStrike" cap="none"/>
                        <a:t>Ternary   </a:t>
                      </a:r>
                      <a:r>
                        <a:rPr lang="en-GB" sz="1000" b="0" u="none" strike="noStrike" cap="none">
                          <a:solidFill>
                            <a:srgbClr val="660066"/>
                          </a:solidFill>
                        </a:rPr>
                        <a:t>ABA</a:t>
                      </a:r>
                      <a:endParaRPr sz="1000" b="0" u="none" strike="noStrike" cap="none">
                        <a:solidFill>
                          <a:srgbClr val="660066"/>
                        </a:solidFill>
                      </a:endParaRPr>
                    </a:p>
                  </a:txBody>
                  <a:tcPr marL="91425" marR="91425" marT="91425" marB="91425">
                    <a:solidFill>
                      <a:schemeClr val="accent1">
                        <a:lumMod val="40000"/>
                        <a:lumOff val="60000"/>
                      </a:schemeClr>
                    </a:solidFill>
                  </a:tcPr>
                </a:tc>
                <a:tc>
                  <a:txBody>
                    <a:bodyPr/>
                    <a:lstStyle/>
                    <a:p>
                      <a:pPr marL="0" marR="0" lvl="0" indent="0" algn="l" rtl="0">
                        <a:lnSpc>
                          <a:spcPct val="80000"/>
                        </a:lnSpc>
                        <a:spcBef>
                          <a:spcPts val="0"/>
                        </a:spcBef>
                        <a:spcAft>
                          <a:spcPts val="0"/>
                        </a:spcAft>
                        <a:buClr>
                          <a:srgbClr val="000000"/>
                        </a:buClr>
                        <a:buSzPts val="1100"/>
                        <a:buFont typeface="Arial"/>
                        <a:buNone/>
                      </a:pPr>
                      <a:r>
                        <a:rPr lang="en-GB" sz="1000" u="none" strike="noStrike" cap="none"/>
                        <a:t>A composition</a:t>
                      </a:r>
                      <a:r>
                        <a:rPr lang="en-GB" sz="1000" u="none" strike="noStrike" cap="none" baseline="0"/>
                        <a:t> in 3 parts.</a:t>
                      </a:r>
                      <a:endParaRPr sz="1000" u="none" strike="noStrike" cap="none"/>
                    </a:p>
                  </a:txBody>
                  <a:tcPr marL="91425" marR="91425" marT="91425" marB="91425">
                    <a:solidFill>
                      <a:schemeClr val="accent1">
                        <a:lumMod val="40000"/>
                        <a:lumOff val="60000"/>
                      </a:schemeClr>
                    </a:solidFill>
                  </a:tcPr>
                </a:tc>
                <a:extLst>
                  <a:ext uri="{0D108BD9-81ED-4DB2-BD59-A6C34878D82A}">
                    <a16:rowId xmlns:a16="http://schemas.microsoft.com/office/drawing/2014/main" val="3511810946"/>
                  </a:ext>
                </a:extLst>
              </a:tr>
              <a:tr h="316635">
                <a:tc>
                  <a:txBody>
                    <a:bodyPr/>
                    <a:lstStyle/>
                    <a:p>
                      <a:pPr marL="0" marR="0" lvl="0" indent="0" algn="l" rtl="0">
                        <a:lnSpc>
                          <a:spcPct val="80000"/>
                        </a:lnSpc>
                        <a:spcBef>
                          <a:spcPts val="0"/>
                        </a:spcBef>
                        <a:spcAft>
                          <a:spcPts val="0"/>
                        </a:spcAft>
                        <a:buClr>
                          <a:srgbClr val="000000"/>
                        </a:buClr>
                        <a:buSzPts val="1100"/>
                        <a:buFont typeface="Arial"/>
                        <a:buNone/>
                      </a:pPr>
                      <a:r>
                        <a:rPr lang="en-GB" sz="1000" b="1" u="none" strike="noStrike" cap="none"/>
                        <a:t>Rondo     </a:t>
                      </a:r>
                      <a:r>
                        <a:rPr lang="en-GB" sz="1000" b="0" u="none" strike="noStrike" cap="none">
                          <a:solidFill>
                            <a:srgbClr val="660066"/>
                          </a:solidFill>
                        </a:rPr>
                        <a:t>ABCBDB</a:t>
                      </a:r>
                      <a:endParaRPr sz="1000" b="0" u="none" strike="noStrike" cap="none">
                        <a:solidFill>
                          <a:srgbClr val="660066"/>
                        </a:solidFill>
                      </a:endParaRPr>
                    </a:p>
                  </a:txBody>
                  <a:tcPr marL="91425" marR="91425" marT="91425" marB="91425">
                    <a:solidFill>
                      <a:schemeClr val="accent1">
                        <a:lumMod val="40000"/>
                        <a:lumOff val="60000"/>
                      </a:schemeClr>
                    </a:solidFill>
                  </a:tcPr>
                </a:tc>
                <a:tc>
                  <a:txBody>
                    <a:bodyPr/>
                    <a:lstStyle/>
                    <a:p>
                      <a:pPr marL="0" marR="0" lvl="0" indent="0" algn="l" rtl="0">
                        <a:lnSpc>
                          <a:spcPct val="80000"/>
                        </a:lnSpc>
                        <a:spcBef>
                          <a:spcPts val="0"/>
                        </a:spcBef>
                        <a:spcAft>
                          <a:spcPts val="0"/>
                        </a:spcAft>
                        <a:buClr>
                          <a:srgbClr val="000000"/>
                        </a:buClr>
                        <a:buSzPts val="1100"/>
                        <a:buFont typeface="Arial"/>
                        <a:buNone/>
                      </a:pPr>
                      <a:r>
                        <a:rPr lang="en-GB" sz="1000" u="none" strike="noStrike" cap="none" baseline="0"/>
                        <a:t>Music or dance form with alternating &amp; repeating sections e.g. chorus</a:t>
                      </a:r>
                      <a:endParaRPr sz="1000" u="none" strike="noStrike" cap="none"/>
                    </a:p>
                  </a:txBody>
                  <a:tcPr marL="91425" marR="91425" marT="91425" marB="91425">
                    <a:solidFill>
                      <a:schemeClr val="accent1">
                        <a:lumMod val="40000"/>
                        <a:lumOff val="60000"/>
                      </a:schemeClr>
                    </a:solidFill>
                  </a:tcPr>
                </a:tc>
                <a:extLst>
                  <a:ext uri="{0D108BD9-81ED-4DB2-BD59-A6C34878D82A}">
                    <a16:rowId xmlns:a16="http://schemas.microsoft.com/office/drawing/2014/main" val="3739983750"/>
                  </a:ext>
                </a:extLst>
              </a:tr>
              <a:tr h="312019">
                <a:tc>
                  <a:txBody>
                    <a:bodyPr/>
                    <a:lstStyle/>
                    <a:p>
                      <a:pPr marL="0" marR="0" lvl="0" indent="0" algn="l" rtl="0">
                        <a:lnSpc>
                          <a:spcPct val="80000"/>
                        </a:lnSpc>
                        <a:spcBef>
                          <a:spcPts val="0"/>
                        </a:spcBef>
                        <a:spcAft>
                          <a:spcPts val="0"/>
                        </a:spcAft>
                        <a:buClr>
                          <a:srgbClr val="000000"/>
                        </a:buClr>
                        <a:buSzPts val="1100"/>
                        <a:buFont typeface="Arial"/>
                        <a:buNone/>
                      </a:pPr>
                      <a:r>
                        <a:rPr lang="en-GB" sz="1000" b="1" u="none" strike="noStrike" cap="none"/>
                        <a:t>Episodic   </a:t>
                      </a:r>
                      <a:r>
                        <a:rPr lang="en-GB" sz="1000" b="0" u="none" strike="noStrike" cap="none">
                          <a:solidFill>
                            <a:srgbClr val="660066"/>
                          </a:solidFill>
                        </a:rPr>
                        <a:t>ABCD</a:t>
                      </a:r>
                      <a:endParaRPr sz="1000" b="0" u="none" strike="noStrike" cap="none">
                        <a:solidFill>
                          <a:srgbClr val="660066"/>
                        </a:solidFill>
                      </a:endParaRPr>
                    </a:p>
                  </a:txBody>
                  <a:tcPr marL="91425" marR="91425" marT="91425" marB="91425">
                    <a:solidFill>
                      <a:schemeClr val="accent1">
                        <a:lumMod val="40000"/>
                        <a:lumOff val="60000"/>
                      </a:schemeClr>
                    </a:solidFill>
                  </a:tcPr>
                </a:tc>
                <a:tc>
                  <a:txBody>
                    <a:bodyPr/>
                    <a:lstStyle/>
                    <a:p>
                      <a:pPr marL="0" marR="0" lvl="0" indent="0" algn="l" rtl="0">
                        <a:lnSpc>
                          <a:spcPct val="80000"/>
                        </a:lnSpc>
                        <a:spcBef>
                          <a:spcPts val="0"/>
                        </a:spcBef>
                        <a:spcAft>
                          <a:spcPts val="0"/>
                        </a:spcAft>
                        <a:buClr>
                          <a:srgbClr val="000000"/>
                        </a:buClr>
                        <a:buSzPts val="1100"/>
                        <a:buFont typeface="Arial"/>
                        <a:buNone/>
                      </a:pPr>
                      <a:r>
                        <a:rPr lang="en-GB" sz="1000" u="none" strike="noStrike" cap="none"/>
                        <a:t>A choreography with several sections,</a:t>
                      </a:r>
                      <a:r>
                        <a:rPr lang="en-GB" sz="1000" u="none" strike="noStrike" cap="none" baseline="0"/>
                        <a:t> linked by a theme</a:t>
                      </a:r>
                      <a:endParaRPr sz="1000" u="none" strike="noStrike" cap="none"/>
                    </a:p>
                  </a:txBody>
                  <a:tcPr marL="91425" marR="91425" marT="91425" marB="91425">
                    <a:solidFill>
                      <a:schemeClr val="accent1">
                        <a:lumMod val="40000"/>
                        <a:lumOff val="60000"/>
                      </a:schemeClr>
                    </a:solidFill>
                  </a:tcPr>
                </a:tc>
                <a:extLst>
                  <a:ext uri="{0D108BD9-81ED-4DB2-BD59-A6C34878D82A}">
                    <a16:rowId xmlns:a16="http://schemas.microsoft.com/office/drawing/2014/main" val="2862509328"/>
                  </a:ext>
                </a:extLst>
              </a:tr>
              <a:tr h="295992">
                <a:tc>
                  <a:txBody>
                    <a:bodyPr/>
                    <a:lstStyle/>
                    <a:p>
                      <a:pPr marL="0" marR="0" lvl="0" indent="0" algn="l" rtl="0">
                        <a:lnSpc>
                          <a:spcPct val="80000"/>
                        </a:lnSpc>
                        <a:spcBef>
                          <a:spcPts val="0"/>
                        </a:spcBef>
                        <a:spcAft>
                          <a:spcPts val="0"/>
                        </a:spcAft>
                        <a:buClr>
                          <a:srgbClr val="000000"/>
                        </a:buClr>
                        <a:buSzPts val="1100"/>
                        <a:buFont typeface="Arial"/>
                        <a:buNone/>
                      </a:pPr>
                      <a:r>
                        <a:rPr lang="en-GB" sz="1000" b="1" u="none" strike="noStrike" cap="none"/>
                        <a:t>Narrative    </a:t>
                      </a:r>
                      <a:endParaRPr sz="1000" b="1" u="none" strike="noStrike" cap="none"/>
                    </a:p>
                  </a:txBody>
                  <a:tcPr marL="91425" marR="91425" marT="91425" marB="91425">
                    <a:solidFill>
                      <a:schemeClr val="accent1">
                        <a:lumMod val="40000"/>
                        <a:lumOff val="60000"/>
                      </a:schemeClr>
                    </a:solidFill>
                  </a:tcPr>
                </a:tc>
                <a:tc>
                  <a:txBody>
                    <a:bodyPr/>
                    <a:lstStyle/>
                    <a:p>
                      <a:pPr marL="0" marR="0" lvl="0" indent="0" algn="l" rtl="0">
                        <a:lnSpc>
                          <a:spcPct val="80000"/>
                        </a:lnSpc>
                        <a:spcBef>
                          <a:spcPts val="0"/>
                        </a:spcBef>
                        <a:spcAft>
                          <a:spcPts val="0"/>
                        </a:spcAft>
                        <a:buClr>
                          <a:srgbClr val="000000"/>
                        </a:buClr>
                        <a:buSzPts val="1100"/>
                        <a:buFont typeface="Arial"/>
                        <a:buNone/>
                      </a:pPr>
                      <a:r>
                        <a:rPr lang="en-GB" sz="1000" u="none" strike="noStrike" cap="none"/>
                        <a:t>Dance that</a:t>
                      </a:r>
                      <a:r>
                        <a:rPr lang="en-GB" sz="1000" u="none" strike="noStrike" cap="none" baseline="0"/>
                        <a:t> tells a story.</a:t>
                      </a:r>
                      <a:endParaRPr sz="1000" u="none" strike="noStrike" cap="none"/>
                    </a:p>
                  </a:txBody>
                  <a:tcPr marL="91425" marR="91425" marT="91425" marB="91425">
                    <a:solidFill>
                      <a:schemeClr val="accent1">
                        <a:lumMod val="40000"/>
                        <a:lumOff val="60000"/>
                      </a:schemeClr>
                    </a:solidFill>
                  </a:tcPr>
                </a:tc>
                <a:extLst>
                  <a:ext uri="{0D108BD9-81ED-4DB2-BD59-A6C34878D82A}">
                    <a16:rowId xmlns:a16="http://schemas.microsoft.com/office/drawing/2014/main" val="2616644793"/>
                  </a:ext>
                </a:extLst>
              </a:tr>
              <a:tr h="295992">
                <a:tc>
                  <a:txBody>
                    <a:bodyPr/>
                    <a:lstStyle/>
                    <a:p>
                      <a:pPr marL="0" marR="0" lvl="0" indent="0" algn="l" rtl="0">
                        <a:lnSpc>
                          <a:spcPct val="80000"/>
                        </a:lnSpc>
                        <a:spcBef>
                          <a:spcPts val="0"/>
                        </a:spcBef>
                        <a:spcAft>
                          <a:spcPts val="0"/>
                        </a:spcAft>
                        <a:buClr>
                          <a:srgbClr val="000000"/>
                        </a:buClr>
                        <a:buSzPts val="1100"/>
                        <a:buFont typeface="Arial"/>
                        <a:buNone/>
                      </a:pPr>
                      <a:r>
                        <a:rPr lang="en-GB" sz="1000" b="1" u="none" strike="noStrike" cap="none"/>
                        <a:t>Beginning/middle/end</a:t>
                      </a:r>
                      <a:endParaRPr sz="1000" b="1" u="none" strike="noStrike" cap="none"/>
                    </a:p>
                  </a:txBody>
                  <a:tcPr marL="91425" marR="91425" marT="91425" marB="91425">
                    <a:solidFill>
                      <a:schemeClr val="accent1">
                        <a:lumMod val="40000"/>
                        <a:lumOff val="60000"/>
                      </a:schemeClr>
                    </a:solidFill>
                  </a:tcPr>
                </a:tc>
                <a:tc>
                  <a:txBody>
                    <a:bodyPr/>
                    <a:lstStyle/>
                    <a:p>
                      <a:pPr marL="0" marR="0" lvl="0" indent="0" algn="l" rtl="0">
                        <a:lnSpc>
                          <a:spcPct val="80000"/>
                        </a:lnSpc>
                        <a:spcBef>
                          <a:spcPts val="0"/>
                        </a:spcBef>
                        <a:spcAft>
                          <a:spcPts val="0"/>
                        </a:spcAft>
                        <a:buClr>
                          <a:srgbClr val="000000"/>
                        </a:buClr>
                        <a:buSzPts val="1100"/>
                        <a:buFont typeface="Arial"/>
                        <a:buNone/>
                      </a:pPr>
                      <a:r>
                        <a:rPr lang="en-GB" sz="1000" u="none" strike="noStrike" cap="none"/>
                        <a:t>Beginning, middle and end of a dance.</a:t>
                      </a:r>
                      <a:endParaRPr sz="1000" u="none" strike="noStrike" cap="none"/>
                    </a:p>
                  </a:txBody>
                  <a:tcPr marL="91425" marR="91425" marT="91425" marB="91425">
                    <a:solidFill>
                      <a:schemeClr val="accent1">
                        <a:lumMod val="40000"/>
                        <a:lumOff val="60000"/>
                      </a:schemeClr>
                    </a:solidFill>
                  </a:tcPr>
                </a:tc>
                <a:extLst>
                  <a:ext uri="{0D108BD9-81ED-4DB2-BD59-A6C34878D82A}">
                    <a16:rowId xmlns:a16="http://schemas.microsoft.com/office/drawing/2014/main" val="590978260"/>
                  </a:ext>
                </a:extLst>
              </a:tr>
              <a:tr h="295992">
                <a:tc>
                  <a:txBody>
                    <a:bodyPr/>
                    <a:lstStyle/>
                    <a:p>
                      <a:pPr marL="0" marR="0" lvl="0" indent="0" algn="l" rtl="0">
                        <a:lnSpc>
                          <a:spcPct val="80000"/>
                        </a:lnSpc>
                        <a:spcBef>
                          <a:spcPts val="0"/>
                        </a:spcBef>
                        <a:spcAft>
                          <a:spcPts val="0"/>
                        </a:spcAft>
                        <a:buClr>
                          <a:srgbClr val="000000"/>
                        </a:buClr>
                        <a:buSzPts val="1100"/>
                        <a:buFont typeface="Arial"/>
                        <a:buNone/>
                      </a:pPr>
                      <a:r>
                        <a:rPr lang="en-GB" sz="1000" b="1" u="none" strike="noStrike" cap="none"/>
                        <a:t>Unity</a:t>
                      </a:r>
                      <a:endParaRPr sz="1000" b="1" u="none" strike="noStrike" cap="none"/>
                    </a:p>
                  </a:txBody>
                  <a:tcPr marL="91425" marR="91425" marT="91425" marB="91425">
                    <a:solidFill>
                      <a:schemeClr val="accent1">
                        <a:lumMod val="40000"/>
                        <a:lumOff val="60000"/>
                      </a:schemeClr>
                    </a:solidFill>
                  </a:tcPr>
                </a:tc>
                <a:tc>
                  <a:txBody>
                    <a:bodyPr/>
                    <a:lstStyle/>
                    <a:p>
                      <a:pPr marL="0" marR="0" lvl="0" indent="0" algn="l" rtl="0">
                        <a:lnSpc>
                          <a:spcPct val="80000"/>
                        </a:lnSpc>
                        <a:spcBef>
                          <a:spcPts val="0"/>
                        </a:spcBef>
                        <a:spcAft>
                          <a:spcPts val="0"/>
                        </a:spcAft>
                        <a:buClr>
                          <a:srgbClr val="000000"/>
                        </a:buClr>
                        <a:buSzPts val="1100"/>
                        <a:buFont typeface="Arial"/>
                        <a:buNone/>
                      </a:pPr>
                      <a:r>
                        <a:rPr lang="en-GB" sz="1000" u="none" strike="noStrike" cap="none"/>
                        <a:t>A sense of ‘wholeness’ or harmony</a:t>
                      </a:r>
                      <a:endParaRPr sz="1000" u="none" strike="noStrike" cap="none"/>
                    </a:p>
                  </a:txBody>
                  <a:tcPr marL="91425" marR="91425" marT="91425" marB="91425">
                    <a:solidFill>
                      <a:schemeClr val="accent1">
                        <a:lumMod val="40000"/>
                        <a:lumOff val="60000"/>
                      </a:schemeClr>
                    </a:solidFill>
                  </a:tcPr>
                </a:tc>
                <a:extLst>
                  <a:ext uri="{0D108BD9-81ED-4DB2-BD59-A6C34878D82A}">
                    <a16:rowId xmlns:a16="http://schemas.microsoft.com/office/drawing/2014/main" val="3758154797"/>
                  </a:ext>
                </a:extLst>
              </a:tr>
              <a:tr h="295992">
                <a:tc>
                  <a:txBody>
                    <a:bodyPr/>
                    <a:lstStyle/>
                    <a:p>
                      <a:pPr marL="0" marR="0" lvl="0" indent="0" algn="l" rtl="0">
                        <a:lnSpc>
                          <a:spcPct val="80000"/>
                        </a:lnSpc>
                        <a:spcBef>
                          <a:spcPts val="0"/>
                        </a:spcBef>
                        <a:spcAft>
                          <a:spcPts val="0"/>
                        </a:spcAft>
                        <a:buClr>
                          <a:srgbClr val="000000"/>
                        </a:buClr>
                        <a:buSzPts val="1100"/>
                        <a:buFont typeface="Arial"/>
                        <a:buNone/>
                      </a:pPr>
                      <a:r>
                        <a:rPr lang="en-GB" sz="1000" b="1" u="none" strike="noStrike" cap="none"/>
                        <a:t>Logical</a:t>
                      </a:r>
                      <a:r>
                        <a:rPr lang="en-GB" sz="1000" b="1" u="none" strike="noStrike" cap="none" baseline="0"/>
                        <a:t> sequence</a:t>
                      </a:r>
                      <a:endParaRPr sz="1000" b="1" u="none" strike="noStrike" cap="none"/>
                    </a:p>
                  </a:txBody>
                  <a:tcPr marL="91425" marR="91425" marT="91425" marB="91425">
                    <a:solidFill>
                      <a:schemeClr val="accent1">
                        <a:lumMod val="40000"/>
                        <a:lumOff val="60000"/>
                      </a:schemeClr>
                    </a:solidFill>
                  </a:tcPr>
                </a:tc>
                <a:tc>
                  <a:txBody>
                    <a:bodyPr/>
                    <a:lstStyle/>
                    <a:p>
                      <a:pPr marL="0" marR="0" lvl="0" indent="0" algn="l" rtl="0">
                        <a:lnSpc>
                          <a:spcPct val="80000"/>
                        </a:lnSpc>
                        <a:spcBef>
                          <a:spcPts val="0"/>
                        </a:spcBef>
                        <a:spcAft>
                          <a:spcPts val="0"/>
                        </a:spcAft>
                        <a:buClr>
                          <a:srgbClr val="000000"/>
                        </a:buClr>
                        <a:buSzPts val="1100"/>
                        <a:buFont typeface="Arial"/>
                        <a:buNone/>
                      </a:pPr>
                      <a:r>
                        <a:rPr lang="en-GB" sz="1000" u="none" strike="noStrike" cap="none"/>
                        <a:t>The flow of</a:t>
                      </a:r>
                      <a:r>
                        <a:rPr lang="en-GB" sz="1000" u="none" strike="noStrike" cap="none" baseline="0"/>
                        <a:t> phrases or sections of a dance.</a:t>
                      </a:r>
                      <a:endParaRPr sz="1000" u="none" strike="noStrike" cap="none"/>
                    </a:p>
                  </a:txBody>
                  <a:tcPr marL="91425" marR="91425" marT="91425" marB="91425">
                    <a:solidFill>
                      <a:schemeClr val="accent1">
                        <a:lumMod val="40000"/>
                        <a:lumOff val="60000"/>
                      </a:schemeClr>
                    </a:solidFill>
                  </a:tcPr>
                </a:tc>
                <a:extLst>
                  <a:ext uri="{0D108BD9-81ED-4DB2-BD59-A6C34878D82A}">
                    <a16:rowId xmlns:a16="http://schemas.microsoft.com/office/drawing/2014/main" val="3662438813"/>
                  </a:ext>
                </a:extLst>
              </a:tr>
              <a:tr h="352983">
                <a:tc>
                  <a:txBody>
                    <a:bodyPr/>
                    <a:lstStyle/>
                    <a:p>
                      <a:pPr marL="0" marR="0" lvl="0" indent="0" algn="l" rtl="0">
                        <a:lnSpc>
                          <a:spcPct val="80000"/>
                        </a:lnSpc>
                        <a:spcBef>
                          <a:spcPts val="0"/>
                        </a:spcBef>
                        <a:spcAft>
                          <a:spcPts val="0"/>
                        </a:spcAft>
                        <a:buClr>
                          <a:srgbClr val="000000"/>
                        </a:buClr>
                        <a:buSzPts val="1100"/>
                        <a:buFont typeface="Arial"/>
                        <a:buNone/>
                      </a:pPr>
                      <a:r>
                        <a:rPr lang="en-GB" sz="1000" b="1" u="none" strike="noStrike" cap="none"/>
                        <a:t>Transitions</a:t>
                      </a:r>
                      <a:endParaRPr sz="1000" b="1" u="none" strike="noStrike" cap="none"/>
                    </a:p>
                  </a:txBody>
                  <a:tcPr marL="91425" marR="91425" marT="91425" marB="91425">
                    <a:solidFill>
                      <a:schemeClr val="accent1">
                        <a:lumMod val="40000"/>
                        <a:lumOff val="60000"/>
                      </a:schemeClr>
                    </a:solidFill>
                  </a:tcPr>
                </a:tc>
                <a:tc>
                  <a:txBody>
                    <a:bodyPr/>
                    <a:lstStyle/>
                    <a:p>
                      <a:pPr marL="0" marR="0" lvl="0" indent="0" algn="l" rtl="0">
                        <a:lnSpc>
                          <a:spcPct val="80000"/>
                        </a:lnSpc>
                        <a:spcBef>
                          <a:spcPts val="0"/>
                        </a:spcBef>
                        <a:spcAft>
                          <a:spcPts val="0"/>
                        </a:spcAft>
                        <a:buClr>
                          <a:srgbClr val="000000"/>
                        </a:buClr>
                        <a:buSzPts val="1100"/>
                        <a:buFont typeface="Arial"/>
                        <a:buNone/>
                      </a:pPr>
                      <a:r>
                        <a:rPr lang="en-GB" sz="1000" u="none" strike="noStrike" cap="none"/>
                        <a:t>Links between dance phrases or sections.</a:t>
                      </a:r>
                      <a:endParaRPr sz="1000" u="none" strike="noStrike" cap="none"/>
                    </a:p>
                  </a:txBody>
                  <a:tcPr marL="91425" marR="91425" marT="91425" marB="91425">
                    <a:solidFill>
                      <a:schemeClr val="accent1">
                        <a:lumMod val="40000"/>
                        <a:lumOff val="60000"/>
                      </a:schemeClr>
                    </a:solidFill>
                  </a:tcPr>
                </a:tc>
                <a:extLst>
                  <a:ext uri="{0D108BD9-81ED-4DB2-BD59-A6C34878D82A}">
                    <a16:rowId xmlns:a16="http://schemas.microsoft.com/office/drawing/2014/main" val="3474094598"/>
                  </a:ext>
                </a:extLst>
              </a:tr>
            </a:tbl>
          </a:graphicData>
        </a:graphic>
      </p:graphicFrame>
      <p:sp>
        <p:nvSpPr>
          <p:cNvPr id="13" name="Rounded Rectangle 12">
            <a:extLst>
              <a:ext uri="{FF2B5EF4-FFF2-40B4-BE49-F238E27FC236}">
                <a16:creationId xmlns:a16="http://schemas.microsoft.com/office/drawing/2014/main" id="{86D1F7E0-34AD-574C-8E98-4BA79C511DB6}"/>
              </a:ext>
            </a:extLst>
          </p:cNvPr>
          <p:cNvSpPr/>
          <p:nvPr/>
        </p:nvSpPr>
        <p:spPr>
          <a:xfrm>
            <a:off x="6779621" y="355"/>
            <a:ext cx="5316586" cy="3309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endParaRPr lang="en-US" sz="1100" b="1">
              <a:solidFill>
                <a:schemeClr val="tx1"/>
              </a:solidFill>
            </a:endParaRPr>
          </a:p>
          <a:p>
            <a:pPr algn="ctr"/>
            <a:r>
              <a:rPr lang="en-US" sz="1100" b="1">
                <a:solidFill>
                  <a:schemeClr val="tx1"/>
                </a:solidFill>
              </a:rPr>
              <a:t>Structuring </a:t>
            </a:r>
          </a:p>
          <a:p>
            <a:endParaRPr lang="en-GB" sz="1100" b="1">
              <a:solidFill>
                <a:schemeClr val="tx1"/>
              </a:solidFill>
            </a:endParaRPr>
          </a:p>
        </p:txBody>
      </p:sp>
      <p:graphicFrame>
        <p:nvGraphicFramePr>
          <p:cNvPr id="14" name="Table 13">
            <a:extLst>
              <a:ext uri="{FF2B5EF4-FFF2-40B4-BE49-F238E27FC236}">
                <a16:creationId xmlns:a16="http://schemas.microsoft.com/office/drawing/2014/main" id="{35C7CE2B-6F1E-CC47-B474-0A24E72F4949}"/>
              </a:ext>
            </a:extLst>
          </p:cNvPr>
          <p:cNvGraphicFramePr>
            <a:graphicFrameLocks noGrp="1"/>
          </p:cNvGraphicFramePr>
          <p:nvPr/>
        </p:nvGraphicFramePr>
        <p:xfrm>
          <a:off x="7432766" y="3709202"/>
          <a:ext cx="4624251" cy="3139200"/>
        </p:xfrm>
        <a:graphic>
          <a:graphicData uri="http://schemas.openxmlformats.org/drawingml/2006/table">
            <a:tbl>
              <a:tblPr>
                <a:noFill/>
              </a:tblPr>
              <a:tblGrid>
                <a:gridCol w="1417244">
                  <a:extLst>
                    <a:ext uri="{9D8B030D-6E8A-4147-A177-3AD203B41FA5}">
                      <a16:colId xmlns:a16="http://schemas.microsoft.com/office/drawing/2014/main" val="172032091"/>
                    </a:ext>
                  </a:extLst>
                </a:gridCol>
                <a:gridCol w="3207007">
                  <a:extLst>
                    <a:ext uri="{9D8B030D-6E8A-4147-A177-3AD203B41FA5}">
                      <a16:colId xmlns:a16="http://schemas.microsoft.com/office/drawing/2014/main" val="2087180742"/>
                    </a:ext>
                  </a:extLst>
                </a:gridCol>
              </a:tblGrid>
              <a:tr h="304605">
                <a:tc>
                  <a:txBody>
                    <a:bodyPr/>
                    <a:lstStyle/>
                    <a:p>
                      <a:pPr marL="0" marR="0" lvl="0" indent="0" algn="l" rtl="0">
                        <a:lnSpc>
                          <a:spcPct val="100000"/>
                        </a:lnSpc>
                        <a:spcBef>
                          <a:spcPts val="0"/>
                        </a:spcBef>
                        <a:spcAft>
                          <a:spcPts val="0"/>
                        </a:spcAft>
                        <a:buClr>
                          <a:srgbClr val="000000"/>
                        </a:buClr>
                        <a:buSzPts val="1100"/>
                        <a:buFont typeface="Arial"/>
                        <a:buNone/>
                      </a:pPr>
                      <a:r>
                        <a:rPr lang="en-GB" sz="1000" b="1" u="none" strike="noStrike" cap="none">
                          <a:solidFill>
                            <a:schemeClr val="tx1"/>
                          </a:solidFill>
                          <a:latin typeface="+mn-lt"/>
                        </a:rPr>
                        <a:t>Lead and follow</a:t>
                      </a:r>
                      <a:endParaRPr sz="1000" b="1" u="none" strike="noStrike" cap="none">
                        <a:solidFill>
                          <a:schemeClr val="tx1"/>
                        </a:solidFill>
                        <a:latin typeface="+mn-lt"/>
                      </a:endParaRPr>
                    </a:p>
                  </a:txBody>
                  <a:tcPr marL="91425" marR="91425" marT="91425" marB="91425">
                    <a:solidFill>
                      <a:srgbClr val="ADFBB5"/>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000" b="0" i="0" u="none" strike="noStrike" kern="1200">
                          <a:solidFill>
                            <a:schemeClr val="tx1"/>
                          </a:solidFill>
                          <a:effectLst/>
                          <a:latin typeface="+mn-lt"/>
                          <a:ea typeface="+mn-ea"/>
                          <a:cs typeface="+mn-cs"/>
                        </a:rPr>
                        <a:t>One dancer moves, the other follows.</a:t>
                      </a:r>
                      <a:endParaRPr sz="1000" b="0" u="none" strike="noStrike" cap="none">
                        <a:solidFill>
                          <a:schemeClr val="tx1"/>
                        </a:solidFill>
                        <a:latin typeface="+mn-lt"/>
                      </a:endParaRPr>
                    </a:p>
                  </a:txBody>
                  <a:tcPr marL="91425" marR="91425" marT="91425" marB="91425">
                    <a:solidFill>
                      <a:srgbClr val="ADFBB5"/>
                    </a:solidFill>
                  </a:tcPr>
                </a:tc>
                <a:extLst>
                  <a:ext uri="{0D108BD9-81ED-4DB2-BD59-A6C34878D82A}">
                    <a16:rowId xmlns:a16="http://schemas.microsoft.com/office/drawing/2014/main" val="2726666247"/>
                  </a:ext>
                </a:extLst>
              </a:tr>
              <a:tr h="304605">
                <a:tc>
                  <a:txBody>
                    <a:bodyPr/>
                    <a:lstStyle/>
                    <a:p>
                      <a:pPr marL="0" marR="0" lvl="0" indent="0" algn="l" rtl="0">
                        <a:lnSpc>
                          <a:spcPct val="100000"/>
                        </a:lnSpc>
                        <a:spcBef>
                          <a:spcPts val="0"/>
                        </a:spcBef>
                        <a:spcAft>
                          <a:spcPts val="0"/>
                        </a:spcAft>
                        <a:buClr>
                          <a:srgbClr val="000000"/>
                        </a:buClr>
                        <a:buSzPts val="1100"/>
                        <a:buFont typeface="Arial"/>
                        <a:buNone/>
                      </a:pPr>
                      <a:r>
                        <a:rPr lang="en-GB" sz="1000" b="1" u="none" strike="noStrike" cap="none">
                          <a:solidFill>
                            <a:schemeClr val="tx1"/>
                          </a:solidFill>
                          <a:latin typeface="+mn-lt"/>
                        </a:rPr>
                        <a:t>Mirroring</a:t>
                      </a:r>
                      <a:endParaRPr sz="1000" b="1" u="none" strike="noStrike" cap="none">
                        <a:solidFill>
                          <a:schemeClr val="tx1"/>
                        </a:solidFill>
                        <a:latin typeface="+mn-lt"/>
                      </a:endParaRPr>
                    </a:p>
                  </a:txBody>
                  <a:tcPr marL="91425" marR="91425" marT="91425" marB="91425">
                    <a:solidFill>
                      <a:srgbClr val="ADFBB5"/>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000" b="0" i="0" u="none" strike="noStrike" kern="1200">
                          <a:solidFill>
                            <a:schemeClr val="tx1"/>
                          </a:solidFill>
                          <a:effectLst/>
                          <a:latin typeface="+mn-lt"/>
                          <a:ea typeface="+mn-ea"/>
                          <a:cs typeface="+mn-cs"/>
                        </a:rPr>
                        <a:t>Performing the same action but opposite.</a:t>
                      </a:r>
                      <a:endParaRPr sz="1000" b="0" u="none" strike="noStrike" cap="none">
                        <a:solidFill>
                          <a:schemeClr val="tx1"/>
                        </a:solidFill>
                        <a:latin typeface="+mn-lt"/>
                      </a:endParaRPr>
                    </a:p>
                  </a:txBody>
                  <a:tcPr marL="91425" marR="91425" marT="91425" marB="91425">
                    <a:solidFill>
                      <a:srgbClr val="ADFBB5"/>
                    </a:solidFill>
                  </a:tcPr>
                </a:tc>
                <a:extLst>
                  <a:ext uri="{0D108BD9-81ED-4DB2-BD59-A6C34878D82A}">
                    <a16:rowId xmlns:a16="http://schemas.microsoft.com/office/drawing/2014/main" val="442479276"/>
                  </a:ext>
                </a:extLst>
              </a:tr>
              <a:tr h="304605">
                <a:tc>
                  <a:txBody>
                    <a:bodyPr/>
                    <a:lstStyle/>
                    <a:p>
                      <a:pPr marL="0" marR="0" lvl="0" indent="0" algn="l" rtl="0">
                        <a:lnSpc>
                          <a:spcPct val="100000"/>
                        </a:lnSpc>
                        <a:spcBef>
                          <a:spcPts val="0"/>
                        </a:spcBef>
                        <a:spcAft>
                          <a:spcPts val="0"/>
                        </a:spcAft>
                        <a:buClr>
                          <a:srgbClr val="000000"/>
                        </a:buClr>
                        <a:buSzPts val="1100"/>
                        <a:buFont typeface="Arial"/>
                        <a:buNone/>
                      </a:pPr>
                      <a:r>
                        <a:rPr lang="en-GB" sz="1000" b="1" u="none" strike="noStrike" cap="none">
                          <a:solidFill>
                            <a:schemeClr val="tx1"/>
                          </a:solidFill>
                          <a:latin typeface="+mn-lt"/>
                        </a:rPr>
                        <a:t>Action and reaction</a:t>
                      </a:r>
                      <a:endParaRPr sz="1000" b="1" u="none" strike="noStrike" cap="none">
                        <a:solidFill>
                          <a:schemeClr val="tx1"/>
                        </a:solidFill>
                        <a:latin typeface="+mn-lt"/>
                      </a:endParaRPr>
                    </a:p>
                  </a:txBody>
                  <a:tcPr marL="91425" marR="91425" marT="91425" marB="91425">
                    <a:solidFill>
                      <a:srgbClr val="ADFBB5"/>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000" b="0" i="0" u="none" strike="noStrike" kern="1200">
                          <a:solidFill>
                            <a:schemeClr val="tx1"/>
                          </a:solidFill>
                          <a:effectLst/>
                          <a:latin typeface="+mn-lt"/>
                          <a:ea typeface="+mn-ea"/>
                          <a:cs typeface="+mn-cs"/>
                        </a:rPr>
                        <a:t>When one dancer performs a movement which cause another to react.</a:t>
                      </a:r>
                      <a:endParaRPr sz="1000" b="0" u="none" strike="noStrike" cap="none">
                        <a:solidFill>
                          <a:schemeClr val="tx1"/>
                        </a:solidFill>
                        <a:latin typeface="+mn-lt"/>
                      </a:endParaRPr>
                    </a:p>
                  </a:txBody>
                  <a:tcPr marL="91425" marR="91425" marT="91425" marB="91425">
                    <a:solidFill>
                      <a:srgbClr val="ADFBB5"/>
                    </a:solidFill>
                  </a:tcPr>
                </a:tc>
                <a:extLst>
                  <a:ext uri="{0D108BD9-81ED-4DB2-BD59-A6C34878D82A}">
                    <a16:rowId xmlns:a16="http://schemas.microsoft.com/office/drawing/2014/main" val="3039628431"/>
                  </a:ext>
                </a:extLst>
              </a:tr>
              <a:tr h="304605">
                <a:tc>
                  <a:txBody>
                    <a:bodyPr/>
                    <a:lstStyle/>
                    <a:p>
                      <a:pPr marL="0" marR="0" lvl="0" indent="0" algn="l" rtl="0">
                        <a:lnSpc>
                          <a:spcPct val="100000"/>
                        </a:lnSpc>
                        <a:spcBef>
                          <a:spcPts val="0"/>
                        </a:spcBef>
                        <a:spcAft>
                          <a:spcPts val="0"/>
                        </a:spcAft>
                        <a:buClr>
                          <a:srgbClr val="000000"/>
                        </a:buClr>
                        <a:buSzPts val="1100"/>
                        <a:buFont typeface="Arial"/>
                        <a:buNone/>
                      </a:pPr>
                      <a:r>
                        <a:rPr lang="en-GB" sz="1000" b="1" u="none" strike="noStrike" cap="none">
                          <a:solidFill>
                            <a:schemeClr val="tx1"/>
                          </a:solidFill>
                          <a:latin typeface="+mn-lt"/>
                        </a:rPr>
                        <a:t>Accumulation</a:t>
                      </a:r>
                      <a:endParaRPr sz="1000" b="1" u="none" strike="noStrike" cap="none">
                        <a:solidFill>
                          <a:schemeClr val="tx1"/>
                        </a:solidFill>
                        <a:latin typeface="+mn-lt"/>
                      </a:endParaRPr>
                    </a:p>
                  </a:txBody>
                  <a:tcPr marL="91425" marR="91425" marT="91425" marB="91425">
                    <a:solidFill>
                      <a:srgbClr val="ADFBB5"/>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000" b="0" i="0" u="none" strike="noStrike" kern="1200">
                          <a:solidFill>
                            <a:schemeClr val="tx1"/>
                          </a:solidFill>
                          <a:effectLst/>
                          <a:latin typeface="+mn-lt"/>
                          <a:ea typeface="+mn-ea"/>
                          <a:cs typeface="+mn-cs"/>
                        </a:rPr>
                        <a:t>Dancers performing a series of movements and join in at different times.</a:t>
                      </a:r>
                      <a:endParaRPr sz="1000" b="0" u="none" strike="noStrike" cap="none">
                        <a:solidFill>
                          <a:schemeClr val="tx1"/>
                        </a:solidFill>
                        <a:latin typeface="+mn-lt"/>
                      </a:endParaRPr>
                    </a:p>
                  </a:txBody>
                  <a:tcPr marL="91425" marR="91425" marT="91425" marB="91425">
                    <a:solidFill>
                      <a:srgbClr val="ADFBB5"/>
                    </a:solidFill>
                  </a:tcPr>
                </a:tc>
                <a:extLst>
                  <a:ext uri="{0D108BD9-81ED-4DB2-BD59-A6C34878D82A}">
                    <a16:rowId xmlns:a16="http://schemas.microsoft.com/office/drawing/2014/main" val="2280374096"/>
                  </a:ext>
                </a:extLst>
              </a:tr>
              <a:tr h="443074">
                <a:tc>
                  <a:txBody>
                    <a:bodyPr/>
                    <a:lstStyle/>
                    <a:p>
                      <a:pPr marL="0" marR="0" lvl="0" indent="0" algn="l" rtl="0">
                        <a:lnSpc>
                          <a:spcPct val="100000"/>
                        </a:lnSpc>
                        <a:spcBef>
                          <a:spcPts val="0"/>
                        </a:spcBef>
                        <a:spcAft>
                          <a:spcPts val="0"/>
                        </a:spcAft>
                        <a:buClr>
                          <a:srgbClr val="000000"/>
                        </a:buClr>
                        <a:buSzPts val="1100"/>
                        <a:buFont typeface="Arial"/>
                        <a:buNone/>
                      </a:pPr>
                      <a:r>
                        <a:rPr lang="en-GB" sz="1000" b="1" u="none" strike="noStrike" cap="none">
                          <a:solidFill>
                            <a:schemeClr val="tx1"/>
                          </a:solidFill>
                          <a:latin typeface="+mn-lt"/>
                        </a:rPr>
                        <a:t>Complement and contrast</a:t>
                      </a:r>
                      <a:endParaRPr sz="1000" b="1" u="none" strike="noStrike" cap="none">
                        <a:solidFill>
                          <a:schemeClr val="tx1"/>
                        </a:solidFill>
                        <a:latin typeface="+mn-lt"/>
                      </a:endParaRPr>
                    </a:p>
                  </a:txBody>
                  <a:tcPr marL="91425" marR="91425" marT="91425" marB="91425">
                    <a:solidFill>
                      <a:srgbClr val="ADFBB5"/>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000" b="0" i="0" u="none" strike="noStrike" kern="1200">
                          <a:solidFill>
                            <a:schemeClr val="tx1"/>
                          </a:solidFill>
                          <a:effectLst/>
                          <a:latin typeface="+mn-lt"/>
                          <a:ea typeface="+mn-ea"/>
                          <a:cs typeface="+mn-cs"/>
                        </a:rPr>
                        <a:t>Where dancers movements are different but similar/ when dancers movements are different style.</a:t>
                      </a:r>
                      <a:endParaRPr sz="1000" b="0" u="none" strike="noStrike" cap="none">
                        <a:solidFill>
                          <a:schemeClr val="tx1"/>
                        </a:solidFill>
                        <a:latin typeface="+mn-lt"/>
                      </a:endParaRPr>
                    </a:p>
                  </a:txBody>
                  <a:tcPr marL="91425" marR="91425" marT="91425" marB="91425">
                    <a:solidFill>
                      <a:srgbClr val="ADFBB5"/>
                    </a:solidFill>
                  </a:tcPr>
                </a:tc>
                <a:extLst>
                  <a:ext uri="{0D108BD9-81ED-4DB2-BD59-A6C34878D82A}">
                    <a16:rowId xmlns:a16="http://schemas.microsoft.com/office/drawing/2014/main" val="1298890925"/>
                  </a:ext>
                </a:extLst>
              </a:tr>
              <a:tr h="304605">
                <a:tc>
                  <a:txBody>
                    <a:bodyPr/>
                    <a:lstStyle/>
                    <a:p>
                      <a:pPr marL="0" marR="0" lvl="0" indent="0" algn="l" rtl="0">
                        <a:lnSpc>
                          <a:spcPct val="100000"/>
                        </a:lnSpc>
                        <a:spcBef>
                          <a:spcPts val="0"/>
                        </a:spcBef>
                        <a:spcAft>
                          <a:spcPts val="0"/>
                        </a:spcAft>
                        <a:buClr>
                          <a:srgbClr val="000000"/>
                        </a:buClr>
                        <a:buSzPts val="1100"/>
                        <a:buFont typeface="Arial"/>
                        <a:buNone/>
                      </a:pPr>
                      <a:r>
                        <a:rPr lang="en-GB" sz="1000" b="1" u="none" strike="noStrike" cap="none">
                          <a:solidFill>
                            <a:schemeClr val="tx1"/>
                          </a:solidFill>
                          <a:latin typeface="+mn-lt"/>
                        </a:rPr>
                        <a:t>Counterpoint</a:t>
                      </a:r>
                      <a:endParaRPr sz="1000" b="1" u="none" strike="noStrike" cap="none">
                        <a:solidFill>
                          <a:schemeClr val="tx1"/>
                        </a:solidFill>
                        <a:latin typeface="+mn-lt"/>
                      </a:endParaRPr>
                    </a:p>
                  </a:txBody>
                  <a:tcPr marL="91425" marR="91425" marT="91425" marB="91425">
                    <a:solidFill>
                      <a:srgbClr val="ADFBB5"/>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000" b="0" i="0" u="none" strike="noStrike" kern="1200">
                          <a:solidFill>
                            <a:schemeClr val="tx1"/>
                          </a:solidFill>
                          <a:effectLst/>
                          <a:latin typeface="+mn-lt"/>
                          <a:ea typeface="+mn-ea"/>
                          <a:cs typeface="+mn-cs"/>
                        </a:rPr>
                        <a:t>Where dancers perform different motifs at the same time.</a:t>
                      </a:r>
                      <a:endParaRPr sz="1000" b="0" u="none" strike="noStrike" cap="none">
                        <a:solidFill>
                          <a:schemeClr val="tx1"/>
                        </a:solidFill>
                        <a:latin typeface="+mn-lt"/>
                      </a:endParaRPr>
                    </a:p>
                  </a:txBody>
                  <a:tcPr marL="91425" marR="91425" marT="91425" marB="91425">
                    <a:solidFill>
                      <a:srgbClr val="ADFBB5"/>
                    </a:solidFill>
                  </a:tcPr>
                </a:tc>
                <a:extLst>
                  <a:ext uri="{0D108BD9-81ED-4DB2-BD59-A6C34878D82A}">
                    <a16:rowId xmlns:a16="http://schemas.microsoft.com/office/drawing/2014/main" val="4037751950"/>
                  </a:ext>
                </a:extLst>
              </a:tr>
              <a:tr h="304605">
                <a:tc>
                  <a:txBody>
                    <a:bodyPr/>
                    <a:lstStyle/>
                    <a:p>
                      <a:pPr marL="0" marR="0" lvl="0" indent="0" algn="l" rtl="0">
                        <a:lnSpc>
                          <a:spcPct val="100000"/>
                        </a:lnSpc>
                        <a:spcBef>
                          <a:spcPts val="0"/>
                        </a:spcBef>
                        <a:spcAft>
                          <a:spcPts val="0"/>
                        </a:spcAft>
                        <a:buClr>
                          <a:srgbClr val="000000"/>
                        </a:buClr>
                        <a:buSzPts val="1100"/>
                        <a:buFont typeface="Arial"/>
                        <a:buNone/>
                      </a:pPr>
                      <a:r>
                        <a:rPr lang="en-GB" sz="1000" b="1" u="none" strike="noStrike" cap="none">
                          <a:solidFill>
                            <a:schemeClr val="tx1"/>
                          </a:solidFill>
                          <a:latin typeface="+mn-lt"/>
                        </a:rPr>
                        <a:t>Contact</a:t>
                      </a:r>
                      <a:endParaRPr sz="1000" b="1" u="none" strike="noStrike" cap="none">
                        <a:solidFill>
                          <a:schemeClr val="tx1"/>
                        </a:solidFill>
                        <a:latin typeface="+mn-lt"/>
                      </a:endParaRPr>
                    </a:p>
                  </a:txBody>
                  <a:tcPr marL="91425" marR="91425" marT="91425" marB="91425">
                    <a:solidFill>
                      <a:srgbClr val="ADFBB5"/>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000" b="0" i="0" u="none" strike="noStrike" kern="1200">
                          <a:solidFill>
                            <a:schemeClr val="tx1"/>
                          </a:solidFill>
                          <a:effectLst/>
                          <a:latin typeface="+mn-lt"/>
                          <a:ea typeface="+mn-ea"/>
                          <a:cs typeface="+mn-cs"/>
                        </a:rPr>
                        <a:t>Physical support or touch between dancers</a:t>
                      </a:r>
                      <a:endParaRPr sz="1000" b="0" u="none" strike="noStrike" cap="none">
                        <a:solidFill>
                          <a:schemeClr val="tx1"/>
                        </a:solidFill>
                        <a:latin typeface="+mn-lt"/>
                      </a:endParaRPr>
                    </a:p>
                  </a:txBody>
                  <a:tcPr marL="91425" marR="91425" marT="91425" marB="91425">
                    <a:solidFill>
                      <a:srgbClr val="ADFBB5"/>
                    </a:solidFill>
                  </a:tcPr>
                </a:tc>
                <a:extLst>
                  <a:ext uri="{0D108BD9-81ED-4DB2-BD59-A6C34878D82A}">
                    <a16:rowId xmlns:a16="http://schemas.microsoft.com/office/drawing/2014/main" val="2396283277"/>
                  </a:ext>
                </a:extLst>
              </a:tr>
              <a:tr h="304605">
                <a:tc>
                  <a:txBody>
                    <a:bodyPr/>
                    <a:lstStyle/>
                    <a:p>
                      <a:pPr marL="0" marR="0" lvl="0" indent="0" algn="l" rtl="0">
                        <a:lnSpc>
                          <a:spcPct val="100000"/>
                        </a:lnSpc>
                        <a:spcBef>
                          <a:spcPts val="0"/>
                        </a:spcBef>
                        <a:spcAft>
                          <a:spcPts val="0"/>
                        </a:spcAft>
                        <a:buClr>
                          <a:srgbClr val="000000"/>
                        </a:buClr>
                        <a:buSzPts val="1100"/>
                        <a:buFont typeface="Arial"/>
                        <a:buNone/>
                      </a:pPr>
                      <a:r>
                        <a:rPr lang="en-GB" sz="1000" b="1" u="none" strike="noStrike" cap="none">
                          <a:solidFill>
                            <a:schemeClr val="tx1"/>
                          </a:solidFill>
                          <a:latin typeface="+mn-lt"/>
                        </a:rPr>
                        <a:t>Formations</a:t>
                      </a:r>
                      <a:endParaRPr sz="1000" b="1" u="none" strike="noStrike" cap="none">
                        <a:solidFill>
                          <a:schemeClr val="tx1"/>
                        </a:solidFill>
                        <a:latin typeface="+mn-lt"/>
                      </a:endParaRPr>
                    </a:p>
                  </a:txBody>
                  <a:tcPr marL="91425" marR="91425" marT="91425" marB="91425">
                    <a:solidFill>
                      <a:srgbClr val="ADFBB5"/>
                    </a:solidFill>
                  </a:tcPr>
                </a:tc>
                <a:tc>
                  <a:txBody>
                    <a:bodyPr/>
                    <a:lstStyle/>
                    <a:p>
                      <a:pPr marL="0" marR="0" lvl="0" indent="0" algn="l" defTabSz="914400" rtl="0" eaLnBrk="1" fontAlgn="auto" latinLnBrk="0" hangingPunct="1">
                        <a:lnSpc>
                          <a:spcPct val="90000"/>
                        </a:lnSpc>
                        <a:spcBef>
                          <a:spcPts val="0"/>
                        </a:spcBef>
                        <a:spcAft>
                          <a:spcPts val="0"/>
                        </a:spcAft>
                        <a:buClr>
                          <a:srgbClr val="000000"/>
                        </a:buClr>
                        <a:buSzPts val="1100"/>
                        <a:buFont typeface="Arial"/>
                        <a:buNone/>
                        <a:tabLst/>
                        <a:defRPr/>
                      </a:pPr>
                      <a:r>
                        <a:rPr lang="en-GB" sz="1000" b="0" i="0" u="none" strike="noStrike" kern="1200">
                          <a:solidFill>
                            <a:schemeClr val="tx1"/>
                          </a:solidFill>
                          <a:effectLst/>
                          <a:latin typeface="+mn-lt"/>
                          <a:ea typeface="+mn-ea"/>
                          <a:cs typeface="+mn-cs"/>
                        </a:rPr>
                        <a:t>Shapes or patterns created in space by dancers</a:t>
                      </a:r>
                      <a:endParaRPr lang="en-GB" sz="1000" b="0" u="none" strike="noStrike" cap="none">
                        <a:solidFill>
                          <a:schemeClr val="tx1"/>
                        </a:solidFill>
                        <a:latin typeface="+mn-lt"/>
                      </a:endParaRPr>
                    </a:p>
                  </a:txBody>
                  <a:tcPr marL="91425" marR="91425" marT="91425" marB="91425">
                    <a:solidFill>
                      <a:srgbClr val="ADFBB5"/>
                    </a:solidFill>
                  </a:tcPr>
                </a:tc>
                <a:extLst>
                  <a:ext uri="{0D108BD9-81ED-4DB2-BD59-A6C34878D82A}">
                    <a16:rowId xmlns:a16="http://schemas.microsoft.com/office/drawing/2014/main" val="1540045971"/>
                  </a:ext>
                </a:extLst>
              </a:tr>
            </a:tbl>
          </a:graphicData>
        </a:graphic>
      </p:graphicFrame>
      <p:graphicFrame>
        <p:nvGraphicFramePr>
          <p:cNvPr id="15" name="Table 14">
            <a:extLst>
              <a:ext uri="{FF2B5EF4-FFF2-40B4-BE49-F238E27FC236}">
                <a16:creationId xmlns:a16="http://schemas.microsoft.com/office/drawing/2014/main" id="{89D42C9D-03B2-3948-A14F-ED7E30AA8FCD}"/>
              </a:ext>
            </a:extLst>
          </p:cNvPr>
          <p:cNvGraphicFramePr>
            <a:graphicFrameLocks noGrp="1"/>
          </p:cNvGraphicFramePr>
          <p:nvPr/>
        </p:nvGraphicFramePr>
        <p:xfrm>
          <a:off x="92785" y="3556832"/>
          <a:ext cx="5093169" cy="3291570"/>
        </p:xfrm>
        <a:graphic>
          <a:graphicData uri="http://schemas.openxmlformats.org/drawingml/2006/table">
            <a:tbl>
              <a:tblPr>
                <a:noFill/>
              </a:tblPr>
              <a:tblGrid>
                <a:gridCol w="1560957">
                  <a:extLst>
                    <a:ext uri="{9D8B030D-6E8A-4147-A177-3AD203B41FA5}">
                      <a16:colId xmlns:a16="http://schemas.microsoft.com/office/drawing/2014/main" val="3082506241"/>
                    </a:ext>
                  </a:extLst>
                </a:gridCol>
                <a:gridCol w="3532212">
                  <a:extLst>
                    <a:ext uri="{9D8B030D-6E8A-4147-A177-3AD203B41FA5}">
                      <a16:colId xmlns:a16="http://schemas.microsoft.com/office/drawing/2014/main" val="2360162916"/>
                    </a:ext>
                  </a:extLst>
                </a:gridCol>
              </a:tblGrid>
              <a:tr h="305664">
                <a:tc>
                  <a:txBody>
                    <a:bodyPr/>
                    <a:lstStyle/>
                    <a:p>
                      <a:pPr marL="0" marR="0" lvl="0" indent="0" algn="l" rtl="0">
                        <a:lnSpc>
                          <a:spcPct val="100000"/>
                        </a:lnSpc>
                        <a:spcBef>
                          <a:spcPts val="0"/>
                        </a:spcBef>
                        <a:spcAft>
                          <a:spcPts val="0"/>
                        </a:spcAft>
                        <a:buClr>
                          <a:srgbClr val="000000"/>
                        </a:buClr>
                        <a:buSzPts val="1100"/>
                        <a:buFont typeface="Arial"/>
                        <a:buNone/>
                      </a:pPr>
                      <a:r>
                        <a:rPr lang="en-GB" sz="1000" b="0" u="none" strike="noStrike" cap="none">
                          <a:solidFill>
                            <a:schemeClr val="tx1"/>
                          </a:solidFill>
                          <a:latin typeface="+mn-lt"/>
                        </a:rPr>
                        <a:t>Motif</a:t>
                      </a:r>
                      <a:endParaRPr sz="1000" b="0" u="none" strike="noStrike" cap="none">
                        <a:solidFill>
                          <a:schemeClr val="tx1"/>
                        </a:solidFill>
                        <a:latin typeface="+mn-lt"/>
                      </a:endParaRPr>
                    </a:p>
                  </a:txBody>
                  <a:tcPr marL="91425" marR="91425" marT="91425" marB="91425">
                    <a:solidFill>
                      <a:srgbClr val="FF7E79"/>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000" b="0" i="0" u="none" strike="noStrike" cap="none">
                          <a:solidFill>
                            <a:schemeClr val="tx1"/>
                          </a:solidFill>
                          <a:latin typeface="+mn-lt"/>
                          <a:ea typeface="Arial"/>
                          <a:cs typeface="Arial"/>
                          <a:sym typeface="Arial"/>
                        </a:rPr>
                        <a:t>A movement phrase encapsulating an idea that is repeated and developed throughout the dance.</a:t>
                      </a:r>
                      <a:endParaRPr sz="1000" b="0" u="none" strike="noStrike" cap="none">
                        <a:solidFill>
                          <a:schemeClr val="tx1"/>
                        </a:solidFill>
                        <a:latin typeface="+mn-lt"/>
                      </a:endParaRPr>
                    </a:p>
                  </a:txBody>
                  <a:tcPr marL="91425" marR="91425" marT="91425" marB="91425">
                    <a:solidFill>
                      <a:srgbClr val="FF7E79"/>
                    </a:solidFill>
                  </a:tcPr>
                </a:tc>
                <a:extLst>
                  <a:ext uri="{0D108BD9-81ED-4DB2-BD59-A6C34878D82A}">
                    <a16:rowId xmlns:a16="http://schemas.microsoft.com/office/drawing/2014/main" val="1414460250"/>
                  </a:ext>
                </a:extLst>
              </a:tr>
              <a:tr h="325802">
                <a:tc>
                  <a:txBody>
                    <a:bodyPr/>
                    <a:lstStyle/>
                    <a:p>
                      <a:pPr marL="0" marR="0" lvl="0" indent="0" algn="l" rtl="0">
                        <a:lnSpc>
                          <a:spcPct val="100000"/>
                        </a:lnSpc>
                        <a:spcBef>
                          <a:spcPts val="0"/>
                        </a:spcBef>
                        <a:spcAft>
                          <a:spcPts val="0"/>
                        </a:spcAft>
                        <a:buClr>
                          <a:srgbClr val="000000"/>
                        </a:buClr>
                        <a:buSzPts val="1100"/>
                        <a:buFont typeface="Arial"/>
                        <a:buNone/>
                      </a:pPr>
                      <a:r>
                        <a:rPr lang="en-GB" sz="1000" b="0" u="none" strike="noStrike" cap="none">
                          <a:solidFill>
                            <a:schemeClr val="tx1"/>
                          </a:solidFill>
                          <a:latin typeface="+mn-lt"/>
                        </a:rPr>
                        <a:t>Motif Development</a:t>
                      </a:r>
                      <a:endParaRPr sz="1000" b="0" u="none" strike="noStrike" cap="none">
                        <a:solidFill>
                          <a:schemeClr val="tx1"/>
                        </a:solidFill>
                        <a:latin typeface="+mn-lt"/>
                      </a:endParaRPr>
                    </a:p>
                  </a:txBody>
                  <a:tcPr marL="91425" marR="91425" marT="91425" marB="91425">
                    <a:solidFill>
                      <a:srgbClr val="FF7E79"/>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000" b="0" i="0" u="none" strike="noStrike" cap="none">
                          <a:solidFill>
                            <a:schemeClr val="tx1"/>
                          </a:solidFill>
                          <a:latin typeface="+mn-lt"/>
                          <a:ea typeface="Arial"/>
                          <a:cs typeface="Arial"/>
                          <a:sym typeface="Arial"/>
                        </a:rPr>
                        <a:t>Ways in which a movement phrase can be varied.</a:t>
                      </a:r>
                      <a:endParaRPr sz="1000" b="0" u="none" strike="noStrike" cap="none">
                        <a:solidFill>
                          <a:schemeClr val="tx1"/>
                        </a:solidFill>
                        <a:latin typeface="+mn-lt"/>
                      </a:endParaRPr>
                    </a:p>
                  </a:txBody>
                  <a:tcPr marL="91425" marR="91425" marT="91425" marB="91425">
                    <a:solidFill>
                      <a:srgbClr val="FF7E79"/>
                    </a:solidFill>
                  </a:tcPr>
                </a:tc>
                <a:extLst>
                  <a:ext uri="{0D108BD9-81ED-4DB2-BD59-A6C34878D82A}">
                    <a16:rowId xmlns:a16="http://schemas.microsoft.com/office/drawing/2014/main" val="635983395"/>
                  </a:ext>
                </a:extLst>
              </a:tr>
              <a:tr h="325802">
                <a:tc>
                  <a:txBody>
                    <a:bodyPr/>
                    <a:lstStyle/>
                    <a:p>
                      <a:pPr marL="0" marR="0" lvl="0" indent="0" algn="l" rtl="0">
                        <a:lnSpc>
                          <a:spcPct val="100000"/>
                        </a:lnSpc>
                        <a:spcBef>
                          <a:spcPts val="0"/>
                        </a:spcBef>
                        <a:spcAft>
                          <a:spcPts val="0"/>
                        </a:spcAft>
                        <a:buClr>
                          <a:srgbClr val="000000"/>
                        </a:buClr>
                        <a:buSzPts val="1100"/>
                        <a:buFont typeface="Arial"/>
                        <a:buNone/>
                      </a:pPr>
                      <a:r>
                        <a:rPr lang="en-GB" sz="1000" b="0" u="none" strike="noStrike" cap="none">
                          <a:solidFill>
                            <a:schemeClr val="tx1"/>
                          </a:solidFill>
                          <a:latin typeface="+mn-lt"/>
                        </a:rPr>
                        <a:t>Repetition</a:t>
                      </a:r>
                      <a:endParaRPr sz="1000" b="0" u="none" strike="noStrike" cap="none">
                        <a:solidFill>
                          <a:schemeClr val="tx1"/>
                        </a:solidFill>
                        <a:latin typeface="+mn-lt"/>
                      </a:endParaRPr>
                    </a:p>
                  </a:txBody>
                  <a:tcPr marL="91425" marR="91425" marT="91425" marB="91425">
                    <a:solidFill>
                      <a:srgbClr val="FF7E79"/>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000" b="0" i="0" u="none" strike="noStrike" cap="none">
                          <a:solidFill>
                            <a:schemeClr val="tx1"/>
                          </a:solidFill>
                          <a:latin typeface="+mn-lt"/>
                          <a:ea typeface="Arial"/>
                          <a:cs typeface="Arial"/>
                          <a:sym typeface="Arial"/>
                        </a:rPr>
                        <a:t>Performing the same action or phrase again.</a:t>
                      </a:r>
                      <a:endParaRPr sz="1000" b="0" u="none" strike="noStrike" cap="none">
                        <a:solidFill>
                          <a:schemeClr val="tx1"/>
                        </a:solidFill>
                        <a:latin typeface="+mn-lt"/>
                      </a:endParaRPr>
                    </a:p>
                  </a:txBody>
                  <a:tcPr marL="91425" marR="91425" marT="91425" marB="91425">
                    <a:solidFill>
                      <a:srgbClr val="FF7E79"/>
                    </a:solidFill>
                  </a:tcPr>
                </a:tc>
                <a:extLst>
                  <a:ext uri="{0D108BD9-81ED-4DB2-BD59-A6C34878D82A}">
                    <a16:rowId xmlns:a16="http://schemas.microsoft.com/office/drawing/2014/main" val="3577657071"/>
                  </a:ext>
                </a:extLst>
              </a:tr>
              <a:tr h="325802">
                <a:tc>
                  <a:txBody>
                    <a:bodyPr/>
                    <a:lstStyle/>
                    <a:p>
                      <a:pPr marL="0" marR="0" lvl="0" indent="0" algn="l" rtl="0">
                        <a:lnSpc>
                          <a:spcPct val="100000"/>
                        </a:lnSpc>
                        <a:spcBef>
                          <a:spcPts val="0"/>
                        </a:spcBef>
                        <a:spcAft>
                          <a:spcPts val="0"/>
                        </a:spcAft>
                        <a:buClr>
                          <a:srgbClr val="000000"/>
                        </a:buClr>
                        <a:buSzPts val="1100"/>
                        <a:buFont typeface="Arial"/>
                        <a:buNone/>
                      </a:pPr>
                      <a:r>
                        <a:rPr lang="en-GB" sz="1000" b="0" u="none" strike="noStrike" cap="none">
                          <a:solidFill>
                            <a:schemeClr val="tx1"/>
                          </a:solidFill>
                          <a:latin typeface="+mn-lt"/>
                        </a:rPr>
                        <a:t>Contrast</a:t>
                      </a:r>
                      <a:endParaRPr sz="1000" b="0" u="none" strike="noStrike" cap="none">
                        <a:solidFill>
                          <a:schemeClr val="tx1"/>
                        </a:solidFill>
                        <a:latin typeface="+mn-lt"/>
                      </a:endParaRPr>
                    </a:p>
                  </a:txBody>
                  <a:tcPr marL="91425" marR="91425" marT="91425" marB="91425">
                    <a:solidFill>
                      <a:srgbClr val="FF7E79"/>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000" b="0" i="0" u="none" strike="noStrike" cap="none">
                          <a:solidFill>
                            <a:schemeClr val="tx1"/>
                          </a:solidFill>
                          <a:latin typeface="+mn-lt"/>
                          <a:ea typeface="Arial"/>
                          <a:cs typeface="Arial"/>
                          <a:sym typeface="Arial"/>
                        </a:rPr>
                        <a:t>Movements or shapes that have nothing in common.</a:t>
                      </a:r>
                      <a:endParaRPr sz="1000" b="0" u="none" strike="noStrike" cap="none">
                        <a:solidFill>
                          <a:schemeClr val="tx1"/>
                        </a:solidFill>
                        <a:latin typeface="+mn-lt"/>
                      </a:endParaRPr>
                    </a:p>
                  </a:txBody>
                  <a:tcPr marL="91425" marR="91425" marT="91425" marB="91425">
                    <a:solidFill>
                      <a:srgbClr val="FF7E79"/>
                    </a:solidFill>
                  </a:tcPr>
                </a:tc>
                <a:extLst>
                  <a:ext uri="{0D108BD9-81ED-4DB2-BD59-A6C34878D82A}">
                    <a16:rowId xmlns:a16="http://schemas.microsoft.com/office/drawing/2014/main" val="1065628636"/>
                  </a:ext>
                </a:extLst>
              </a:tr>
              <a:tr h="325802">
                <a:tc>
                  <a:txBody>
                    <a:bodyPr/>
                    <a:lstStyle/>
                    <a:p>
                      <a:pPr marL="0" marR="0" lvl="0" indent="0" algn="l" rtl="0">
                        <a:lnSpc>
                          <a:spcPct val="100000"/>
                        </a:lnSpc>
                        <a:spcBef>
                          <a:spcPts val="0"/>
                        </a:spcBef>
                        <a:spcAft>
                          <a:spcPts val="0"/>
                        </a:spcAft>
                        <a:buClr>
                          <a:srgbClr val="000000"/>
                        </a:buClr>
                        <a:buSzPts val="1100"/>
                        <a:buFont typeface="Arial"/>
                        <a:buNone/>
                      </a:pPr>
                      <a:r>
                        <a:rPr lang="en-GB" sz="1000" b="0" u="none" strike="noStrike" cap="none">
                          <a:solidFill>
                            <a:schemeClr val="tx1"/>
                          </a:solidFill>
                          <a:latin typeface="+mn-lt"/>
                        </a:rPr>
                        <a:t>Highlights</a:t>
                      </a:r>
                      <a:endParaRPr sz="1000" b="0" u="none" strike="noStrike" cap="none">
                        <a:solidFill>
                          <a:schemeClr val="tx1"/>
                        </a:solidFill>
                        <a:latin typeface="+mn-lt"/>
                      </a:endParaRPr>
                    </a:p>
                  </a:txBody>
                  <a:tcPr marL="91425" marR="91425" marT="91425" marB="91425">
                    <a:solidFill>
                      <a:srgbClr val="FF7E79"/>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000" b="0" i="0" u="none" strike="noStrike" cap="none">
                          <a:solidFill>
                            <a:schemeClr val="tx1"/>
                          </a:solidFill>
                          <a:latin typeface="+mn-lt"/>
                          <a:ea typeface="Arial"/>
                          <a:cs typeface="Arial"/>
                          <a:sym typeface="Arial"/>
                        </a:rPr>
                        <a:t>Important moments of a dance.</a:t>
                      </a:r>
                      <a:endParaRPr sz="1000" b="0" u="none" strike="noStrike" cap="none">
                        <a:solidFill>
                          <a:schemeClr val="tx1"/>
                        </a:solidFill>
                        <a:latin typeface="+mn-lt"/>
                      </a:endParaRPr>
                    </a:p>
                  </a:txBody>
                  <a:tcPr marL="91425" marR="91425" marT="91425" marB="91425">
                    <a:solidFill>
                      <a:srgbClr val="FF7E79"/>
                    </a:solidFill>
                  </a:tcPr>
                </a:tc>
                <a:extLst>
                  <a:ext uri="{0D108BD9-81ED-4DB2-BD59-A6C34878D82A}">
                    <a16:rowId xmlns:a16="http://schemas.microsoft.com/office/drawing/2014/main" val="2987126987"/>
                  </a:ext>
                </a:extLst>
              </a:tr>
              <a:tr h="325802">
                <a:tc>
                  <a:txBody>
                    <a:bodyPr/>
                    <a:lstStyle/>
                    <a:p>
                      <a:pPr marL="0" marR="0" lvl="0" indent="0" algn="l" rtl="0">
                        <a:lnSpc>
                          <a:spcPct val="100000"/>
                        </a:lnSpc>
                        <a:spcBef>
                          <a:spcPts val="0"/>
                        </a:spcBef>
                        <a:spcAft>
                          <a:spcPts val="0"/>
                        </a:spcAft>
                        <a:buClr>
                          <a:srgbClr val="000000"/>
                        </a:buClr>
                        <a:buSzPts val="1100"/>
                        <a:buFont typeface="Arial"/>
                        <a:buNone/>
                      </a:pPr>
                      <a:r>
                        <a:rPr lang="en-GB" sz="1000" b="0" u="none" strike="noStrike" cap="none">
                          <a:solidFill>
                            <a:schemeClr val="tx1"/>
                          </a:solidFill>
                          <a:latin typeface="+mn-lt"/>
                        </a:rPr>
                        <a:t>Climax</a:t>
                      </a:r>
                      <a:endParaRPr sz="1000" b="0" u="none" strike="noStrike" cap="none">
                        <a:solidFill>
                          <a:schemeClr val="tx1"/>
                        </a:solidFill>
                        <a:latin typeface="+mn-lt"/>
                      </a:endParaRPr>
                    </a:p>
                  </a:txBody>
                  <a:tcPr marL="91425" marR="91425" marT="91425" marB="91425">
                    <a:solidFill>
                      <a:srgbClr val="FF7E79"/>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000" b="0" i="0" u="none" strike="noStrike" cap="none">
                          <a:solidFill>
                            <a:schemeClr val="tx1"/>
                          </a:solidFill>
                          <a:latin typeface="+mn-lt"/>
                          <a:ea typeface="Arial"/>
                          <a:cs typeface="Arial"/>
                          <a:sym typeface="Arial"/>
                        </a:rPr>
                        <a:t>The most significant moment of the dance.</a:t>
                      </a:r>
                      <a:endParaRPr sz="1000" b="0" u="none" strike="noStrike" cap="none">
                        <a:solidFill>
                          <a:schemeClr val="tx1"/>
                        </a:solidFill>
                        <a:latin typeface="+mn-lt"/>
                      </a:endParaRPr>
                    </a:p>
                  </a:txBody>
                  <a:tcPr marL="91425" marR="91425" marT="91425" marB="91425">
                    <a:solidFill>
                      <a:srgbClr val="FF7E79"/>
                    </a:solidFill>
                  </a:tcPr>
                </a:tc>
                <a:extLst>
                  <a:ext uri="{0D108BD9-81ED-4DB2-BD59-A6C34878D82A}">
                    <a16:rowId xmlns:a16="http://schemas.microsoft.com/office/drawing/2014/main" val="3310466722"/>
                  </a:ext>
                </a:extLst>
              </a:tr>
              <a:tr h="325802">
                <a:tc>
                  <a:txBody>
                    <a:bodyPr/>
                    <a:lstStyle/>
                    <a:p>
                      <a:pPr marL="0" marR="0" lvl="0" indent="0" algn="l" rtl="0">
                        <a:lnSpc>
                          <a:spcPct val="100000"/>
                        </a:lnSpc>
                        <a:spcBef>
                          <a:spcPts val="0"/>
                        </a:spcBef>
                        <a:spcAft>
                          <a:spcPts val="0"/>
                        </a:spcAft>
                        <a:buClr>
                          <a:srgbClr val="000000"/>
                        </a:buClr>
                        <a:buSzPts val="1100"/>
                        <a:buFont typeface="Arial"/>
                        <a:buNone/>
                      </a:pPr>
                      <a:r>
                        <a:rPr lang="en-GB" sz="1000" b="0" u="none" strike="noStrike" cap="none">
                          <a:solidFill>
                            <a:schemeClr val="tx1"/>
                          </a:solidFill>
                          <a:latin typeface="+mn-lt"/>
                        </a:rPr>
                        <a:t>Manipulation by number</a:t>
                      </a:r>
                      <a:endParaRPr sz="1000" b="0" u="none" strike="noStrike" cap="none">
                        <a:solidFill>
                          <a:schemeClr val="tx1"/>
                        </a:solidFill>
                        <a:latin typeface="+mn-lt"/>
                      </a:endParaRPr>
                    </a:p>
                  </a:txBody>
                  <a:tcPr marL="91425" marR="91425" marT="91425" marB="91425">
                    <a:solidFill>
                      <a:srgbClr val="FF7E79"/>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000" b="0" i="0" u="none" strike="noStrike" cap="none">
                          <a:solidFill>
                            <a:schemeClr val="tx1"/>
                          </a:solidFill>
                          <a:latin typeface="+mn-lt"/>
                          <a:ea typeface="Arial"/>
                          <a:cs typeface="Arial"/>
                          <a:sym typeface="Arial"/>
                        </a:rPr>
                        <a:t>How the number of dancers in a group is used.</a:t>
                      </a:r>
                      <a:endParaRPr sz="1000" b="0" u="none" strike="noStrike" cap="none">
                        <a:solidFill>
                          <a:schemeClr val="tx1"/>
                        </a:solidFill>
                        <a:latin typeface="+mn-lt"/>
                      </a:endParaRPr>
                    </a:p>
                  </a:txBody>
                  <a:tcPr marL="91425" marR="91425" marT="91425" marB="91425">
                    <a:solidFill>
                      <a:srgbClr val="FF7E79"/>
                    </a:solidFill>
                  </a:tcPr>
                </a:tc>
                <a:extLst>
                  <a:ext uri="{0D108BD9-81ED-4DB2-BD59-A6C34878D82A}">
                    <a16:rowId xmlns:a16="http://schemas.microsoft.com/office/drawing/2014/main" val="47950667"/>
                  </a:ext>
                </a:extLst>
              </a:tr>
              <a:tr h="325802">
                <a:tc>
                  <a:txBody>
                    <a:bodyPr/>
                    <a:lstStyle/>
                    <a:p>
                      <a:pPr marL="0" marR="0" lvl="0" indent="0" algn="l" rtl="0">
                        <a:lnSpc>
                          <a:spcPct val="100000"/>
                        </a:lnSpc>
                        <a:spcBef>
                          <a:spcPts val="0"/>
                        </a:spcBef>
                        <a:spcAft>
                          <a:spcPts val="0"/>
                        </a:spcAft>
                        <a:buClr>
                          <a:srgbClr val="000000"/>
                        </a:buClr>
                        <a:buSzPts val="1100"/>
                        <a:buFont typeface="Arial"/>
                        <a:buNone/>
                      </a:pPr>
                      <a:r>
                        <a:rPr lang="en-GB" sz="1000" b="0" u="none" strike="noStrike" cap="none">
                          <a:solidFill>
                            <a:schemeClr val="tx1"/>
                          </a:solidFill>
                          <a:latin typeface="+mn-lt"/>
                        </a:rPr>
                        <a:t>Unison</a:t>
                      </a:r>
                      <a:endParaRPr sz="1000" b="0" u="none" strike="noStrike" cap="none">
                        <a:solidFill>
                          <a:schemeClr val="tx1"/>
                        </a:solidFill>
                        <a:latin typeface="+mn-lt"/>
                      </a:endParaRPr>
                    </a:p>
                  </a:txBody>
                  <a:tcPr marL="91425" marR="91425" marT="91425" marB="91425">
                    <a:solidFill>
                      <a:srgbClr val="FF7E79"/>
                    </a:solidFill>
                  </a:tcPr>
                </a:tc>
                <a:tc>
                  <a:txBody>
                    <a:bodyPr/>
                    <a:lstStyle/>
                    <a:p>
                      <a:pPr marL="0" marR="0" lvl="0" indent="0" algn="l" defTabSz="914400" rtl="0" eaLnBrk="1" fontAlgn="auto" latinLnBrk="0" hangingPunct="1">
                        <a:lnSpc>
                          <a:spcPct val="90000"/>
                        </a:lnSpc>
                        <a:spcBef>
                          <a:spcPts val="0"/>
                        </a:spcBef>
                        <a:spcAft>
                          <a:spcPts val="0"/>
                        </a:spcAft>
                        <a:buClr>
                          <a:srgbClr val="000000"/>
                        </a:buClr>
                        <a:buSzPts val="1100"/>
                        <a:buFont typeface="Arial"/>
                        <a:buNone/>
                        <a:tabLst/>
                        <a:defRPr/>
                      </a:pPr>
                      <a:r>
                        <a:rPr lang="en-GB" sz="1000" b="0" i="0" u="none" strike="noStrike" cap="none">
                          <a:solidFill>
                            <a:schemeClr val="tx1"/>
                          </a:solidFill>
                          <a:effectLst/>
                          <a:latin typeface="+mn-lt"/>
                          <a:ea typeface="Arial"/>
                          <a:cs typeface="Arial"/>
                          <a:sym typeface="Arial"/>
                        </a:rPr>
                        <a:t>Two or more dancers performing the same movement at the same time. </a:t>
                      </a:r>
                      <a:endParaRPr lang="en-GB" sz="1000" b="0" u="none" strike="noStrike" cap="none">
                        <a:solidFill>
                          <a:schemeClr val="tx1"/>
                        </a:solidFill>
                        <a:latin typeface="+mn-lt"/>
                      </a:endParaRPr>
                    </a:p>
                  </a:txBody>
                  <a:tcPr marL="91425" marR="91425" marT="91425" marB="91425">
                    <a:solidFill>
                      <a:srgbClr val="FF7E79"/>
                    </a:solidFill>
                  </a:tcPr>
                </a:tc>
                <a:extLst>
                  <a:ext uri="{0D108BD9-81ED-4DB2-BD59-A6C34878D82A}">
                    <a16:rowId xmlns:a16="http://schemas.microsoft.com/office/drawing/2014/main" val="84377521"/>
                  </a:ext>
                </a:extLst>
              </a:tr>
              <a:tr h="325802">
                <a:tc>
                  <a:txBody>
                    <a:bodyPr/>
                    <a:lstStyle/>
                    <a:p>
                      <a:pPr marL="0" marR="0" lvl="0" indent="0" algn="l" rtl="0">
                        <a:lnSpc>
                          <a:spcPct val="100000"/>
                        </a:lnSpc>
                        <a:spcBef>
                          <a:spcPts val="0"/>
                        </a:spcBef>
                        <a:spcAft>
                          <a:spcPts val="0"/>
                        </a:spcAft>
                        <a:buClr>
                          <a:srgbClr val="000000"/>
                        </a:buClr>
                        <a:buSzPts val="1100"/>
                        <a:buFont typeface="Arial"/>
                        <a:buNone/>
                      </a:pPr>
                      <a:r>
                        <a:rPr lang="en-GB" sz="1000" b="0" u="none" strike="noStrike" cap="none">
                          <a:solidFill>
                            <a:schemeClr val="tx1"/>
                          </a:solidFill>
                          <a:latin typeface="+mn-lt"/>
                        </a:rPr>
                        <a:t>Canon</a:t>
                      </a:r>
                      <a:endParaRPr sz="1000" b="0" u="none" strike="noStrike" cap="none">
                        <a:solidFill>
                          <a:schemeClr val="tx1"/>
                        </a:solidFill>
                        <a:latin typeface="+mn-lt"/>
                      </a:endParaRPr>
                    </a:p>
                  </a:txBody>
                  <a:tcPr marL="91425" marR="91425" marT="91425" marB="91425">
                    <a:solidFill>
                      <a:srgbClr val="FF7E79"/>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000" b="0" u="none" strike="noStrike" cap="none">
                          <a:solidFill>
                            <a:schemeClr val="tx1"/>
                          </a:solidFill>
                          <a:latin typeface="+mn-lt"/>
                        </a:rPr>
                        <a:t>When the same</a:t>
                      </a:r>
                      <a:r>
                        <a:rPr lang="en-GB" sz="1000" b="0" u="none" strike="noStrike" cap="none" baseline="0">
                          <a:solidFill>
                            <a:schemeClr val="tx1"/>
                          </a:solidFill>
                          <a:latin typeface="+mn-lt"/>
                        </a:rPr>
                        <a:t> movements overlap in time.</a:t>
                      </a:r>
                      <a:endParaRPr lang="en-GB" sz="1000" b="0" u="none" strike="noStrike" cap="none">
                        <a:solidFill>
                          <a:schemeClr val="tx1"/>
                        </a:solidFill>
                        <a:latin typeface="+mn-lt"/>
                      </a:endParaRPr>
                    </a:p>
                  </a:txBody>
                  <a:tcPr marL="91425" marR="91425" marT="91425" marB="91425">
                    <a:solidFill>
                      <a:srgbClr val="FF7E79"/>
                    </a:solidFill>
                  </a:tcPr>
                </a:tc>
                <a:extLst>
                  <a:ext uri="{0D108BD9-81ED-4DB2-BD59-A6C34878D82A}">
                    <a16:rowId xmlns:a16="http://schemas.microsoft.com/office/drawing/2014/main" val="3717998647"/>
                  </a:ext>
                </a:extLst>
              </a:tr>
            </a:tbl>
          </a:graphicData>
        </a:graphic>
      </p:graphicFrame>
      <p:sp>
        <p:nvSpPr>
          <p:cNvPr id="16" name="Rounded Rectangle 15">
            <a:extLst>
              <a:ext uri="{FF2B5EF4-FFF2-40B4-BE49-F238E27FC236}">
                <a16:creationId xmlns:a16="http://schemas.microsoft.com/office/drawing/2014/main" id="{AA590C10-9425-A040-94D4-3E2FE17E1B86}"/>
              </a:ext>
            </a:extLst>
          </p:cNvPr>
          <p:cNvSpPr/>
          <p:nvPr/>
        </p:nvSpPr>
        <p:spPr>
          <a:xfrm>
            <a:off x="7432766" y="3379868"/>
            <a:ext cx="4624251" cy="32933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100" b="1">
                <a:solidFill>
                  <a:schemeClr val="tx1"/>
                </a:solidFill>
              </a:rPr>
              <a:t>Relationship Content </a:t>
            </a:r>
          </a:p>
        </p:txBody>
      </p:sp>
      <p:sp>
        <p:nvSpPr>
          <p:cNvPr id="17" name="Rounded Rectangle 16">
            <a:extLst>
              <a:ext uri="{FF2B5EF4-FFF2-40B4-BE49-F238E27FC236}">
                <a16:creationId xmlns:a16="http://schemas.microsoft.com/office/drawing/2014/main" id="{832E5B1D-1571-9F42-BC64-0EF91342B3A1}"/>
              </a:ext>
            </a:extLst>
          </p:cNvPr>
          <p:cNvSpPr/>
          <p:nvPr/>
        </p:nvSpPr>
        <p:spPr>
          <a:xfrm>
            <a:off x="87119" y="3247358"/>
            <a:ext cx="5098836" cy="30376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endParaRPr lang="en-US" sz="1100" b="1">
              <a:solidFill>
                <a:schemeClr val="tx1"/>
              </a:solidFill>
            </a:endParaRPr>
          </a:p>
          <a:p>
            <a:pPr algn="ctr"/>
            <a:r>
              <a:rPr lang="en-US" sz="1100" b="1">
                <a:solidFill>
                  <a:schemeClr val="tx1"/>
                </a:solidFill>
              </a:rPr>
              <a:t>Choreographic Devices</a:t>
            </a:r>
          </a:p>
          <a:p>
            <a:endParaRPr lang="en-GB" sz="1100" b="1">
              <a:solidFill>
                <a:schemeClr val="tx1"/>
              </a:solidFill>
            </a:endParaRPr>
          </a:p>
        </p:txBody>
      </p:sp>
      <p:sp>
        <p:nvSpPr>
          <p:cNvPr id="18" name="Rounded Rectangle 17">
            <a:extLst>
              <a:ext uri="{FF2B5EF4-FFF2-40B4-BE49-F238E27FC236}">
                <a16:creationId xmlns:a16="http://schemas.microsoft.com/office/drawing/2014/main" id="{9D1A973C-DBC0-8942-A411-E3C74012E43C}"/>
              </a:ext>
            </a:extLst>
          </p:cNvPr>
          <p:cNvSpPr/>
          <p:nvPr/>
        </p:nvSpPr>
        <p:spPr>
          <a:xfrm>
            <a:off x="5292635" y="3357963"/>
            <a:ext cx="2007325" cy="2267507"/>
          </a:xfrm>
          <a:prstGeom prst="roundRect">
            <a:avLst/>
          </a:prstGeom>
          <a:solidFill>
            <a:srgbClr val="D883FF"/>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100" b="1">
                <a:solidFill>
                  <a:schemeClr val="tx1"/>
                </a:solidFill>
              </a:rPr>
              <a:t>Motif Development </a:t>
            </a:r>
          </a:p>
          <a:p>
            <a:pPr algn="ctr"/>
            <a:r>
              <a:rPr lang="en-US" sz="1100">
                <a:solidFill>
                  <a:schemeClr val="tx1"/>
                </a:solidFill>
              </a:rPr>
              <a:t>Ways in which a movement phrase can be varied </a:t>
            </a:r>
          </a:p>
          <a:p>
            <a:pPr algn="ctr"/>
            <a:endParaRPr lang="en-US" sz="1100">
              <a:solidFill>
                <a:schemeClr val="tx1"/>
              </a:solidFill>
            </a:endParaRPr>
          </a:p>
          <a:p>
            <a:pPr algn="ctr"/>
            <a:r>
              <a:rPr lang="en-US" sz="1100">
                <a:solidFill>
                  <a:schemeClr val="tx1"/>
                </a:solidFill>
              </a:rPr>
              <a:t>Retrograde</a:t>
            </a:r>
          </a:p>
          <a:p>
            <a:pPr algn="ctr"/>
            <a:r>
              <a:rPr lang="en-US" sz="1100">
                <a:solidFill>
                  <a:schemeClr val="tx1"/>
                </a:solidFill>
              </a:rPr>
              <a:t>Change levels</a:t>
            </a:r>
          </a:p>
          <a:p>
            <a:pPr algn="ctr"/>
            <a:r>
              <a:rPr lang="en-US" sz="1100">
                <a:solidFill>
                  <a:schemeClr val="tx1"/>
                </a:solidFill>
              </a:rPr>
              <a:t>Fragmentation</a:t>
            </a:r>
          </a:p>
          <a:p>
            <a:pPr algn="ctr"/>
            <a:r>
              <a:rPr lang="en-US" sz="1100">
                <a:solidFill>
                  <a:schemeClr val="tx1"/>
                </a:solidFill>
              </a:rPr>
              <a:t>Change directions</a:t>
            </a:r>
          </a:p>
          <a:p>
            <a:pPr algn="ctr"/>
            <a:r>
              <a:rPr lang="en-US" sz="1100">
                <a:solidFill>
                  <a:schemeClr val="tx1"/>
                </a:solidFill>
              </a:rPr>
              <a:t>Add actions</a:t>
            </a:r>
          </a:p>
          <a:p>
            <a:pPr algn="ctr"/>
            <a:r>
              <a:rPr lang="en-US" sz="1100">
                <a:solidFill>
                  <a:schemeClr val="tx1"/>
                </a:solidFill>
              </a:rPr>
              <a:t>Repetition</a:t>
            </a:r>
          </a:p>
          <a:p>
            <a:pPr algn="ctr"/>
            <a:r>
              <a:rPr lang="en-US" sz="1100">
                <a:solidFill>
                  <a:schemeClr val="tx1"/>
                </a:solidFill>
              </a:rPr>
              <a:t>Take away actions</a:t>
            </a:r>
          </a:p>
          <a:p>
            <a:pPr algn="ctr"/>
            <a:r>
              <a:rPr lang="en-US" sz="1100">
                <a:solidFill>
                  <a:schemeClr val="tx1"/>
                </a:solidFill>
              </a:rPr>
              <a:t>Change dynamics</a:t>
            </a:r>
          </a:p>
        </p:txBody>
      </p:sp>
      <p:grpSp>
        <p:nvGrpSpPr>
          <p:cNvPr id="22" name="Group 21"/>
          <p:cNvGrpSpPr/>
          <p:nvPr/>
        </p:nvGrpSpPr>
        <p:grpSpPr>
          <a:xfrm>
            <a:off x="5582445" y="5707440"/>
            <a:ext cx="1427704" cy="1140962"/>
            <a:chOff x="4988336" y="4454133"/>
            <a:chExt cx="2568455" cy="1868828"/>
          </a:xfrm>
        </p:grpSpPr>
        <p:pic>
          <p:nvPicPr>
            <p:cNvPr id="19" name="Picture 4">
              <a:extLst>
                <a:ext uri="{FF2B5EF4-FFF2-40B4-BE49-F238E27FC236}">
                  <a16:creationId xmlns:a16="http://schemas.microsoft.com/office/drawing/2014/main" id="{034246CE-949F-4546-92C6-8FEAF6F6AF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0689" t="-1907" b="68600"/>
            <a:stretch>
              <a:fillRect/>
            </a:stretch>
          </p:blipFill>
          <p:spPr bwMode="auto">
            <a:xfrm flipH="1">
              <a:off x="4988336" y="4454133"/>
              <a:ext cx="1009675" cy="54627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
              <a:extLst>
                <a:ext uri="{FF2B5EF4-FFF2-40B4-BE49-F238E27FC236}">
                  <a16:creationId xmlns:a16="http://schemas.microsoft.com/office/drawing/2014/main" id="{ECCE3F3E-F436-D045-9291-850069DD34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000" t="11736" b="23470"/>
            <a:stretch>
              <a:fillRect/>
            </a:stretch>
          </p:blipFill>
          <p:spPr bwMode="auto">
            <a:xfrm>
              <a:off x="5561552" y="4814476"/>
              <a:ext cx="1995239" cy="150848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a:extLst>
                <a:ext uri="{FF2B5EF4-FFF2-40B4-BE49-F238E27FC236}">
                  <a16:creationId xmlns:a16="http://schemas.microsoft.com/office/drawing/2014/main" id="{3068104C-FACB-D643-A139-D560897CAF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301" r="63354" b="47565"/>
            <a:stretch>
              <a:fillRect/>
            </a:stretch>
          </p:blipFill>
          <p:spPr bwMode="auto">
            <a:xfrm flipH="1">
              <a:off x="6305999" y="4642856"/>
              <a:ext cx="530456" cy="5319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53513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F66A534A-FBB1-264E-9D87-1A072AB5ED91}"/>
              </a:ext>
            </a:extLst>
          </p:cNvPr>
          <p:cNvSpPr/>
          <p:nvPr/>
        </p:nvSpPr>
        <p:spPr>
          <a:xfrm>
            <a:off x="118910" y="53922"/>
            <a:ext cx="5575651" cy="302545"/>
          </a:xfrm>
          <a:prstGeom prst="roundRect">
            <a:avLst/>
          </a:prstGeom>
          <a:solidFill>
            <a:srgbClr val="00FA00"/>
          </a:solidFill>
        </p:spPr>
        <p:style>
          <a:lnRef idx="2">
            <a:schemeClr val="dk1"/>
          </a:lnRef>
          <a:fillRef idx="1">
            <a:schemeClr val="lt1"/>
          </a:fillRef>
          <a:effectRef idx="0">
            <a:schemeClr val="dk1"/>
          </a:effectRef>
          <a:fontRef idx="minor">
            <a:schemeClr val="dk1"/>
          </a:fontRef>
        </p:style>
        <p:txBody>
          <a:bodyPr rtlCol="0" anchor="ctr"/>
          <a:lstStyle/>
          <a:p>
            <a:endParaRPr lang="en-US" sz="1100" b="1">
              <a:solidFill>
                <a:schemeClr val="tx1"/>
              </a:solidFill>
            </a:endParaRPr>
          </a:p>
          <a:p>
            <a:r>
              <a:rPr lang="en-US" sz="1100" b="1">
                <a:solidFill>
                  <a:schemeClr val="tx1"/>
                </a:solidFill>
              </a:rPr>
              <a:t>Section A – Hypothetical Choreography</a:t>
            </a:r>
          </a:p>
          <a:p>
            <a:endParaRPr lang="en-GB" sz="1100" b="1">
              <a:solidFill>
                <a:schemeClr val="tx1"/>
              </a:solidFill>
            </a:endParaRPr>
          </a:p>
        </p:txBody>
      </p:sp>
      <p:sp>
        <p:nvSpPr>
          <p:cNvPr id="6" name="Rounded Rectangle 5">
            <a:extLst>
              <a:ext uri="{FF2B5EF4-FFF2-40B4-BE49-F238E27FC236}">
                <a16:creationId xmlns:a16="http://schemas.microsoft.com/office/drawing/2014/main" id="{59988865-A123-2846-81B1-CC390610FBF2}"/>
              </a:ext>
            </a:extLst>
          </p:cNvPr>
          <p:cNvSpPr/>
          <p:nvPr/>
        </p:nvSpPr>
        <p:spPr>
          <a:xfrm>
            <a:off x="118560" y="449855"/>
            <a:ext cx="3026180" cy="464545"/>
          </a:xfrm>
          <a:prstGeom prst="round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100" b="1">
                <a:solidFill>
                  <a:schemeClr val="tx1"/>
                </a:solidFill>
              </a:rPr>
              <a:t>Stimulus</a:t>
            </a:r>
            <a:r>
              <a:rPr lang="en-US" sz="1100">
                <a:solidFill>
                  <a:schemeClr val="tx1"/>
                </a:solidFill>
              </a:rPr>
              <a:t> – an inspiration for an idea or movement </a:t>
            </a:r>
          </a:p>
        </p:txBody>
      </p:sp>
      <p:sp>
        <p:nvSpPr>
          <p:cNvPr id="8" name="Rounded Rectangle 7">
            <a:extLst>
              <a:ext uri="{FF2B5EF4-FFF2-40B4-BE49-F238E27FC236}">
                <a16:creationId xmlns:a16="http://schemas.microsoft.com/office/drawing/2014/main" id="{0ACC4C6D-FE90-2344-9248-BE5DC151CD81}"/>
              </a:ext>
            </a:extLst>
          </p:cNvPr>
          <p:cNvSpPr/>
          <p:nvPr/>
        </p:nvSpPr>
        <p:spPr>
          <a:xfrm>
            <a:off x="118560" y="2507231"/>
            <a:ext cx="3029548" cy="2342562"/>
          </a:xfrm>
          <a:prstGeom prst="round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r>
              <a:rPr lang="en-GB" sz="1100" b="1" u="sng">
                <a:solidFill>
                  <a:srgbClr val="00007F"/>
                </a:solidFill>
                <a:latin typeface="Arial" panose="020B0604020202020204" pitchFamily="34" charset="0"/>
              </a:rPr>
              <a:t>What is a motif?...</a:t>
            </a:r>
          </a:p>
          <a:p>
            <a:r>
              <a:rPr lang="en-GB" sz="1100" b="1" i="1">
                <a:solidFill>
                  <a:srgbClr val="00007F"/>
                </a:solidFill>
                <a:latin typeface="Arial" panose="020B0604020202020204" pitchFamily="34" charset="0"/>
              </a:rPr>
              <a:t>Start at the back of the stage and slowly turn your head. Quickly turn to face the front and drop to a crouch. Shoot one</a:t>
            </a:r>
            <a:br>
              <a:rPr lang="en-GB" sz="1100" b="1" i="1">
                <a:solidFill>
                  <a:srgbClr val="00007F"/>
                </a:solidFill>
                <a:latin typeface="Arial" panose="020B0604020202020204" pitchFamily="34" charset="0"/>
              </a:rPr>
            </a:br>
            <a:r>
              <a:rPr lang="en-GB" sz="1100" b="1" i="1">
                <a:solidFill>
                  <a:srgbClr val="00007F"/>
                </a:solidFill>
                <a:latin typeface="Arial" panose="020B0604020202020204" pitchFamily="34" charset="0"/>
              </a:rPr>
              <a:t>arm upwards and sharply clench the fist. </a:t>
            </a:r>
            <a:endParaRPr lang="en-GB" sz="1100"/>
          </a:p>
          <a:p>
            <a:r>
              <a:rPr lang="en-GB" sz="1100">
                <a:latin typeface="ArialMT"/>
              </a:rPr>
              <a:t>This is now a doable motif. It’s long enough, it’s described step by step and it includes actions, space and dynamics. It might not be very interesting but that doesn’t matter. </a:t>
            </a:r>
            <a:endParaRPr lang="en-GB" sz="1100"/>
          </a:p>
          <a:p>
            <a:pPr algn="ctr"/>
            <a:endParaRPr lang="en-US" sz="1100">
              <a:solidFill>
                <a:schemeClr val="tx1"/>
              </a:solidFill>
            </a:endParaRPr>
          </a:p>
        </p:txBody>
      </p:sp>
      <p:sp>
        <p:nvSpPr>
          <p:cNvPr id="9" name="Rounded Rectangle 8">
            <a:extLst>
              <a:ext uri="{FF2B5EF4-FFF2-40B4-BE49-F238E27FC236}">
                <a16:creationId xmlns:a16="http://schemas.microsoft.com/office/drawing/2014/main" id="{BF78AB2B-B8D5-4A4F-A1E1-8233BDB71AC3}"/>
              </a:ext>
            </a:extLst>
          </p:cNvPr>
          <p:cNvSpPr/>
          <p:nvPr/>
        </p:nvSpPr>
        <p:spPr>
          <a:xfrm>
            <a:off x="121928" y="4943181"/>
            <a:ext cx="3026180" cy="1196667"/>
          </a:xfrm>
          <a:prstGeom prst="roundRect">
            <a:avLst/>
          </a:prstGeom>
          <a:solidFill>
            <a:schemeClr val="accent2">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r>
              <a:rPr lang="en-GB" sz="1100" b="1" u="sng">
                <a:solidFill>
                  <a:srgbClr val="00007F"/>
                </a:solidFill>
                <a:latin typeface="Arial" panose="020B0604020202020204" pitchFamily="34" charset="0"/>
              </a:rPr>
              <a:t>Motif Development </a:t>
            </a:r>
          </a:p>
          <a:p>
            <a:r>
              <a:rPr lang="en-GB" sz="1100">
                <a:solidFill>
                  <a:srgbClr val="00007F"/>
                </a:solidFill>
                <a:latin typeface="Arial" panose="020B0604020202020204" pitchFamily="34" charset="0"/>
              </a:rPr>
              <a:t>Keep it simple – change direction, level or dynamics </a:t>
            </a:r>
          </a:p>
          <a:p>
            <a:r>
              <a:rPr lang="en-GB" sz="1100" b="1" i="1"/>
              <a:t>I would change the direction. Instead of shooting my arm upwards, </a:t>
            </a:r>
            <a:r>
              <a:rPr lang="en-GB" sz="1100"/>
              <a:t> </a:t>
            </a:r>
            <a:r>
              <a:rPr lang="en-GB" sz="1100" b="1" i="1"/>
              <a:t>I would shoot it out towards stage right. </a:t>
            </a:r>
            <a:endParaRPr lang="en-GB" sz="1100"/>
          </a:p>
          <a:p>
            <a:pPr algn="ctr"/>
            <a:endParaRPr lang="en-US" sz="1100">
              <a:solidFill>
                <a:schemeClr val="tx1"/>
              </a:solidFill>
            </a:endParaRPr>
          </a:p>
        </p:txBody>
      </p:sp>
      <p:sp>
        <p:nvSpPr>
          <p:cNvPr id="10" name="Rounded Rectangle 9">
            <a:extLst>
              <a:ext uri="{FF2B5EF4-FFF2-40B4-BE49-F238E27FC236}">
                <a16:creationId xmlns:a16="http://schemas.microsoft.com/office/drawing/2014/main" id="{4FDDEFFC-D04D-4E4E-88F3-429DE08C2C85}"/>
              </a:ext>
            </a:extLst>
          </p:cNvPr>
          <p:cNvSpPr/>
          <p:nvPr/>
        </p:nvSpPr>
        <p:spPr>
          <a:xfrm>
            <a:off x="118560" y="995415"/>
            <a:ext cx="3026180" cy="1434470"/>
          </a:xfrm>
          <a:prstGeom prst="roundRect">
            <a:avLst/>
          </a:prstGeom>
          <a:solidFill>
            <a:schemeClr val="accent4">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r>
              <a:rPr lang="en-US" sz="1100" b="1" u="sng">
                <a:solidFill>
                  <a:schemeClr val="tx1"/>
                </a:solidFill>
              </a:rPr>
              <a:t>How do you outline your dance idea</a:t>
            </a:r>
            <a:r>
              <a:rPr lang="en-US" sz="1100">
                <a:solidFill>
                  <a:schemeClr val="tx1"/>
                </a:solidFill>
              </a:rPr>
              <a:t>?</a:t>
            </a:r>
          </a:p>
          <a:p>
            <a:r>
              <a:rPr lang="en-GB" sz="1100" i="1"/>
              <a:t>My dance would be about conflict and confusion, because the red stop light and the green go light are on at the same time. One dancer would show anger and the other would show joy and they would swap roles constantly. </a:t>
            </a:r>
            <a:endParaRPr lang="en-US" sz="1100">
              <a:solidFill>
                <a:schemeClr val="tx1"/>
              </a:solidFill>
            </a:endParaRPr>
          </a:p>
          <a:p>
            <a:pPr algn="ctr"/>
            <a:endParaRPr lang="en-US" sz="1100">
              <a:solidFill>
                <a:schemeClr val="tx1"/>
              </a:solidFill>
            </a:endParaRPr>
          </a:p>
        </p:txBody>
      </p:sp>
      <p:pic>
        <p:nvPicPr>
          <p:cNvPr id="11" name="Picture 10">
            <a:extLst>
              <a:ext uri="{FF2B5EF4-FFF2-40B4-BE49-F238E27FC236}">
                <a16:creationId xmlns:a16="http://schemas.microsoft.com/office/drawing/2014/main" id="{2937D5E3-6F1D-1E40-AB78-BAF5632AC876}"/>
              </a:ext>
            </a:extLst>
          </p:cNvPr>
          <p:cNvPicPr>
            <a:picLocks noChangeAspect="1"/>
          </p:cNvPicPr>
          <p:nvPr/>
        </p:nvPicPr>
        <p:blipFill>
          <a:blip r:embed="rId2"/>
          <a:stretch>
            <a:fillRect/>
          </a:stretch>
        </p:blipFill>
        <p:spPr>
          <a:xfrm>
            <a:off x="3272589" y="449855"/>
            <a:ext cx="2421973" cy="2453841"/>
          </a:xfrm>
          <a:prstGeom prst="rect">
            <a:avLst/>
          </a:prstGeom>
        </p:spPr>
      </p:pic>
      <p:graphicFrame>
        <p:nvGraphicFramePr>
          <p:cNvPr id="12" name="Table 11">
            <a:extLst>
              <a:ext uri="{FF2B5EF4-FFF2-40B4-BE49-F238E27FC236}">
                <a16:creationId xmlns:a16="http://schemas.microsoft.com/office/drawing/2014/main" id="{8CF012B8-0BA2-A94A-8C0B-754504E6FDB0}"/>
              </a:ext>
            </a:extLst>
          </p:cNvPr>
          <p:cNvGraphicFramePr>
            <a:graphicFrameLocks noGrp="1"/>
          </p:cNvGraphicFramePr>
          <p:nvPr>
            <p:extLst>
              <p:ext uri="{D42A27DB-BD31-4B8C-83A1-F6EECF244321}">
                <p14:modId xmlns:p14="http://schemas.microsoft.com/office/powerpoint/2010/main" val="1068545469"/>
              </p:ext>
            </p:extLst>
          </p:nvPr>
        </p:nvGraphicFramePr>
        <p:xfrm>
          <a:off x="3272589" y="2997084"/>
          <a:ext cx="2421972" cy="3142764"/>
        </p:xfrm>
        <a:graphic>
          <a:graphicData uri="http://schemas.openxmlformats.org/drawingml/2006/table">
            <a:tbl>
              <a:tblPr firstRow="1" bandRow="1">
                <a:tableStyleId>{5940675A-B579-460E-94D1-54222C63F5DA}</a:tableStyleId>
              </a:tblPr>
              <a:tblGrid>
                <a:gridCol w="1136622">
                  <a:extLst>
                    <a:ext uri="{9D8B030D-6E8A-4147-A177-3AD203B41FA5}">
                      <a16:colId xmlns:a16="http://schemas.microsoft.com/office/drawing/2014/main" val="861953128"/>
                    </a:ext>
                  </a:extLst>
                </a:gridCol>
                <a:gridCol w="1285350">
                  <a:extLst>
                    <a:ext uri="{9D8B030D-6E8A-4147-A177-3AD203B41FA5}">
                      <a16:colId xmlns:a16="http://schemas.microsoft.com/office/drawing/2014/main" val="3679256590"/>
                    </a:ext>
                  </a:extLst>
                </a:gridCol>
              </a:tblGrid>
              <a:tr h="275397">
                <a:tc gridSpan="2">
                  <a:txBody>
                    <a:bodyPr/>
                    <a:lstStyle/>
                    <a:p>
                      <a:r>
                        <a:rPr lang="en-US" sz="1100" b="1"/>
                        <a:t>Production Features </a:t>
                      </a:r>
                    </a:p>
                  </a:txBody>
                  <a:tcPr>
                    <a:solidFill>
                      <a:srgbClr val="FFE3FF"/>
                    </a:solidFill>
                  </a:tcPr>
                </a:tc>
                <a:tc hMerge="1">
                  <a:txBody>
                    <a:bodyPr/>
                    <a:lstStyle/>
                    <a:p>
                      <a:pPr marL="171450" marR="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en-GB" sz="1100"/>
                    </a:p>
                  </a:txBody>
                  <a:tcPr>
                    <a:solidFill>
                      <a:schemeClr val="accent6">
                        <a:lumMod val="40000"/>
                        <a:lumOff val="60000"/>
                      </a:schemeClr>
                    </a:solidFill>
                  </a:tcPr>
                </a:tc>
                <a:extLst>
                  <a:ext uri="{0D108BD9-81ED-4DB2-BD59-A6C34878D82A}">
                    <a16:rowId xmlns:a16="http://schemas.microsoft.com/office/drawing/2014/main" val="269502185"/>
                  </a:ext>
                </a:extLst>
              </a:tr>
              <a:tr h="988189">
                <a:tc>
                  <a:txBody>
                    <a:bodyPr/>
                    <a:lstStyle/>
                    <a:p>
                      <a:r>
                        <a:rPr lang="en-US" sz="1100" b="1"/>
                        <a:t>Performance environments </a:t>
                      </a:r>
                    </a:p>
                  </a:txBody>
                  <a:tcPr>
                    <a:solidFill>
                      <a:srgbClr val="FFE3FF"/>
                    </a:solidFill>
                  </a:tcPr>
                </a:tc>
                <a:tc>
                  <a:txBody>
                    <a:bodyPr/>
                    <a:lstStyle/>
                    <a:p>
                      <a:pPr marL="171450" marR="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100"/>
                        <a:t>Proscenium arch</a:t>
                      </a:r>
                    </a:p>
                    <a:p>
                      <a:pPr marL="171450" marR="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100"/>
                        <a:t>End stage</a:t>
                      </a:r>
                    </a:p>
                    <a:p>
                      <a:pPr marL="171450" marR="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100"/>
                        <a:t>Sit sensitive</a:t>
                      </a:r>
                    </a:p>
                    <a:p>
                      <a:pPr marL="171450" marR="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100"/>
                        <a:t>In-the-round </a:t>
                      </a:r>
                    </a:p>
                  </a:txBody>
                  <a:tcPr>
                    <a:solidFill>
                      <a:srgbClr val="FFE3FF"/>
                    </a:solidFill>
                  </a:tcPr>
                </a:tc>
                <a:extLst>
                  <a:ext uri="{0D108BD9-81ED-4DB2-BD59-A6C34878D82A}">
                    <a16:rowId xmlns:a16="http://schemas.microsoft.com/office/drawing/2014/main" val="807978719"/>
                  </a:ext>
                </a:extLst>
              </a:tr>
              <a:tr h="1879178">
                <a:tc>
                  <a:txBody>
                    <a:bodyPr/>
                    <a:lstStyle/>
                    <a:p>
                      <a:r>
                        <a:rPr lang="en-US" sz="1100" b="1"/>
                        <a:t>Aural Setting</a:t>
                      </a:r>
                    </a:p>
                  </a:txBody>
                  <a:tcPr>
                    <a:solidFill>
                      <a:srgbClr val="FFE3FF"/>
                    </a:solidFill>
                  </a:tcPr>
                </a:tc>
                <a:tc>
                  <a:txBody>
                    <a:bodyPr/>
                    <a:lstStyle/>
                    <a:p>
                      <a:pPr marL="171450" marR="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100"/>
                        <a:t>Song</a:t>
                      </a:r>
                    </a:p>
                    <a:p>
                      <a:pPr marL="171450" marR="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100"/>
                        <a:t>Instrumental </a:t>
                      </a:r>
                    </a:p>
                    <a:p>
                      <a:pPr marL="171450" marR="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100"/>
                        <a:t>Orchestral</a:t>
                      </a:r>
                    </a:p>
                    <a:p>
                      <a:pPr marL="171450" marR="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100"/>
                        <a:t>Spoken word</a:t>
                      </a:r>
                    </a:p>
                    <a:p>
                      <a:pPr marL="171450" marR="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100"/>
                        <a:t>Silence</a:t>
                      </a:r>
                    </a:p>
                    <a:p>
                      <a:pPr marL="171450" marR="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100"/>
                        <a:t>Natural sound</a:t>
                      </a:r>
                    </a:p>
                    <a:p>
                      <a:pPr marL="171450" marR="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100"/>
                        <a:t>Found sound</a:t>
                      </a:r>
                    </a:p>
                    <a:p>
                      <a:pPr marL="171450" marR="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100"/>
                        <a:t>Body percussion</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1100"/>
                    </a:p>
                  </a:txBody>
                  <a:tcPr>
                    <a:solidFill>
                      <a:srgbClr val="FFE3FF"/>
                    </a:solidFill>
                  </a:tcPr>
                </a:tc>
                <a:extLst>
                  <a:ext uri="{0D108BD9-81ED-4DB2-BD59-A6C34878D82A}">
                    <a16:rowId xmlns:a16="http://schemas.microsoft.com/office/drawing/2014/main" val="3029542570"/>
                  </a:ext>
                </a:extLst>
              </a:tr>
            </a:tbl>
          </a:graphicData>
        </a:graphic>
      </p:graphicFrame>
      <p:sp>
        <p:nvSpPr>
          <p:cNvPr id="13" name="Rounded Rectangle 12">
            <a:extLst>
              <a:ext uri="{FF2B5EF4-FFF2-40B4-BE49-F238E27FC236}">
                <a16:creationId xmlns:a16="http://schemas.microsoft.com/office/drawing/2014/main" id="{063D592D-6EA4-FF49-9823-CA2E110FB623}"/>
              </a:ext>
            </a:extLst>
          </p:cNvPr>
          <p:cNvSpPr/>
          <p:nvPr/>
        </p:nvSpPr>
        <p:spPr>
          <a:xfrm>
            <a:off x="5807242" y="53228"/>
            <a:ext cx="6265848" cy="302546"/>
          </a:xfrm>
          <a:prstGeom prst="roundRect">
            <a:avLst/>
          </a:prstGeom>
          <a:solidFill>
            <a:srgbClr val="00FA00"/>
          </a:solidFill>
        </p:spPr>
        <p:style>
          <a:lnRef idx="2">
            <a:schemeClr val="dk1"/>
          </a:lnRef>
          <a:fillRef idx="1">
            <a:schemeClr val="lt1"/>
          </a:fillRef>
          <a:effectRef idx="0">
            <a:schemeClr val="dk1"/>
          </a:effectRef>
          <a:fontRef idx="minor">
            <a:schemeClr val="dk1"/>
          </a:fontRef>
        </p:style>
        <p:txBody>
          <a:bodyPr rtlCol="0" anchor="ctr"/>
          <a:lstStyle/>
          <a:p>
            <a:endParaRPr lang="en-US" sz="1100" b="1">
              <a:solidFill>
                <a:schemeClr val="tx1"/>
              </a:solidFill>
            </a:endParaRPr>
          </a:p>
          <a:p>
            <a:r>
              <a:rPr lang="en-US" sz="1100" b="1">
                <a:solidFill>
                  <a:schemeClr val="tx1"/>
                </a:solidFill>
              </a:rPr>
              <a:t>Section B – Own Work</a:t>
            </a:r>
          </a:p>
          <a:p>
            <a:endParaRPr lang="en-GB" sz="1100" b="1">
              <a:solidFill>
                <a:schemeClr val="tx1"/>
              </a:solidFill>
            </a:endParaRPr>
          </a:p>
        </p:txBody>
      </p:sp>
      <p:pic>
        <p:nvPicPr>
          <p:cNvPr id="14" name="Picture 13">
            <a:extLst>
              <a:ext uri="{FF2B5EF4-FFF2-40B4-BE49-F238E27FC236}">
                <a16:creationId xmlns:a16="http://schemas.microsoft.com/office/drawing/2014/main" id="{3D502345-660A-CA42-92EA-13FAF039EFF5}"/>
              </a:ext>
            </a:extLst>
          </p:cNvPr>
          <p:cNvPicPr>
            <a:picLocks noChangeAspect="1"/>
          </p:cNvPicPr>
          <p:nvPr/>
        </p:nvPicPr>
        <p:blipFill>
          <a:blip r:embed="rId3"/>
          <a:stretch>
            <a:fillRect/>
          </a:stretch>
        </p:blipFill>
        <p:spPr>
          <a:xfrm>
            <a:off x="7661264" y="449855"/>
            <a:ext cx="4622660" cy="6007586"/>
          </a:xfrm>
          <a:prstGeom prst="rect">
            <a:avLst/>
          </a:prstGeom>
        </p:spPr>
      </p:pic>
      <p:sp>
        <p:nvSpPr>
          <p:cNvPr id="15" name="Rounded Rectangle 14">
            <a:extLst>
              <a:ext uri="{FF2B5EF4-FFF2-40B4-BE49-F238E27FC236}">
                <a16:creationId xmlns:a16="http://schemas.microsoft.com/office/drawing/2014/main" id="{26C7110E-8769-074D-A8DC-DE94B013421C}"/>
              </a:ext>
            </a:extLst>
          </p:cNvPr>
          <p:cNvSpPr/>
          <p:nvPr/>
        </p:nvSpPr>
        <p:spPr>
          <a:xfrm>
            <a:off x="5789901" y="3850105"/>
            <a:ext cx="1741342" cy="981002"/>
          </a:xfrm>
          <a:prstGeom prst="roundRect">
            <a:avLst/>
          </a:prstGeom>
          <a:solidFill>
            <a:srgbClr val="BBF8F6"/>
          </a:solidFill>
        </p:spPr>
        <p:style>
          <a:lnRef idx="2">
            <a:schemeClr val="dk1"/>
          </a:lnRef>
          <a:fillRef idx="1">
            <a:schemeClr val="lt1"/>
          </a:fillRef>
          <a:effectRef idx="0">
            <a:schemeClr val="dk1"/>
          </a:effectRef>
          <a:fontRef idx="minor">
            <a:schemeClr val="dk1"/>
          </a:fontRef>
        </p:style>
        <p:txBody>
          <a:bodyPr rtlCol="0" anchor="ctr"/>
          <a:lstStyle/>
          <a:p>
            <a:r>
              <a:rPr lang="en-US" sz="2000">
                <a:solidFill>
                  <a:schemeClr val="tx1"/>
                </a:solidFill>
              </a:rPr>
              <a:t>Name it </a:t>
            </a:r>
          </a:p>
          <a:p>
            <a:r>
              <a:rPr lang="en-US" sz="2000">
                <a:solidFill>
                  <a:schemeClr val="tx1"/>
                </a:solidFill>
              </a:rPr>
              <a:t>Example </a:t>
            </a:r>
          </a:p>
          <a:p>
            <a:r>
              <a:rPr lang="en-US" sz="2000">
                <a:solidFill>
                  <a:schemeClr val="tx1"/>
                </a:solidFill>
              </a:rPr>
              <a:t>Explain it </a:t>
            </a:r>
          </a:p>
        </p:txBody>
      </p:sp>
      <p:sp>
        <p:nvSpPr>
          <p:cNvPr id="16" name="Rounded Rectangle 15">
            <a:extLst>
              <a:ext uri="{FF2B5EF4-FFF2-40B4-BE49-F238E27FC236}">
                <a16:creationId xmlns:a16="http://schemas.microsoft.com/office/drawing/2014/main" id="{C8956985-07FC-D247-AC48-CDCFB6560EC9}"/>
              </a:ext>
            </a:extLst>
          </p:cNvPr>
          <p:cNvSpPr/>
          <p:nvPr/>
        </p:nvSpPr>
        <p:spPr>
          <a:xfrm>
            <a:off x="5795442" y="449855"/>
            <a:ext cx="1741342" cy="1348909"/>
          </a:xfrm>
          <a:prstGeom prst="roundRect">
            <a:avLst/>
          </a:prstGeom>
          <a:solidFill>
            <a:srgbClr val="FFFD78"/>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100">
                <a:solidFill>
                  <a:schemeClr val="tx1"/>
                </a:solidFill>
              </a:rPr>
              <a:t>Make sure you know your… </a:t>
            </a:r>
          </a:p>
          <a:p>
            <a:pPr algn="ctr"/>
            <a:r>
              <a:rPr lang="en-US" sz="1100">
                <a:solidFill>
                  <a:schemeClr val="tx1"/>
                </a:solidFill>
              </a:rPr>
              <a:t>Set phrases </a:t>
            </a:r>
          </a:p>
          <a:p>
            <a:pPr algn="ctr"/>
            <a:r>
              <a:rPr lang="en-US" sz="1100">
                <a:solidFill>
                  <a:schemeClr val="tx1"/>
                </a:solidFill>
              </a:rPr>
              <a:t>Duet/trio performance </a:t>
            </a:r>
          </a:p>
          <a:p>
            <a:pPr algn="ctr"/>
            <a:r>
              <a:rPr lang="en-US" sz="1100">
                <a:solidFill>
                  <a:schemeClr val="tx1"/>
                </a:solidFill>
              </a:rPr>
              <a:t>Solo/group choreography </a:t>
            </a:r>
          </a:p>
          <a:p>
            <a:pPr algn="ctr"/>
            <a:endParaRPr lang="en-US" sz="1100">
              <a:solidFill>
                <a:schemeClr val="tx1"/>
              </a:solidFill>
            </a:endParaRPr>
          </a:p>
        </p:txBody>
      </p:sp>
      <p:pic>
        <p:nvPicPr>
          <p:cNvPr id="17" name="Picture 16">
            <a:extLst>
              <a:ext uri="{FF2B5EF4-FFF2-40B4-BE49-F238E27FC236}">
                <a16:creationId xmlns:a16="http://schemas.microsoft.com/office/drawing/2014/main" id="{6C97867A-A73A-694E-A0E4-5AAF25F59AFA}"/>
              </a:ext>
            </a:extLst>
          </p:cNvPr>
          <p:cNvPicPr>
            <a:picLocks noChangeAspect="1"/>
          </p:cNvPicPr>
          <p:nvPr/>
        </p:nvPicPr>
        <p:blipFill rotWithShape="1">
          <a:blip r:embed="rId4"/>
          <a:srcRect b="12333"/>
          <a:stretch/>
        </p:blipFill>
        <p:spPr>
          <a:xfrm>
            <a:off x="5848182" y="4922785"/>
            <a:ext cx="1683061" cy="1881987"/>
          </a:xfrm>
          <a:prstGeom prst="rect">
            <a:avLst/>
          </a:prstGeom>
        </p:spPr>
      </p:pic>
      <p:sp>
        <p:nvSpPr>
          <p:cNvPr id="18" name="Rounded Rectangle 17">
            <a:extLst>
              <a:ext uri="{FF2B5EF4-FFF2-40B4-BE49-F238E27FC236}">
                <a16:creationId xmlns:a16="http://schemas.microsoft.com/office/drawing/2014/main" id="{93FAD295-DB42-154B-A1C5-AF2C0147CD38}"/>
              </a:ext>
            </a:extLst>
          </p:cNvPr>
          <p:cNvSpPr/>
          <p:nvPr/>
        </p:nvSpPr>
        <p:spPr>
          <a:xfrm>
            <a:off x="5807241" y="1876440"/>
            <a:ext cx="1741342" cy="1881987"/>
          </a:xfrm>
          <a:prstGeom prst="roundRect">
            <a:avLst/>
          </a:prstGeom>
          <a:solidFill>
            <a:srgbClr val="FFFD78"/>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100">
                <a:solidFill>
                  <a:schemeClr val="tx1"/>
                </a:solidFill>
              </a:rPr>
              <a:t>Performance Skills</a:t>
            </a:r>
          </a:p>
          <a:p>
            <a:pPr algn="ctr"/>
            <a:r>
              <a:rPr lang="en-US" sz="1100">
                <a:solidFill>
                  <a:schemeClr val="tx1"/>
                </a:solidFill>
              </a:rPr>
              <a:t>Technical Skills</a:t>
            </a:r>
          </a:p>
          <a:p>
            <a:pPr algn="ctr"/>
            <a:r>
              <a:rPr lang="en-US" sz="1100">
                <a:solidFill>
                  <a:schemeClr val="tx1"/>
                </a:solidFill>
              </a:rPr>
              <a:t>Physical Skills</a:t>
            </a:r>
          </a:p>
          <a:p>
            <a:pPr algn="ctr"/>
            <a:r>
              <a:rPr lang="en-US" sz="1100">
                <a:solidFill>
                  <a:schemeClr val="tx1"/>
                </a:solidFill>
              </a:rPr>
              <a:t>Expressive Skills</a:t>
            </a:r>
          </a:p>
          <a:p>
            <a:pPr algn="ctr"/>
            <a:r>
              <a:rPr lang="en-US" sz="1100">
                <a:solidFill>
                  <a:schemeClr val="tx1"/>
                </a:solidFill>
              </a:rPr>
              <a:t>Mental Skills</a:t>
            </a:r>
          </a:p>
          <a:p>
            <a:pPr algn="ctr"/>
            <a:r>
              <a:rPr lang="en-US" sz="1100">
                <a:solidFill>
                  <a:schemeClr val="tx1"/>
                </a:solidFill>
              </a:rPr>
              <a:t>Choreographic devices </a:t>
            </a:r>
          </a:p>
          <a:p>
            <a:pPr algn="ctr"/>
            <a:r>
              <a:rPr lang="en-US" sz="1100">
                <a:solidFill>
                  <a:schemeClr val="tx1"/>
                </a:solidFill>
              </a:rPr>
              <a:t>Structuring devices</a:t>
            </a:r>
          </a:p>
        </p:txBody>
      </p:sp>
    </p:spTree>
    <p:extLst>
      <p:ext uri="{BB962C8B-B14F-4D97-AF65-F5344CB8AC3E}">
        <p14:creationId xmlns:p14="http://schemas.microsoft.com/office/powerpoint/2010/main" val="1592282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49611-D652-E242-B3AB-18B76B9D5A57}"/>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963F24A0-4872-9647-8D13-1BF5890AE750}"/>
              </a:ext>
            </a:extLst>
          </p:cNvPr>
          <p:cNvSpPr>
            <a:spLocks noGrp="1"/>
          </p:cNvSpPr>
          <p:nvPr>
            <p:ph type="body" idx="1"/>
          </p:nvPr>
        </p:nvSpPr>
        <p:spPr/>
        <p:txBody>
          <a:bodyPr/>
          <a:lstStyle/>
          <a:p>
            <a:endParaRPr lang="en-US"/>
          </a:p>
        </p:txBody>
      </p:sp>
      <p:graphicFrame>
        <p:nvGraphicFramePr>
          <p:cNvPr id="4" name="Table 3">
            <a:extLst>
              <a:ext uri="{FF2B5EF4-FFF2-40B4-BE49-F238E27FC236}">
                <a16:creationId xmlns:a16="http://schemas.microsoft.com/office/drawing/2014/main" id="{F588A565-5580-4849-BFA2-BBA9033199BD}"/>
              </a:ext>
            </a:extLst>
          </p:cNvPr>
          <p:cNvGraphicFramePr>
            <a:graphicFrameLocks noGrp="1"/>
          </p:cNvGraphicFramePr>
          <p:nvPr>
            <p:extLst>
              <p:ext uri="{D42A27DB-BD31-4B8C-83A1-F6EECF244321}">
                <p14:modId xmlns:p14="http://schemas.microsoft.com/office/powerpoint/2010/main" val="1877633371"/>
              </p:ext>
            </p:extLst>
          </p:nvPr>
        </p:nvGraphicFramePr>
        <p:xfrm>
          <a:off x="118910" y="470419"/>
          <a:ext cx="6806325" cy="6278880"/>
        </p:xfrm>
        <a:graphic>
          <a:graphicData uri="http://schemas.openxmlformats.org/drawingml/2006/table">
            <a:tbl>
              <a:tblPr firstRow="1" bandRow="1">
                <a:tableStyleId>{5C22544A-7EE6-4342-B048-85BDC9FD1C3A}</a:tableStyleId>
              </a:tblPr>
              <a:tblGrid>
                <a:gridCol w="378631">
                  <a:extLst>
                    <a:ext uri="{9D8B030D-6E8A-4147-A177-3AD203B41FA5}">
                      <a16:colId xmlns:a16="http://schemas.microsoft.com/office/drawing/2014/main" val="2975480314"/>
                    </a:ext>
                  </a:extLst>
                </a:gridCol>
                <a:gridCol w="1035424">
                  <a:extLst>
                    <a:ext uri="{9D8B030D-6E8A-4147-A177-3AD203B41FA5}">
                      <a16:colId xmlns:a16="http://schemas.microsoft.com/office/drawing/2014/main" val="2087137901"/>
                    </a:ext>
                  </a:extLst>
                </a:gridCol>
                <a:gridCol w="995082">
                  <a:extLst>
                    <a:ext uri="{9D8B030D-6E8A-4147-A177-3AD203B41FA5}">
                      <a16:colId xmlns:a16="http://schemas.microsoft.com/office/drawing/2014/main" val="3932821748"/>
                    </a:ext>
                  </a:extLst>
                </a:gridCol>
                <a:gridCol w="1048871">
                  <a:extLst>
                    <a:ext uri="{9D8B030D-6E8A-4147-A177-3AD203B41FA5}">
                      <a16:colId xmlns:a16="http://schemas.microsoft.com/office/drawing/2014/main" val="1458453406"/>
                    </a:ext>
                  </a:extLst>
                </a:gridCol>
                <a:gridCol w="995082">
                  <a:extLst>
                    <a:ext uri="{9D8B030D-6E8A-4147-A177-3AD203B41FA5}">
                      <a16:colId xmlns:a16="http://schemas.microsoft.com/office/drawing/2014/main" val="77906811"/>
                    </a:ext>
                  </a:extLst>
                </a:gridCol>
                <a:gridCol w="1048871">
                  <a:extLst>
                    <a:ext uri="{9D8B030D-6E8A-4147-A177-3AD203B41FA5}">
                      <a16:colId xmlns:a16="http://schemas.microsoft.com/office/drawing/2014/main" val="2184456987"/>
                    </a:ext>
                  </a:extLst>
                </a:gridCol>
                <a:gridCol w="1304364">
                  <a:extLst>
                    <a:ext uri="{9D8B030D-6E8A-4147-A177-3AD203B41FA5}">
                      <a16:colId xmlns:a16="http://schemas.microsoft.com/office/drawing/2014/main" val="2656477923"/>
                    </a:ext>
                  </a:extLst>
                </a:gridCol>
              </a:tblGrid>
              <a:tr h="468052">
                <a:tc>
                  <a:txBody>
                    <a:bodyPr/>
                    <a:lstStyle/>
                    <a:p>
                      <a:pPr marL="0" indent="0" algn="ctr">
                        <a:buFont typeface="Arial" panose="020B0604020202020204" pitchFamily="34" charset="0"/>
                        <a:buNone/>
                      </a:pPr>
                      <a:endParaRPr lang="en-GB" sz="1400"/>
                    </a:p>
                  </a:txBody>
                  <a:tcPr/>
                </a:tc>
                <a:tc>
                  <a:txBody>
                    <a:bodyPr/>
                    <a:lstStyle/>
                    <a:p>
                      <a:pPr marL="0" indent="0" algn="ctr">
                        <a:buFont typeface="Arial" panose="020B0604020202020204" pitchFamily="34" charset="0"/>
                        <a:buNone/>
                      </a:pPr>
                      <a:r>
                        <a:rPr lang="en-GB" sz="1400" dirty="0"/>
                        <a:t>Artificial Things</a:t>
                      </a:r>
                    </a:p>
                  </a:txBody>
                  <a:tcPr/>
                </a:tc>
                <a:tc>
                  <a:txBody>
                    <a:bodyPr/>
                    <a:lstStyle/>
                    <a:p>
                      <a:pPr marL="0" indent="0" algn="ctr">
                        <a:buFont typeface="Arial" panose="020B0604020202020204" pitchFamily="34" charset="0"/>
                        <a:buNone/>
                      </a:pPr>
                      <a:r>
                        <a:rPr lang="en-US" sz="1400" dirty="0"/>
                        <a:t>Infra</a:t>
                      </a:r>
                    </a:p>
                  </a:txBody>
                  <a:tcPr/>
                </a:tc>
                <a:tc>
                  <a:txBody>
                    <a:bodyPr/>
                    <a:lstStyle/>
                    <a:p>
                      <a:pPr marL="0" indent="0" algn="ctr">
                        <a:buFont typeface="Arial" panose="020B0604020202020204" pitchFamily="34" charset="0"/>
                        <a:buNone/>
                      </a:pPr>
                      <a:r>
                        <a:rPr lang="en-US" sz="1400" dirty="0"/>
                        <a:t>Shadows</a:t>
                      </a:r>
                    </a:p>
                  </a:txBody>
                  <a:tcPr/>
                </a:tc>
                <a:tc>
                  <a:txBody>
                    <a:bodyPr/>
                    <a:lstStyle/>
                    <a:p>
                      <a:pPr marL="0" indent="0" algn="ctr">
                        <a:buFont typeface="Arial" panose="020B0604020202020204" pitchFamily="34" charset="0"/>
                        <a:buNone/>
                      </a:pPr>
                      <a:r>
                        <a:rPr lang="en-US" sz="1400" dirty="0"/>
                        <a:t>A Linha </a:t>
                      </a:r>
                      <a:r>
                        <a:rPr lang="en-US" sz="1400" dirty="0" err="1"/>
                        <a:t>Curva</a:t>
                      </a:r>
                      <a:endParaRPr lang="en-US" sz="1400" dirty="0"/>
                    </a:p>
                  </a:txBody>
                  <a:tcPr/>
                </a:tc>
                <a:tc>
                  <a:txBody>
                    <a:bodyPr/>
                    <a:lstStyle/>
                    <a:p>
                      <a:pPr marL="0" indent="0" algn="ctr">
                        <a:buFont typeface="Arial" panose="020B0604020202020204" pitchFamily="34" charset="0"/>
                        <a:buNone/>
                      </a:pPr>
                      <a:r>
                        <a:rPr lang="en-US" sz="1400" dirty="0"/>
                        <a:t>Within Her Eyes</a:t>
                      </a:r>
                    </a:p>
                  </a:txBody>
                  <a:tcPr/>
                </a:tc>
                <a:tc>
                  <a:txBody>
                    <a:bodyPr/>
                    <a:lstStyle/>
                    <a:p>
                      <a:pPr marL="0" indent="0" algn="ctr">
                        <a:buFont typeface="Arial" panose="020B0604020202020204" pitchFamily="34" charset="0"/>
                        <a:buNone/>
                      </a:pPr>
                      <a:r>
                        <a:rPr lang="en-US" sz="1400" dirty="0"/>
                        <a:t>Emancipation of Expressionism </a:t>
                      </a:r>
                      <a:endParaRPr lang="en-US" sz="1400"/>
                    </a:p>
                  </a:txBody>
                  <a:tcPr/>
                </a:tc>
                <a:extLst>
                  <a:ext uri="{0D108BD9-81ED-4DB2-BD59-A6C34878D82A}">
                    <a16:rowId xmlns:a16="http://schemas.microsoft.com/office/drawing/2014/main" val="2662635415"/>
                  </a:ext>
                </a:extLst>
              </a:tr>
              <a:tr h="468052">
                <a:tc>
                  <a:txBody>
                    <a:bodyPr/>
                    <a:lstStyle/>
                    <a:p>
                      <a:pPr marL="0" indent="0" algn="ctr">
                        <a:buFont typeface="Arial" panose="020B0604020202020204" pitchFamily="34" charset="0"/>
                        <a:buNone/>
                      </a:pPr>
                      <a:r>
                        <a:rPr lang="en-GB" sz="1600" dirty="0">
                          <a:solidFill>
                            <a:schemeClr val="tx1"/>
                          </a:solidFill>
                        </a:rPr>
                        <a:t>Stimulus </a:t>
                      </a:r>
                      <a:endParaRPr lang="en-GB" sz="1600">
                        <a:solidFill>
                          <a:schemeClr val="tx1"/>
                        </a:solidFill>
                      </a:endParaRPr>
                    </a:p>
                  </a:txBody>
                  <a:tcPr vert="vert270"/>
                </a:tc>
                <a:tc>
                  <a:txBody>
                    <a:bodyPr/>
                    <a:lstStyle/>
                    <a:p>
                      <a:pPr marL="171450" indent="-171450">
                        <a:buFont typeface="Arial" panose="020B0604020202020204" pitchFamily="34" charset="0"/>
                        <a:buChar char="•"/>
                      </a:pPr>
                      <a:r>
                        <a:rPr lang="en-GB" sz="1100" b="0" i="0" kern="1200" dirty="0">
                          <a:solidFill>
                            <a:schemeClr val="tx1"/>
                          </a:solidFill>
                          <a:effectLst/>
                          <a:latin typeface="Calibri Light"/>
                          <a:ea typeface="+mn-ea"/>
                          <a:cs typeface="Calibri Light"/>
                        </a:rPr>
                        <a:t>An isolated figure perched on a collapsed wheelchair, in a snow covered landscape - viewed from afar as if through a </a:t>
                      </a:r>
                      <a:r>
                        <a:rPr lang="en-GB" sz="1100" b="0" i="0" kern="1200" dirty="0" err="1">
                          <a:solidFill>
                            <a:schemeClr val="tx1"/>
                          </a:solidFill>
                          <a:effectLst/>
                          <a:latin typeface="Calibri Light"/>
                          <a:ea typeface="+mn-ea"/>
                          <a:cs typeface="Calibri Light"/>
                        </a:rPr>
                        <a:t>snowglobe</a:t>
                      </a:r>
                      <a:r>
                        <a:rPr lang="en-GB" sz="1100" b="0" i="0" kern="1200" dirty="0">
                          <a:solidFill>
                            <a:schemeClr val="tx1"/>
                          </a:solidFill>
                          <a:effectLst/>
                          <a:latin typeface="Calibri Light"/>
                          <a:ea typeface="+mn-ea"/>
                          <a:cs typeface="Calibri Light"/>
                        </a:rPr>
                        <a:t>. </a:t>
                      </a:r>
                      <a:endParaRPr lang="en-GB" sz="1100" b="0" i="0">
                        <a:solidFill>
                          <a:schemeClr val="tx1"/>
                        </a:solidFill>
                        <a:latin typeface="Calibri Light" panose="020F0302020204030204" pitchFamily="34" charset="0"/>
                        <a:cs typeface="Calibri Light" panose="020F0302020204030204" pitchFamily="34" charset="0"/>
                      </a:endParaRPr>
                    </a:p>
                    <a:p>
                      <a:pPr marL="171450" indent="-171450">
                        <a:buFont typeface="Arial" panose="020B0604020202020204" pitchFamily="34" charset="0"/>
                        <a:buChar char="•"/>
                      </a:pPr>
                      <a:r>
                        <a:rPr lang="en-GB" sz="1100" b="0" i="0" kern="1200" dirty="0">
                          <a:solidFill>
                            <a:schemeClr val="tx1"/>
                          </a:solidFill>
                          <a:effectLst/>
                          <a:latin typeface="Calibri Light"/>
                          <a:ea typeface="+mn-ea"/>
                          <a:cs typeface="Calibri Light"/>
                        </a:rPr>
                        <a:t>Paintings by Goran </a:t>
                      </a:r>
                      <a:r>
                        <a:rPr lang="en-GB" sz="1100" b="0" i="0" kern="1200" dirty="0" err="1">
                          <a:solidFill>
                            <a:schemeClr val="tx1"/>
                          </a:solidFill>
                          <a:effectLst/>
                          <a:latin typeface="Calibri Light"/>
                          <a:ea typeface="+mn-ea"/>
                          <a:cs typeface="Calibri Light"/>
                        </a:rPr>
                        <a:t>Djurovic</a:t>
                      </a:r>
                      <a:r>
                        <a:rPr lang="en-GB" sz="1100" b="0" i="0" kern="1200" dirty="0">
                          <a:solidFill>
                            <a:schemeClr val="tx1"/>
                          </a:solidFill>
                          <a:effectLst/>
                          <a:latin typeface="Calibri Light"/>
                          <a:ea typeface="+mn-ea"/>
                          <a:cs typeface="Calibri Light"/>
                        </a:rPr>
                        <a:t>. </a:t>
                      </a:r>
                      <a:endParaRPr lang="en-GB" sz="1100" b="0" i="0">
                        <a:solidFill>
                          <a:schemeClr val="tx1"/>
                        </a:solidFill>
                        <a:latin typeface="Calibri Light" panose="020F0302020204030204" pitchFamily="34" charset="0"/>
                        <a:cs typeface="Calibri Light" panose="020F0302020204030204" pitchFamily="34" charset="0"/>
                      </a:endParaRPr>
                    </a:p>
                    <a:p>
                      <a:pPr marL="171450" indent="-171450">
                        <a:buFont typeface="Arial" panose="020B0604020202020204" pitchFamily="34" charset="0"/>
                        <a:buChar char="•"/>
                      </a:pPr>
                      <a:r>
                        <a:rPr lang="en-GB" sz="1100" b="0" i="0" kern="1200" dirty="0">
                          <a:solidFill>
                            <a:schemeClr val="tx1"/>
                          </a:solidFill>
                          <a:effectLst/>
                          <a:latin typeface="Calibri Light"/>
                          <a:ea typeface="+mn-ea"/>
                          <a:cs typeface="Calibri Light"/>
                        </a:rPr>
                        <a:t>The dancers’ personal experiences. </a:t>
                      </a:r>
                      <a:endParaRPr lang="en-GB" sz="1100" b="0" i="0">
                        <a:solidFill>
                          <a:schemeClr val="tx1"/>
                        </a:solidFill>
                        <a:latin typeface="Calibri Light" panose="020F0302020204030204" pitchFamily="34" charset="0"/>
                        <a:cs typeface="Calibri Light" panose="020F0302020204030204" pitchFamily="34" charset="0"/>
                      </a:endParaRPr>
                    </a:p>
                  </a:txBody>
                  <a:tcPr/>
                </a:tc>
                <a:tc>
                  <a:txBody>
                    <a:bodyPr/>
                    <a:lstStyle/>
                    <a:p>
                      <a:pPr marL="171450" indent="-171450">
                        <a:buFont typeface="Arial" panose="020B0604020202020204" pitchFamily="34" charset="0"/>
                        <a:buChar char="•"/>
                      </a:pPr>
                      <a:r>
                        <a:rPr lang="en-GB" sz="1100" b="0" i="0" kern="1200" dirty="0">
                          <a:solidFill>
                            <a:schemeClr val="tx1"/>
                          </a:solidFill>
                          <a:effectLst/>
                          <a:latin typeface="Calibri Light"/>
                          <a:ea typeface="+mn-ea"/>
                          <a:cs typeface="Calibri Light"/>
                        </a:rPr>
                        <a:t>INFRA : ‘below’ in Latin </a:t>
                      </a:r>
                      <a:endParaRPr lang="en-GB" sz="1100" b="0" i="0">
                        <a:solidFill>
                          <a:schemeClr val="tx1"/>
                        </a:solidFill>
                        <a:latin typeface="Calibri Light" panose="020F0302020204030204" pitchFamily="34" charset="0"/>
                        <a:cs typeface="Calibri Light" panose="020F0302020204030204" pitchFamily="34" charset="0"/>
                      </a:endParaRPr>
                    </a:p>
                    <a:p>
                      <a:pPr marL="171450" indent="-171450">
                        <a:buFont typeface="Arial" panose="020B0604020202020204" pitchFamily="34" charset="0"/>
                        <a:buChar char="•"/>
                      </a:pPr>
                      <a:r>
                        <a:rPr lang="en-GB" sz="1100" b="0" i="0" kern="1200" dirty="0">
                          <a:solidFill>
                            <a:schemeClr val="tx1"/>
                          </a:solidFill>
                          <a:effectLst/>
                          <a:latin typeface="Calibri Light"/>
                          <a:ea typeface="+mn-ea"/>
                          <a:cs typeface="Calibri Light"/>
                        </a:rPr>
                        <a:t>Life beneath the surface of a city </a:t>
                      </a:r>
                      <a:endParaRPr lang="en-GB" sz="1100" b="0" i="0">
                        <a:solidFill>
                          <a:schemeClr val="tx1"/>
                        </a:solidFill>
                        <a:latin typeface="Calibri Light" panose="020F0302020204030204" pitchFamily="34" charset="0"/>
                        <a:cs typeface="Calibri Light" panose="020F0302020204030204" pitchFamily="34" charset="0"/>
                      </a:endParaRPr>
                    </a:p>
                    <a:p>
                      <a:pPr marL="171450" indent="-171450">
                        <a:buFont typeface="Arial" panose="020B0604020202020204" pitchFamily="34" charset="0"/>
                        <a:buChar char="•"/>
                      </a:pPr>
                      <a:r>
                        <a:rPr lang="en-GB" sz="1100" b="0" i="0" kern="1200" dirty="0">
                          <a:solidFill>
                            <a:schemeClr val="tx1"/>
                          </a:solidFill>
                          <a:effectLst/>
                          <a:latin typeface="Calibri Light"/>
                          <a:ea typeface="+mn-ea"/>
                          <a:cs typeface="Calibri Light"/>
                        </a:rPr>
                        <a:t>The Waste Land poem: by TS Eliot </a:t>
                      </a:r>
                      <a:endParaRPr lang="en-GB" sz="1100" b="0" i="0">
                        <a:solidFill>
                          <a:schemeClr val="tx1"/>
                        </a:solidFill>
                        <a:latin typeface="Calibri Light" panose="020F0302020204030204" pitchFamily="34" charset="0"/>
                        <a:cs typeface="Calibri Light" panose="020F0302020204030204" pitchFamily="34" charset="0"/>
                      </a:endParaRPr>
                    </a:p>
                    <a:p>
                      <a:pPr marL="171450" indent="-171450">
                        <a:buFont typeface="Arial" panose="020B0604020202020204" pitchFamily="34" charset="0"/>
                        <a:buChar char="•"/>
                      </a:pPr>
                      <a:r>
                        <a:rPr lang="en-GB" sz="1100" b="0" i="0" kern="1200" dirty="0">
                          <a:solidFill>
                            <a:schemeClr val="tx1"/>
                          </a:solidFill>
                          <a:effectLst/>
                          <a:latin typeface="Calibri Light"/>
                          <a:ea typeface="+mn-ea"/>
                          <a:cs typeface="Calibri Light"/>
                        </a:rPr>
                        <a:t>The London Bombings [mentioned in the interview with Wayne McGregor] </a:t>
                      </a:r>
                      <a:endParaRPr lang="en-GB" sz="1100" b="0" i="0">
                        <a:solidFill>
                          <a:schemeClr val="tx1"/>
                        </a:solidFill>
                        <a:latin typeface="Calibri Light" panose="020F0302020204030204" pitchFamily="34" charset="0"/>
                        <a:cs typeface="Calibri Light" panose="020F0302020204030204" pitchFamily="34" charset="0"/>
                      </a:endParaRPr>
                    </a:p>
                  </a:txBody>
                  <a:tcPr/>
                </a:tc>
                <a:tc>
                  <a:txBody>
                    <a:bodyPr/>
                    <a:lstStyle/>
                    <a:p>
                      <a:pPr marL="171450" indent="-171450">
                        <a:buFont typeface="Arial" panose="020B0604020202020204" pitchFamily="34" charset="0"/>
                        <a:buChar char="•"/>
                      </a:pPr>
                      <a:r>
                        <a:rPr lang="en-GB" sz="1100" b="0" i="0" kern="1200" dirty="0">
                          <a:solidFill>
                            <a:schemeClr val="tx1"/>
                          </a:solidFill>
                          <a:effectLst/>
                          <a:latin typeface="Calibri Light"/>
                          <a:ea typeface="+mn-ea"/>
                          <a:cs typeface="Calibri Light"/>
                        </a:rPr>
                        <a:t>The music: </a:t>
                      </a:r>
                      <a:r>
                        <a:rPr lang="en-GB" sz="1100" b="0" i="0" kern="1200" dirty="0" err="1">
                          <a:solidFill>
                            <a:schemeClr val="tx1"/>
                          </a:solidFill>
                          <a:effectLst/>
                          <a:latin typeface="Calibri Light"/>
                          <a:ea typeface="+mn-ea"/>
                          <a:cs typeface="Calibri Light"/>
                        </a:rPr>
                        <a:t>Fratres</a:t>
                      </a:r>
                      <a:r>
                        <a:rPr lang="en-GB" sz="1100" b="0" i="0" kern="1200" dirty="0">
                          <a:solidFill>
                            <a:schemeClr val="tx1"/>
                          </a:solidFill>
                          <a:effectLst/>
                          <a:latin typeface="Calibri Light"/>
                          <a:ea typeface="+mn-ea"/>
                          <a:cs typeface="Calibri Light"/>
                        </a:rPr>
                        <a:t> for Violin &amp; Piano by Arvo Part </a:t>
                      </a:r>
                      <a:endParaRPr lang="en-GB" sz="1100" b="0" i="0">
                        <a:solidFill>
                          <a:schemeClr val="tx1"/>
                        </a:solidFill>
                        <a:latin typeface="Calibri Light" panose="020F0302020204030204" pitchFamily="34" charset="0"/>
                        <a:cs typeface="Calibri Light" panose="020F0302020204030204" pitchFamily="34" charset="0"/>
                      </a:endParaRPr>
                    </a:p>
                    <a:p>
                      <a:pPr marL="171450" indent="-171450">
                        <a:buFont typeface="Arial" panose="020B0604020202020204" pitchFamily="34" charset="0"/>
                        <a:buChar char="•"/>
                      </a:pPr>
                      <a:r>
                        <a:rPr lang="en-GB" sz="1100" b="0" i="0" kern="1200" dirty="0">
                          <a:solidFill>
                            <a:schemeClr val="tx1"/>
                          </a:solidFill>
                          <a:effectLst/>
                          <a:latin typeface="Calibri Light"/>
                          <a:ea typeface="+mn-ea"/>
                          <a:cs typeface="Calibri Light"/>
                        </a:rPr>
                        <a:t>The relationships between family members as they deal with the fear of an outside force. </a:t>
                      </a:r>
                      <a:endParaRPr lang="en-GB" sz="1100" b="0" i="0">
                        <a:solidFill>
                          <a:schemeClr val="tx1"/>
                        </a:solidFill>
                        <a:latin typeface="Calibri Light" panose="020F0302020204030204" pitchFamily="34" charset="0"/>
                        <a:cs typeface="Calibri Light" panose="020F0302020204030204" pitchFamily="34" charset="0"/>
                      </a:endParaRPr>
                    </a:p>
                    <a:p>
                      <a:pPr marL="171450" indent="-171450">
                        <a:buFont typeface="Arial" panose="020B0604020202020204" pitchFamily="34" charset="0"/>
                        <a:buChar char="•"/>
                      </a:pPr>
                      <a:endParaRPr lang="en-US" sz="1100" b="0" i="0">
                        <a:solidFill>
                          <a:schemeClr val="tx1"/>
                        </a:solidFill>
                        <a:latin typeface="Calibri Light" panose="020F0302020204030204" pitchFamily="34" charset="0"/>
                        <a:cs typeface="Calibri Light" panose="020F0302020204030204" pitchFamily="34" charset="0"/>
                      </a:endParaRPr>
                    </a:p>
                  </a:txBody>
                  <a:tcPr/>
                </a:tc>
                <a:tc>
                  <a:txBody>
                    <a:bodyPr/>
                    <a:lstStyle/>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GB" sz="1100" b="0" i="0" kern="1200" dirty="0">
                          <a:solidFill>
                            <a:schemeClr val="tx1"/>
                          </a:solidFill>
                          <a:effectLst/>
                          <a:latin typeface="Calibri Light"/>
                          <a:ea typeface="+mn-ea"/>
                          <a:cs typeface="Calibri Light"/>
                        </a:rPr>
                        <a:t>Brazilian Culture Celebration of Brazilian Life The title: ‘The Curved Line’ </a:t>
                      </a:r>
                      <a:endParaRPr lang="en-GB" sz="1100" b="0" i="0">
                        <a:solidFill>
                          <a:schemeClr val="tx1"/>
                        </a:solidFill>
                        <a:latin typeface="Calibri Light" panose="020F0302020204030204" pitchFamily="34" charset="0"/>
                        <a:cs typeface="Calibri Light" panose="020F0302020204030204" pitchFamily="34" charset="0"/>
                      </a:endParaRPr>
                    </a:p>
                    <a:p>
                      <a:pPr marL="171450" indent="-171450">
                        <a:buFont typeface="Arial" panose="020B0604020202020204" pitchFamily="34" charset="0"/>
                        <a:buChar char="•"/>
                      </a:pPr>
                      <a:endParaRPr lang="en-US" sz="1100" b="0" i="0">
                        <a:solidFill>
                          <a:schemeClr val="tx1"/>
                        </a:solidFill>
                        <a:latin typeface="Calibri Light" panose="020F0302020204030204" pitchFamily="34" charset="0"/>
                        <a:cs typeface="Calibri Light" panose="020F0302020204030204" pitchFamily="34" charset="0"/>
                      </a:endParaRPr>
                    </a:p>
                  </a:txBody>
                  <a:tcPr/>
                </a:tc>
                <a:tc>
                  <a:txBody>
                    <a:bodyPr/>
                    <a:lstStyle/>
                    <a:p>
                      <a:pPr marL="171450" indent="-171450">
                        <a:buFont typeface="Arial" panose="020B0604020202020204" pitchFamily="34" charset="0"/>
                        <a:buChar char="•"/>
                      </a:pPr>
                      <a:r>
                        <a:rPr lang="en-GB" sz="1100" b="0" i="0" kern="1200" dirty="0">
                          <a:solidFill>
                            <a:schemeClr val="tx1"/>
                          </a:solidFill>
                          <a:effectLst/>
                          <a:latin typeface="Calibri Light"/>
                          <a:ea typeface="+mn-ea"/>
                          <a:cs typeface="Calibri Light"/>
                        </a:rPr>
                        <a:t>A Love Story with a Twist </a:t>
                      </a:r>
                      <a:endParaRPr lang="en-GB" sz="1100" b="0" i="0">
                        <a:solidFill>
                          <a:schemeClr val="tx1"/>
                        </a:solidFill>
                        <a:latin typeface="Calibri Light" panose="020F0302020204030204" pitchFamily="34" charset="0"/>
                        <a:cs typeface="Calibri Light" panose="020F0302020204030204" pitchFamily="34" charset="0"/>
                      </a:endParaRPr>
                    </a:p>
                    <a:p>
                      <a:pPr marL="171450" indent="-171450">
                        <a:buFont typeface="Arial" panose="020B0604020202020204" pitchFamily="34" charset="0"/>
                        <a:buChar char="•"/>
                      </a:pPr>
                      <a:r>
                        <a:rPr lang="en-GB" sz="1100" b="0" i="0" kern="1200" dirty="0">
                          <a:solidFill>
                            <a:schemeClr val="tx1"/>
                          </a:solidFill>
                          <a:effectLst/>
                          <a:latin typeface="Calibri Light"/>
                          <a:ea typeface="+mn-ea"/>
                          <a:cs typeface="Calibri Light"/>
                        </a:rPr>
                        <a:t>The dancers can never be together. </a:t>
                      </a:r>
                      <a:endParaRPr lang="en-GB" sz="1100" b="0" i="0">
                        <a:solidFill>
                          <a:schemeClr val="tx1"/>
                        </a:solidFill>
                        <a:latin typeface="Calibri Light" panose="020F0302020204030204" pitchFamily="34" charset="0"/>
                        <a:cs typeface="Calibri Light" panose="020F0302020204030204" pitchFamily="34" charset="0"/>
                      </a:endParaRPr>
                    </a:p>
                    <a:p>
                      <a:pPr marL="171450" indent="-171450">
                        <a:buFont typeface="Arial" panose="020B0604020202020204" pitchFamily="34" charset="0"/>
                        <a:buChar char="•"/>
                      </a:pPr>
                      <a:r>
                        <a:rPr lang="en-GB" sz="1100" b="0" i="0" kern="1200" dirty="0">
                          <a:solidFill>
                            <a:schemeClr val="tx1"/>
                          </a:solidFill>
                          <a:effectLst/>
                          <a:latin typeface="Calibri Light"/>
                          <a:ea typeface="+mn-ea"/>
                          <a:cs typeface="Calibri Light"/>
                        </a:rPr>
                        <a:t>Love and loss</a:t>
                      </a:r>
                      <a:br>
                        <a:rPr lang="en-GB" sz="1100" b="0" i="0" kern="1200" dirty="0">
                          <a:solidFill>
                            <a:srgbClr val="000000"/>
                          </a:solidFill>
                          <a:effectLst/>
                          <a:latin typeface="Calibri Light"/>
                          <a:ea typeface="+mn-ea"/>
                          <a:cs typeface="Calibri Light"/>
                        </a:rPr>
                      </a:br>
                      <a:r>
                        <a:rPr lang="en-GB" sz="1100" b="0" i="0" kern="1200" dirty="0">
                          <a:solidFill>
                            <a:schemeClr val="tx1"/>
                          </a:solidFill>
                          <a:effectLst/>
                          <a:latin typeface="Calibri Light"/>
                          <a:ea typeface="+mn-ea"/>
                          <a:cs typeface="Calibri Light"/>
                        </a:rPr>
                        <a:t>Longing and memory Dependency and loyalty </a:t>
                      </a:r>
                      <a:endParaRPr lang="en-GB" sz="1100" b="0" i="0">
                        <a:solidFill>
                          <a:schemeClr val="tx1"/>
                        </a:solidFill>
                        <a:latin typeface="Calibri Light" panose="020F0302020204030204" pitchFamily="34" charset="0"/>
                        <a:cs typeface="Calibri Light" panose="020F0302020204030204" pitchFamily="34" charset="0"/>
                      </a:endParaRPr>
                    </a:p>
                    <a:p>
                      <a:pPr marL="171450" indent="-171450">
                        <a:buFont typeface="Arial" panose="020B0604020202020204" pitchFamily="34" charset="0"/>
                        <a:buChar char="•"/>
                      </a:pPr>
                      <a:endParaRPr lang="en-US" sz="1100" b="0" i="0">
                        <a:solidFill>
                          <a:schemeClr val="tx1"/>
                        </a:solidFill>
                        <a:latin typeface="Calibri Light" panose="020F0302020204030204" pitchFamily="34" charset="0"/>
                        <a:cs typeface="Calibri Light" panose="020F0302020204030204" pitchFamily="34" charset="0"/>
                      </a:endParaRPr>
                    </a:p>
                  </a:txBody>
                  <a:tcPr/>
                </a:tc>
                <a:tc>
                  <a:txBody>
                    <a:bodyPr/>
                    <a:lstStyle/>
                    <a:p>
                      <a:pPr marL="171450" indent="-171450">
                        <a:buFont typeface="Arial" panose="020B0604020202020204" pitchFamily="34" charset="0"/>
                        <a:buChar char="•"/>
                      </a:pPr>
                      <a:r>
                        <a:rPr lang="en-GB" sz="1100" b="0" i="0" kern="1200" dirty="0">
                          <a:solidFill>
                            <a:schemeClr val="tx1"/>
                          </a:solidFill>
                          <a:effectLst/>
                          <a:latin typeface="Calibri Light"/>
                          <a:ea typeface="+mn-ea"/>
                          <a:cs typeface="Calibri Light"/>
                        </a:rPr>
                        <a:t>Til Enda [the music for Section 4] Freedom of expression through </a:t>
                      </a:r>
                      <a:endParaRPr lang="en-GB" sz="1100" b="0" i="0">
                        <a:solidFill>
                          <a:schemeClr val="tx1"/>
                        </a:solidFill>
                        <a:latin typeface="Calibri Light" panose="020F0302020204030204" pitchFamily="34" charset="0"/>
                        <a:cs typeface="Calibri Light" panose="020F0302020204030204" pitchFamily="34" charset="0"/>
                      </a:endParaRPr>
                    </a:p>
                    <a:p>
                      <a:pPr marL="171450" indent="-171450">
                        <a:buFont typeface="Arial" panose="020B0604020202020204" pitchFamily="34" charset="0"/>
                        <a:buChar char="•"/>
                      </a:pPr>
                      <a:r>
                        <a:rPr lang="en-GB" sz="1100" b="0" i="0" kern="1200" dirty="0">
                          <a:solidFill>
                            <a:schemeClr val="tx1"/>
                          </a:solidFill>
                          <a:effectLst/>
                          <a:latin typeface="Calibri Light"/>
                          <a:ea typeface="+mn-ea"/>
                          <a:cs typeface="Calibri Light"/>
                        </a:rPr>
                        <a:t>hip hop movement </a:t>
                      </a:r>
                      <a:endParaRPr lang="en-GB" sz="1100" b="0" i="0">
                        <a:solidFill>
                          <a:schemeClr val="tx1"/>
                        </a:solidFill>
                        <a:latin typeface="Calibri Light" panose="020F0302020204030204" pitchFamily="34" charset="0"/>
                        <a:cs typeface="Calibri Light" panose="020F0302020204030204" pitchFamily="34" charset="0"/>
                      </a:endParaRPr>
                    </a:p>
                    <a:p>
                      <a:pPr marL="171450" indent="-171450">
                        <a:buFont typeface="Arial" panose="020B0604020202020204" pitchFamily="34" charset="0"/>
                        <a:buChar char="•"/>
                      </a:pPr>
                      <a:endParaRPr lang="en-US" sz="1100" b="0" i="0">
                        <a:solidFill>
                          <a:schemeClr val="tx1"/>
                        </a:solidFill>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3570315147"/>
                  </a:ext>
                </a:extLst>
              </a:tr>
              <a:tr h="468052">
                <a:tc>
                  <a:txBody>
                    <a:bodyPr/>
                    <a:lstStyle/>
                    <a:p>
                      <a:pPr marL="0" indent="0" algn="ctr">
                        <a:buFont typeface="Arial" panose="020B0604020202020204" pitchFamily="34" charset="0"/>
                        <a:buNone/>
                        <a:tabLst/>
                      </a:pPr>
                      <a:r>
                        <a:rPr lang="en-GB" sz="1600" dirty="0">
                          <a:solidFill>
                            <a:schemeClr val="tx1"/>
                          </a:solidFill>
                        </a:rPr>
                        <a:t>Choreographic Intent</a:t>
                      </a:r>
                    </a:p>
                  </a:txBody>
                  <a:tcPr vert="vert270"/>
                </a:tc>
                <a:tc>
                  <a:txBody>
                    <a:bodyPr/>
                    <a:lstStyle/>
                    <a:p>
                      <a:pPr marL="171450" indent="-171450">
                        <a:buFont typeface="Arial" panose="020B0604020202020204" pitchFamily="34" charset="0"/>
                        <a:buChar char="•"/>
                      </a:pPr>
                      <a:r>
                        <a:rPr lang="en-GB" sz="1100" b="0" i="0" u="none" strike="noStrike" kern="1200" noProof="0" dirty="0">
                          <a:solidFill>
                            <a:schemeClr val="tx1"/>
                          </a:solidFill>
                          <a:effectLst/>
                          <a:latin typeface="Calibri Light"/>
                        </a:rPr>
                        <a:t>Life’s limitations and resolution. The gaze of the other. Constricted within the    </a:t>
                      </a:r>
                      <a:r>
                        <a:rPr lang="en-GB" sz="1100" b="0" i="0" u="none" strike="noStrike" kern="1200" noProof="0" dirty="0" err="1">
                          <a:solidFill>
                            <a:schemeClr val="tx1"/>
                          </a:solidFill>
                          <a:effectLst/>
                          <a:latin typeface="Calibri Light"/>
                        </a:rPr>
                        <a:t>snowglobe</a:t>
                      </a:r>
                      <a:r>
                        <a:rPr lang="en-GB" sz="1100" b="0" i="0" u="none" strike="noStrike" kern="1200" noProof="0" dirty="0">
                          <a:solidFill>
                            <a:schemeClr val="tx1"/>
                          </a:solidFill>
                          <a:effectLst/>
                          <a:latin typeface="Calibri Light"/>
                        </a:rPr>
                        <a:t>. </a:t>
                      </a:r>
                      <a:endParaRPr lang="en-GB" sz="1100" b="0" i="0" kern="1200" dirty="0">
                        <a:solidFill>
                          <a:schemeClr val="tx1"/>
                        </a:solidFill>
                        <a:effectLst/>
                        <a:latin typeface="Calibri Light"/>
                        <a:ea typeface="+mn-ea"/>
                        <a:cs typeface="Calibri Light"/>
                      </a:endParaRPr>
                    </a:p>
                  </a:txBody>
                  <a:tcPr/>
                </a:tc>
                <a:tc>
                  <a:txBody>
                    <a:bodyPr/>
                    <a:lstStyle/>
                    <a:p>
                      <a:pPr marL="171450" indent="-171450">
                        <a:buFont typeface="Arial" panose="020B0604020202020204" pitchFamily="34" charset="0"/>
                        <a:buChar char="•"/>
                      </a:pPr>
                      <a:r>
                        <a:rPr lang="en-GB" sz="1100" b="0" i="0" u="none" strike="noStrike" kern="1200" noProof="0" dirty="0">
                          <a:solidFill>
                            <a:schemeClr val="tx1"/>
                          </a:solidFill>
                          <a:effectLst/>
                          <a:latin typeface="Calibri Light"/>
                        </a:rPr>
                        <a:t>Seeing below the surface of things </a:t>
                      </a:r>
                      <a:endParaRPr lang="en-GB" dirty="0"/>
                    </a:p>
                    <a:p>
                      <a:pPr marL="171450" lvl="0" indent="-171450">
                        <a:buFont typeface="Arial" panose="020B0604020202020204" pitchFamily="34" charset="0"/>
                        <a:buChar char="•"/>
                      </a:pPr>
                      <a:r>
                        <a:rPr lang="en-GB" sz="1100" b="0" i="0" u="none" strike="noStrike" kern="1200" noProof="0" dirty="0">
                          <a:solidFill>
                            <a:schemeClr val="tx1"/>
                          </a:solidFill>
                          <a:effectLst/>
                          <a:latin typeface="Calibri Light"/>
                        </a:rPr>
                        <a:t>Human relationship</a:t>
                      </a:r>
                      <a:endParaRPr lang="en-GB" dirty="0"/>
                    </a:p>
                  </a:txBody>
                  <a:tcPr/>
                </a:tc>
                <a:tc>
                  <a:txBody>
                    <a:bodyPr/>
                    <a:lstStyle/>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GB" sz="1100" b="0" i="0" u="none" strike="noStrike" kern="1200" noProof="0" dirty="0">
                          <a:solidFill>
                            <a:schemeClr val="tx1"/>
                          </a:solidFill>
                          <a:effectLst/>
                          <a:latin typeface="Calibri Light"/>
                        </a:rPr>
                        <a:t>A small </a:t>
                      </a:r>
                      <a:r>
                        <a:rPr lang="en-GB" sz="1100" b="0" i="0" u="none" strike="noStrike" kern="1200" noProof="0" dirty="0" err="1">
                          <a:solidFill>
                            <a:schemeClr val="tx1"/>
                          </a:solidFill>
                          <a:effectLst/>
                          <a:latin typeface="Calibri Light"/>
                        </a:rPr>
                        <a:t>familypossibly</a:t>
                      </a:r>
                      <a:r>
                        <a:rPr lang="en-GB" sz="1100" b="0" i="0" u="none" strike="noStrike" kern="1200" noProof="0" dirty="0">
                          <a:solidFill>
                            <a:schemeClr val="tx1"/>
                          </a:solidFill>
                          <a:effectLst/>
                          <a:latin typeface="Calibri Light"/>
                        </a:rPr>
                        <a:t> Eastern European, facing deprivation and the fear of what lies outside their home.</a:t>
                      </a:r>
                      <a:endParaRPr lang="en-GB" sz="1100" b="0" i="0" kern="1200" dirty="0">
                        <a:solidFill>
                          <a:schemeClr val="tx1"/>
                        </a:solidFill>
                        <a:effectLst/>
                        <a:latin typeface="Calibri Light"/>
                        <a:ea typeface="+mn-ea"/>
                        <a:cs typeface="Calibri Light"/>
                      </a:endParaRPr>
                    </a:p>
                  </a:txBody>
                  <a:tcPr/>
                </a:tc>
                <a:tc>
                  <a:txBody>
                    <a:bodyPr/>
                    <a:lstStyle/>
                    <a:p>
                      <a:pPr marL="171450" indent="-171450">
                        <a:buClr>
                          <a:srgbClr val="000000"/>
                        </a:buClr>
                        <a:buFont typeface="Arial,Sans-Serif" panose="020B0604020202020204" pitchFamily="34" charset="0"/>
                        <a:buChar char="•"/>
                      </a:pPr>
                      <a:r>
                        <a:rPr lang="en-GB" sz="1100" b="0" i="0" u="none" strike="noStrike" kern="1200" noProof="0" dirty="0">
                          <a:solidFill>
                            <a:schemeClr val="tx1"/>
                          </a:solidFill>
                          <a:effectLst/>
                          <a:latin typeface="Calibri Light"/>
                        </a:rPr>
                        <a:t>Having fun </a:t>
                      </a:r>
                      <a:endParaRPr lang="en-GB" sz="1100" b="0" i="0" u="none" strike="noStrike" kern="1200" noProof="0" dirty="0">
                        <a:effectLst/>
                      </a:endParaRPr>
                    </a:p>
                    <a:p>
                      <a:pPr marL="171450" lvl="0" indent="-171450">
                        <a:buClr>
                          <a:srgbClr val="000000"/>
                        </a:buClr>
                        <a:buFont typeface="Arial,Sans-Serif" panose="020B0604020202020204" pitchFamily="34" charset="0"/>
                        <a:buChar char="•"/>
                      </a:pPr>
                      <a:r>
                        <a:rPr lang="en-GB" sz="1100" b="0" i="0" u="none" strike="noStrike" kern="1200" noProof="0" dirty="0">
                          <a:solidFill>
                            <a:schemeClr val="tx1"/>
                          </a:solidFill>
                          <a:effectLst/>
                          <a:latin typeface="Calibri Light"/>
                        </a:rPr>
                        <a:t>Men competing for and showing off to the women </a:t>
                      </a:r>
                      <a:endParaRPr lang="en-GB" sz="1100" b="0" i="0" u="none" strike="noStrike" kern="1200" noProof="0" dirty="0">
                        <a:effectLst/>
                      </a:endParaRPr>
                    </a:p>
                    <a:p>
                      <a:pPr marL="171450" lvl="0" indent="-171450">
                        <a:buClr>
                          <a:srgbClr val="000000"/>
                        </a:buClr>
                        <a:buFont typeface="Arial,Sans-Serif" panose="020B0604020202020204" pitchFamily="34" charset="0"/>
                        <a:buChar char="•"/>
                      </a:pPr>
                      <a:r>
                        <a:rPr lang="en-GB" sz="1100" b="0" i="0" u="none" strike="noStrike" kern="1200" noProof="0" dirty="0">
                          <a:solidFill>
                            <a:schemeClr val="tx1"/>
                          </a:solidFill>
                          <a:effectLst/>
                          <a:latin typeface="Calibri Light"/>
                        </a:rPr>
                        <a:t>Sense of samba parades</a:t>
                      </a:r>
                      <a:endParaRPr lang="en-GB" dirty="0"/>
                    </a:p>
                  </a:txBody>
                  <a:tcPr/>
                </a:tc>
                <a:tc>
                  <a:txBody>
                    <a:bodyPr/>
                    <a:lstStyle/>
                    <a:p>
                      <a:pPr marL="171450" marR="0" lvl="0" indent="-171450" algn="l" rtl="0" eaLnBrk="1" fontAlgn="auto" latinLnBrk="0" hangingPunct="1">
                        <a:buClr>
                          <a:srgbClr val="000000"/>
                        </a:buClr>
                        <a:buSzTx/>
                        <a:buFont typeface="Arial,Sans-Serif" panose="020B0604020202020204" pitchFamily="34" charset="0"/>
                        <a:buChar char="•"/>
                      </a:pPr>
                      <a:r>
                        <a:rPr lang="en-GB" sz="1100" b="0" i="0" u="none" strike="noStrike" kern="1200" noProof="0" dirty="0">
                          <a:solidFill>
                            <a:schemeClr val="tx1"/>
                          </a:solidFill>
                          <a:effectLst/>
                          <a:latin typeface="Calibri Light"/>
                        </a:rPr>
                        <a:t>An abstract tragic love story. </a:t>
                      </a:r>
                      <a:endParaRPr lang="en-GB" sz="1100" b="0" i="0" u="none" strike="noStrike" kern="1200" noProof="0" dirty="0">
                        <a:effectLst/>
                      </a:endParaRPr>
                    </a:p>
                    <a:p>
                      <a:pPr marL="171450" lvl="0" indent="-171450">
                        <a:spcBef>
                          <a:spcPts val="0"/>
                        </a:spcBef>
                        <a:spcAft>
                          <a:spcPts val="0"/>
                        </a:spcAft>
                        <a:buClr>
                          <a:srgbClr val="000000"/>
                        </a:buClr>
                        <a:buSzTx/>
                        <a:buFont typeface="Arial,Sans-Serif" panose="020B0604020202020204" pitchFamily="34" charset="0"/>
                        <a:buChar char="•"/>
                      </a:pPr>
                      <a:r>
                        <a:rPr lang="en-GB" sz="1100" b="0" i="0" u="none" strike="noStrike" kern="1200" noProof="0" dirty="0">
                          <a:solidFill>
                            <a:schemeClr val="tx1"/>
                          </a:solidFill>
                          <a:effectLst/>
                          <a:latin typeface="Calibri Light"/>
                        </a:rPr>
                        <a:t>The pull back towards the girl’s late lover contrasted with the desire to move on</a:t>
                      </a:r>
                      <a:endParaRPr lang="en-GB" dirty="0"/>
                    </a:p>
                  </a:txBody>
                  <a:tcPr/>
                </a:tc>
                <a:tc>
                  <a:txBody>
                    <a:bodyPr/>
                    <a:lstStyle/>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GB" sz="1100" b="0" i="0" kern="1200" dirty="0">
                          <a:solidFill>
                            <a:schemeClr val="tx1"/>
                          </a:solidFill>
                          <a:effectLst/>
                          <a:latin typeface="Calibri Light"/>
                          <a:ea typeface="+mn-ea"/>
                          <a:cs typeface="Calibri Light"/>
                        </a:rPr>
                        <a:t>An emotional journey</a:t>
                      </a:r>
                      <a:endParaRPr lang="en-GB" sz="1100" b="0" i="0" dirty="0">
                        <a:solidFill>
                          <a:schemeClr val="tx1"/>
                        </a:solidFill>
                        <a:latin typeface="Calibri Light"/>
                        <a:cs typeface="Calibri Light"/>
                      </a:endParaRPr>
                    </a:p>
                    <a:p>
                      <a:pPr marL="171450" marR="0" lvl="0" indent="-171450" algn="l">
                        <a:lnSpc>
                          <a:spcPct val="100000"/>
                        </a:lnSpc>
                        <a:spcBef>
                          <a:spcPts val="0"/>
                        </a:spcBef>
                        <a:spcAft>
                          <a:spcPts val="0"/>
                        </a:spcAft>
                        <a:buClrTx/>
                        <a:buSzTx/>
                        <a:buFont typeface="Arial" panose="020B0604020202020204" pitchFamily="34" charset="0"/>
                        <a:buChar char="•"/>
                      </a:pPr>
                      <a:r>
                        <a:rPr lang="en-GB" sz="1100" b="0" i="0" kern="1200" dirty="0">
                          <a:solidFill>
                            <a:schemeClr val="tx1"/>
                          </a:solidFill>
                          <a:effectLst/>
                          <a:latin typeface="Calibri Light"/>
                          <a:ea typeface="+mn-ea"/>
                          <a:cs typeface="Calibri Light"/>
                        </a:rPr>
                        <a:t>Order and chaos </a:t>
                      </a:r>
                      <a:endParaRPr lang="en-GB" sz="1100" b="0" i="0">
                        <a:solidFill>
                          <a:schemeClr val="tx1"/>
                        </a:solidFill>
                        <a:latin typeface="Calibri Light"/>
                        <a:cs typeface="Calibri Light"/>
                      </a:endParaRPr>
                    </a:p>
                  </a:txBody>
                  <a:tcPr/>
                </a:tc>
                <a:extLst>
                  <a:ext uri="{0D108BD9-81ED-4DB2-BD59-A6C34878D82A}">
                    <a16:rowId xmlns:a16="http://schemas.microsoft.com/office/drawing/2014/main" val="1967322536"/>
                  </a:ext>
                </a:extLst>
              </a:tr>
            </a:tbl>
          </a:graphicData>
        </a:graphic>
      </p:graphicFrame>
      <p:sp>
        <p:nvSpPr>
          <p:cNvPr id="6" name="Rounded Rectangle 5">
            <a:extLst>
              <a:ext uri="{FF2B5EF4-FFF2-40B4-BE49-F238E27FC236}">
                <a16:creationId xmlns:a16="http://schemas.microsoft.com/office/drawing/2014/main" id="{261A915E-5E3B-E34B-A62F-29EF31BB38E9}"/>
              </a:ext>
            </a:extLst>
          </p:cNvPr>
          <p:cNvSpPr/>
          <p:nvPr/>
        </p:nvSpPr>
        <p:spPr>
          <a:xfrm>
            <a:off x="118910" y="53921"/>
            <a:ext cx="6806324" cy="330961"/>
          </a:xfrm>
          <a:prstGeom prst="roundRect">
            <a:avLst/>
          </a:prstGeom>
          <a:solidFill>
            <a:srgbClr val="00FA00"/>
          </a:solidFill>
        </p:spPr>
        <p:style>
          <a:lnRef idx="2">
            <a:schemeClr val="dk1"/>
          </a:lnRef>
          <a:fillRef idx="1">
            <a:schemeClr val="lt1"/>
          </a:fillRef>
          <a:effectRef idx="0">
            <a:schemeClr val="dk1"/>
          </a:effectRef>
          <a:fontRef idx="minor">
            <a:schemeClr val="dk1"/>
          </a:fontRef>
        </p:style>
        <p:txBody>
          <a:bodyPr rtlCol="0" anchor="ctr"/>
          <a:lstStyle/>
          <a:p>
            <a:endParaRPr lang="en-US" sz="1100" b="1">
              <a:solidFill>
                <a:schemeClr val="tx1"/>
              </a:solidFill>
            </a:endParaRPr>
          </a:p>
          <a:p>
            <a:pPr algn="ctr"/>
            <a:r>
              <a:rPr lang="en-US" sz="1100" b="1">
                <a:solidFill>
                  <a:schemeClr val="tx1"/>
                </a:solidFill>
              </a:rPr>
              <a:t>Dance Anthology</a:t>
            </a:r>
          </a:p>
          <a:p>
            <a:endParaRPr lang="en-GB" sz="1100" b="1">
              <a:solidFill>
                <a:schemeClr val="tx1"/>
              </a:solidFill>
            </a:endParaRPr>
          </a:p>
        </p:txBody>
      </p:sp>
      <p:pic>
        <p:nvPicPr>
          <p:cNvPr id="7" name="Picture 6">
            <a:extLst>
              <a:ext uri="{FF2B5EF4-FFF2-40B4-BE49-F238E27FC236}">
                <a16:creationId xmlns:a16="http://schemas.microsoft.com/office/drawing/2014/main" id="{E4C1F07B-5793-1144-A33A-6B5DBB8E4FB0}"/>
              </a:ext>
            </a:extLst>
          </p:cNvPr>
          <p:cNvPicPr>
            <a:picLocks noChangeAspect="1"/>
          </p:cNvPicPr>
          <p:nvPr/>
        </p:nvPicPr>
        <p:blipFill>
          <a:blip r:embed="rId2"/>
          <a:stretch>
            <a:fillRect/>
          </a:stretch>
        </p:blipFill>
        <p:spPr>
          <a:xfrm>
            <a:off x="6925234" y="3507944"/>
            <a:ext cx="5232705" cy="2912622"/>
          </a:xfrm>
          <a:prstGeom prst="rect">
            <a:avLst/>
          </a:prstGeom>
        </p:spPr>
      </p:pic>
      <p:pic>
        <p:nvPicPr>
          <p:cNvPr id="8" name="Picture 7">
            <a:extLst>
              <a:ext uri="{FF2B5EF4-FFF2-40B4-BE49-F238E27FC236}">
                <a16:creationId xmlns:a16="http://schemas.microsoft.com/office/drawing/2014/main" id="{37CFC983-7B5B-2540-BBE0-19F8DB405325}"/>
              </a:ext>
            </a:extLst>
          </p:cNvPr>
          <p:cNvPicPr>
            <a:picLocks noChangeAspect="1"/>
          </p:cNvPicPr>
          <p:nvPr/>
        </p:nvPicPr>
        <p:blipFill>
          <a:blip r:embed="rId3"/>
          <a:stretch>
            <a:fillRect/>
          </a:stretch>
        </p:blipFill>
        <p:spPr>
          <a:xfrm>
            <a:off x="7021884" y="975167"/>
            <a:ext cx="4945286" cy="1922226"/>
          </a:xfrm>
          <a:prstGeom prst="rect">
            <a:avLst/>
          </a:prstGeom>
        </p:spPr>
      </p:pic>
      <p:sp>
        <p:nvSpPr>
          <p:cNvPr id="9" name="Rounded Rectangle 8">
            <a:extLst>
              <a:ext uri="{FF2B5EF4-FFF2-40B4-BE49-F238E27FC236}">
                <a16:creationId xmlns:a16="http://schemas.microsoft.com/office/drawing/2014/main" id="{C44CAF77-AA3D-3643-95DD-913AD587DD28}"/>
              </a:ext>
            </a:extLst>
          </p:cNvPr>
          <p:cNvSpPr/>
          <p:nvPr/>
        </p:nvSpPr>
        <p:spPr>
          <a:xfrm>
            <a:off x="7021884" y="452470"/>
            <a:ext cx="4945286" cy="34618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100" b="1">
                <a:solidFill>
                  <a:schemeClr val="tx1"/>
                </a:solidFill>
              </a:rPr>
              <a:t>Assessment – 12 marker 1 x Anthology 2 x production Features  </a:t>
            </a:r>
            <a:endParaRPr lang="en-GB" sz="1100" b="1">
              <a:solidFill>
                <a:schemeClr val="tx1"/>
              </a:solidFill>
            </a:endParaRPr>
          </a:p>
        </p:txBody>
      </p:sp>
      <p:sp>
        <p:nvSpPr>
          <p:cNvPr id="10" name="Rounded Rectangle 9">
            <a:extLst>
              <a:ext uri="{FF2B5EF4-FFF2-40B4-BE49-F238E27FC236}">
                <a16:creationId xmlns:a16="http://schemas.microsoft.com/office/drawing/2014/main" id="{88334208-6EE4-BC43-A96B-E1254932D08C}"/>
              </a:ext>
            </a:extLst>
          </p:cNvPr>
          <p:cNvSpPr/>
          <p:nvPr/>
        </p:nvSpPr>
        <p:spPr>
          <a:xfrm>
            <a:off x="6926499" y="2982092"/>
            <a:ext cx="5146591" cy="34618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100" b="1">
                <a:solidFill>
                  <a:schemeClr val="tx1"/>
                </a:solidFill>
              </a:rPr>
              <a:t>Assessment – 12 marker Similarities and Differences </a:t>
            </a:r>
            <a:endParaRPr lang="en-GB" sz="1100" b="1">
              <a:solidFill>
                <a:schemeClr val="tx1"/>
              </a:solidFill>
            </a:endParaRPr>
          </a:p>
        </p:txBody>
      </p:sp>
    </p:spTree>
    <p:extLst>
      <p:ext uri="{BB962C8B-B14F-4D97-AF65-F5344CB8AC3E}">
        <p14:creationId xmlns:p14="http://schemas.microsoft.com/office/powerpoint/2010/main" val="1731939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9" name="TextBox 8"/>
          <p:cNvSpPr txBox="1"/>
          <p:nvPr/>
        </p:nvSpPr>
        <p:spPr>
          <a:xfrm>
            <a:off x="3254965" y="4765121"/>
            <a:ext cx="5476912" cy="2062103"/>
          </a:xfrm>
          <a:prstGeom prst="rect">
            <a:avLst/>
          </a:prstGeom>
          <a:solidFill>
            <a:srgbClr val="F4FFF7"/>
          </a:solidFill>
          <a:ln>
            <a:solidFill>
              <a:srgbClr val="3458A7"/>
            </a:solidFill>
          </a:ln>
        </p:spPr>
        <p:txBody>
          <a:bodyPr wrap="square" rtlCol="0">
            <a:spAutoFit/>
          </a:bodyPr>
          <a:lstStyle/>
          <a:p>
            <a:r>
              <a:rPr lang="en-US" sz="1600"/>
              <a:t>COSTUME</a:t>
            </a:r>
          </a:p>
          <a:p>
            <a:pPr marL="380990" indent="-380990">
              <a:buFont typeface="Arial"/>
              <a:buChar char="•"/>
            </a:pPr>
            <a:r>
              <a:rPr lang="en-US" sz="1600"/>
              <a:t>Represents company (casual, blue, ‘clean’ look).</a:t>
            </a:r>
          </a:p>
          <a:p>
            <a:pPr marL="380990" indent="-380990">
              <a:buFont typeface="Arial"/>
              <a:buChar char="•"/>
            </a:pPr>
            <a:r>
              <a:rPr lang="en-US" sz="1600"/>
              <a:t>Hair tied back to see facial expressions.</a:t>
            </a:r>
          </a:p>
          <a:p>
            <a:pPr marL="380990" indent="-380990">
              <a:buFont typeface="Arial"/>
              <a:buChar char="•"/>
            </a:pPr>
            <a:r>
              <a:rPr lang="en-US" sz="1600"/>
              <a:t>Fitted to show isolations</a:t>
            </a:r>
          </a:p>
          <a:p>
            <a:pPr marL="380990" indent="-380990">
              <a:buFont typeface="Arial"/>
              <a:buChar char="•"/>
            </a:pPr>
            <a:r>
              <a:rPr lang="en-US" sz="1600"/>
              <a:t>Not restrictive to movement</a:t>
            </a:r>
          </a:p>
          <a:p>
            <a:pPr marL="380990" indent="-380990">
              <a:buFont typeface="Arial"/>
              <a:buChar char="•"/>
            </a:pPr>
            <a:r>
              <a:rPr lang="en-US" sz="1600"/>
              <a:t>Jewellery worn by some to help express individuality.</a:t>
            </a:r>
          </a:p>
          <a:p>
            <a:pPr marL="380990" indent="-380990">
              <a:buFont typeface="Arial"/>
              <a:buChar char="•"/>
            </a:pPr>
            <a:r>
              <a:rPr lang="en-US" sz="1600"/>
              <a:t>Cant be seen when not in spotlight</a:t>
            </a:r>
          </a:p>
          <a:p>
            <a:pPr marL="380990" indent="-380990">
              <a:buFont typeface="Arial"/>
              <a:buChar char="•"/>
            </a:pPr>
            <a:r>
              <a:rPr lang="en-US" sz="1600"/>
              <a:t>White light in section 2 off-stage right – significant moment</a:t>
            </a:r>
          </a:p>
        </p:txBody>
      </p:sp>
      <p:sp>
        <p:nvSpPr>
          <p:cNvPr id="8" name="TextBox 7"/>
          <p:cNvSpPr txBox="1"/>
          <p:nvPr/>
        </p:nvSpPr>
        <p:spPr>
          <a:xfrm>
            <a:off x="7864593" y="451558"/>
            <a:ext cx="3048000" cy="1077218"/>
          </a:xfrm>
          <a:prstGeom prst="rect">
            <a:avLst/>
          </a:prstGeom>
          <a:solidFill>
            <a:srgbClr val="F4FFF7"/>
          </a:solidFill>
          <a:ln>
            <a:solidFill>
              <a:srgbClr val="3458A7"/>
            </a:solidFill>
          </a:ln>
        </p:spPr>
        <p:txBody>
          <a:bodyPr wrap="square" rtlCol="0">
            <a:spAutoFit/>
          </a:bodyPr>
          <a:lstStyle/>
          <a:p>
            <a:r>
              <a:rPr lang="en-US" sz="1600"/>
              <a:t>Style:</a:t>
            </a:r>
          </a:p>
          <a:p>
            <a:r>
              <a:rPr lang="en-US" sz="1600"/>
              <a:t>Hip Hop including: </a:t>
            </a:r>
            <a:r>
              <a:rPr lang="en-US" sz="1600" err="1"/>
              <a:t>krumping</a:t>
            </a:r>
            <a:r>
              <a:rPr lang="en-US" sz="1600"/>
              <a:t>, </a:t>
            </a:r>
            <a:r>
              <a:rPr lang="en-US" sz="1600" err="1"/>
              <a:t>waacking</a:t>
            </a:r>
            <a:r>
              <a:rPr lang="en-US" sz="1600"/>
              <a:t>, popping, locking, breaking.</a:t>
            </a:r>
          </a:p>
        </p:txBody>
      </p:sp>
      <p:sp>
        <p:nvSpPr>
          <p:cNvPr id="13" name="TextBox 12"/>
          <p:cNvSpPr txBox="1"/>
          <p:nvPr/>
        </p:nvSpPr>
        <p:spPr>
          <a:xfrm>
            <a:off x="8090372" y="1599260"/>
            <a:ext cx="4101629" cy="1077218"/>
          </a:xfrm>
          <a:prstGeom prst="rect">
            <a:avLst/>
          </a:prstGeom>
          <a:solidFill>
            <a:srgbClr val="F4FFF7"/>
          </a:solidFill>
          <a:ln>
            <a:solidFill>
              <a:srgbClr val="3458A7"/>
            </a:solidFill>
          </a:ln>
        </p:spPr>
        <p:txBody>
          <a:bodyPr wrap="square" rtlCol="0">
            <a:spAutoFit/>
          </a:bodyPr>
          <a:lstStyle/>
          <a:p>
            <a:pPr algn="ctr"/>
            <a:r>
              <a:rPr lang="en-US" sz="1600"/>
              <a:t>STIMULUS</a:t>
            </a:r>
          </a:p>
          <a:p>
            <a:r>
              <a:rPr lang="en-US" sz="1600"/>
              <a:t>The music </a:t>
            </a:r>
            <a:r>
              <a:rPr lang="en-US" sz="1600" i="1" err="1"/>
              <a:t>Til</a:t>
            </a:r>
            <a:r>
              <a:rPr lang="en-US" sz="1600" i="1"/>
              <a:t> </a:t>
            </a:r>
            <a:r>
              <a:rPr lang="en-US" sz="1600" i="1" err="1"/>
              <a:t>Enda</a:t>
            </a:r>
            <a:r>
              <a:rPr lang="en-US" sz="1600" i="1"/>
              <a:t> </a:t>
            </a:r>
            <a:r>
              <a:rPr lang="en-US" sz="1600"/>
              <a:t>was a starting point for the piece. Section 4 created first. The title was another starting point.</a:t>
            </a:r>
            <a:endParaRPr lang="en-US" sz="1600" i="1"/>
          </a:p>
        </p:txBody>
      </p:sp>
      <p:sp>
        <p:nvSpPr>
          <p:cNvPr id="10" name="TextBox 9"/>
          <p:cNvSpPr txBox="1"/>
          <p:nvPr/>
        </p:nvSpPr>
        <p:spPr>
          <a:xfrm>
            <a:off x="8071557" y="2784591"/>
            <a:ext cx="4120444" cy="1569660"/>
          </a:xfrm>
          <a:prstGeom prst="rect">
            <a:avLst/>
          </a:prstGeom>
          <a:solidFill>
            <a:srgbClr val="F4FFF7"/>
          </a:solidFill>
          <a:ln>
            <a:solidFill>
              <a:srgbClr val="3458A7"/>
            </a:solidFill>
          </a:ln>
        </p:spPr>
        <p:txBody>
          <a:bodyPr wrap="square" rtlCol="0">
            <a:spAutoFit/>
          </a:bodyPr>
          <a:lstStyle/>
          <a:p>
            <a:pPr algn="ctr"/>
            <a:r>
              <a:rPr lang="en-US" sz="1600"/>
              <a:t>LIGHTING</a:t>
            </a:r>
          </a:p>
          <a:p>
            <a:pPr marL="380990" indent="-380990">
              <a:buFont typeface="Arial"/>
              <a:buChar char="•"/>
            </a:pPr>
            <a:r>
              <a:rPr lang="en-US" sz="1600"/>
              <a:t>Intense blue colour – represent energy</a:t>
            </a:r>
          </a:p>
          <a:p>
            <a:pPr marL="380990" indent="-380990">
              <a:buFont typeface="Arial"/>
              <a:buChar char="•"/>
            </a:pPr>
            <a:r>
              <a:rPr lang="en-US" sz="1600"/>
              <a:t>Central focus at beginning and gradually light whole stage by end.</a:t>
            </a:r>
          </a:p>
          <a:p>
            <a:pPr marL="380990" indent="-380990">
              <a:buFont typeface="Arial"/>
              <a:buChar char="•"/>
            </a:pPr>
            <a:r>
              <a:rPr lang="en-US" sz="1600"/>
              <a:t>Spotlights used.</a:t>
            </a:r>
          </a:p>
          <a:p>
            <a:pPr marL="380990" indent="-380990">
              <a:buFont typeface="Arial"/>
              <a:buChar char="•"/>
            </a:pPr>
            <a:r>
              <a:rPr lang="en-US" sz="1600"/>
              <a:t>Lighting helps identify different sections. </a:t>
            </a:r>
          </a:p>
        </p:txBody>
      </p:sp>
      <p:sp>
        <p:nvSpPr>
          <p:cNvPr id="6" name="TextBox 5"/>
          <p:cNvSpPr txBox="1"/>
          <p:nvPr/>
        </p:nvSpPr>
        <p:spPr>
          <a:xfrm>
            <a:off x="0" y="1128888"/>
            <a:ext cx="4101629" cy="1815882"/>
          </a:xfrm>
          <a:prstGeom prst="rect">
            <a:avLst/>
          </a:prstGeom>
          <a:solidFill>
            <a:srgbClr val="F4FFF7"/>
          </a:solidFill>
          <a:ln>
            <a:solidFill>
              <a:srgbClr val="3458A7"/>
            </a:solidFill>
          </a:ln>
        </p:spPr>
        <p:txBody>
          <a:bodyPr wrap="square" rtlCol="0">
            <a:spAutoFit/>
          </a:bodyPr>
          <a:lstStyle/>
          <a:p>
            <a:pPr algn="ctr"/>
            <a:r>
              <a:rPr lang="en-US" sz="1600"/>
              <a:t>CHOREOGRAPHIC INTENTION</a:t>
            </a:r>
          </a:p>
          <a:p>
            <a:pPr marL="380990" indent="-380990">
              <a:buFont typeface="Arial"/>
              <a:buChar char="•"/>
            </a:pPr>
            <a:r>
              <a:rPr lang="en-US" sz="2400"/>
              <a:t>Journey through life </a:t>
            </a:r>
            <a:r>
              <a:rPr lang="en-US" sz="1600"/>
              <a:t>(each section a scene, a moment in life)</a:t>
            </a:r>
          </a:p>
          <a:p>
            <a:pPr marL="380990" indent="-380990">
              <a:buFont typeface="Arial"/>
              <a:buChar char="•"/>
            </a:pPr>
            <a:r>
              <a:rPr lang="en-US" sz="2400"/>
              <a:t>Order and Chaos </a:t>
            </a:r>
            <a:r>
              <a:rPr lang="en-US" sz="1600"/>
              <a:t>(highlighting restrictions of an individual style of hip hop dance).</a:t>
            </a:r>
          </a:p>
        </p:txBody>
      </p:sp>
      <p:pic>
        <p:nvPicPr>
          <p:cNvPr id="2" name="Picture 1"/>
          <p:cNvPicPr>
            <a:picLocks noChangeAspect="1"/>
          </p:cNvPicPr>
          <p:nvPr/>
        </p:nvPicPr>
        <p:blipFill rotWithShape="1">
          <a:blip r:embed="rId3"/>
          <a:srcRect l="14866" r="21277" b="3430"/>
          <a:stretch/>
        </p:blipFill>
        <p:spPr>
          <a:xfrm>
            <a:off x="10649185" y="0"/>
            <a:ext cx="1542815" cy="1599259"/>
          </a:xfrm>
          <a:prstGeom prst="rect">
            <a:avLst/>
          </a:prstGeom>
        </p:spPr>
      </p:pic>
      <p:pic>
        <p:nvPicPr>
          <p:cNvPr id="4" name="Picture 3"/>
          <p:cNvPicPr>
            <a:picLocks noChangeAspect="1"/>
          </p:cNvPicPr>
          <p:nvPr/>
        </p:nvPicPr>
        <p:blipFill rotWithShape="1">
          <a:blip r:embed="rId4"/>
          <a:srcRect b="15953"/>
          <a:stretch/>
        </p:blipFill>
        <p:spPr>
          <a:xfrm>
            <a:off x="1" y="4985926"/>
            <a:ext cx="3254961" cy="1872073"/>
          </a:xfrm>
          <a:prstGeom prst="rect">
            <a:avLst/>
          </a:prstGeom>
        </p:spPr>
      </p:pic>
      <p:pic>
        <p:nvPicPr>
          <p:cNvPr id="5" name="Picture 4"/>
          <p:cNvPicPr>
            <a:picLocks noChangeAspect="1"/>
          </p:cNvPicPr>
          <p:nvPr/>
        </p:nvPicPr>
        <p:blipFill rotWithShape="1">
          <a:blip r:embed="rId5"/>
          <a:srcRect l="22244" t="33281" r="19042" b="28988"/>
          <a:stretch/>
        </p:blipFill>
        <p:spPr>
          <a:xfrm>
            <a:off x="3969927" y="1768592"/>
            <a:ext cx="4139259" cy="1524000"/>
          </a:xfrm>
          <a:prstGeom prst="rect">
            <a:avLst/>
          </a:prstGeom>
        </p:spPr>
      </p:pic>
      <p:sp>
        <p:nvSpPr>
          <p:cNvPr id="7" name="TextBox 6"/>
          <p:cNvSpPr txBox="1"/>
          <p:nvPr/>
        </p:nvSpPr>
        <p:spPr>
          <a:xfrm>
            <a:off x="1" y="2859854"/>
            <a:ext cx="2935111" cy="1569660"/>
          </a:xfrm>
          <a:prstGeom prst="rect">
            <a:avLst/>
          </a:prstGeom>
          <a:solidFill>
            <a:srgbClr val="F4FFF7"/>
          </a:solidFill>
          <a:ln>
            <a:solidFill>
              <a:srgbClr val="3458A7"/>
            </a:solidFill>
          </a:ln>
        </p:spPr>
        <p:txBody>
          <a:bodyPr wrap="square" rtlCol="0">
            <a:spAutoFit/>
          </a:bodyPr>
          <a:lstStyle/>
          <a:p>
            <a:pPr algn="ctr"/>
            <a:r>
              <a:rPr lang="en-US" sz="1600"/>
              <a:t>4 SECTIONS (STRUCTURE)</a:t>
            </a:r>
          </a:p>
          <a:p>
            <a:pPr marL="457189" indent="-457189">
              <a:buAutoNum type="arabicPeriod"/>
            </a:pPr>
            <a:r>
              <a:rPr lang="en-US" sz="1600"/>
              <a:t>Genesis (start of life)</a:t>
            </a:r>
          </a:p>
          <a:p>
            <a:pPr marL="457189" indent="-457189">
              <a:buAutoNum type="arabicPeriod"/>
            </a:pPr>
            <a:r>
              <a:rPr lang="en-US" sz="1600"/>
              <a:t>Growth and struggle</a:t>
            </a:r>
          </a:p>
          <a:p>
            <a:pPr marL="457189" indent="-457189">
              <a:buAutoNum type="arabicPeriod"/>
            </a:pPr>
            <a:r>
              <a:rPr lang="en-US" sz="1600"/>
              <a:t>The connection and flow between people</a:t>
            </a:r>
          </a:p>
          <a:p>
            <a:pPr marL="457189" indent="-457189">
              <a:buAutoNum type="arabicPeriod"/>
            </a:pPr>
            <a:r>
              <a:rPr lang="en-US" sz="1600"/>
              <a:t>Empowerment </a:t>
            </a:r>
          </a:p>
        </p:txBody>
      </p:sp>
      <p:sp>
        <p:nvSpPr>
          <p:cNvPr id="11" name="TextBox 10"/>
          <p:cNvSpPr txBox="1"/>
          <p:nvPr/>
        </p:nvSpPr>
        <p:spPr>
          <a:xfrm>
            <a:off x="4139259" y="451555"/>
            <a:ext cx="3706520" cy="1446550"/>
          </a:xfrm>
          <a:prstGeom prst="rect">
            <a:avLst/>
          </a:prstGeom>
          <a:solidFill>
            <a:srgbClr val="F4FFF7"/>
          </a:solidFill>
          <a:ln>
            <a:solidFill>
              <a:srgbClr val="3458A7"/>
            </a:solidFill>
          </a:ln>
        </p:spPr>
        <p:txBody>
          <a:bodyPr wrap="square" rtlCol="0">
            <a:spAutoFit/>
          </a:bodyPr>
          <a:lstStyle/>
          <a:p>
            <a:pPr algn="ctr"/>
            <a:r>
              <a:rPr lang="en-US" sz="1600"/>
              <a:t>AURAL SETTING</a:t>
            </a:r>
          </a:p>
          <a:p>
            <a:r>
              <a:rPr lang="en-US" sz="1600"/>
              <a:t>Kendrick writes out counts &amp; uses symbols in his notes to ensure movements complement the particular instrumentation &amp; accents</a:t>
            </a:r>
            <a:r>
              <a:rPr lang="en-US" sz="2400"/>
              <a:t>.</a:t>
            </a:r>
          </a:p>
        </p:txBody>
      </p:sp>
      <p:sp>
        <p:nvSpPr>
          <p:cNvPr id="12" name="TextBox 11"/>
          <p:cNvSpPr txBox="1"/>
          <p:nvPr/>
        </p:nvSpPr>
        <p:spPr>
          <a:xfrm>
            <a:off x="0" y="4590816"/>
            <a:ext cx="2953925" cy="338554"/>
          </a:xfrm>
          <a:prstGeom prst="rect">
            <a:avLst/>
          </a:prstGeom>
          <a:solidFill>
            <a:srgbClr val="F4FFF7"/>
          </a:solidFill>
          <a:ln>
            <a:solidFill>
              <a:srgbClr val="3458A7"/>
            </a:solidFill>
          </a:ln>
        </p:spPr>
        <p:txBody>
          <a:bodyPr wrap="square" rtlCol="0">
            <a:spAutoFit/>
          </a:bodyPr>
          <a:lstStyle/>
          <a:p>
            <a:r>
              <a:rPr lang="en-US" sz="1600"/>
              <a:t>DURATION: 11 minutes</a:t>
            </a:r>
          </a:p>
        </p:txBody>
      </p:sp>
      <p:sp>
        <p:nvSpPr>
          <p:cNvPr id="14" name="TextBox 13"/>
          <p:cNvSpPr txBox="1"/>
          <p:nvPr/>
        </p:nvSpPr>
        <p:spPr>
          <a:xfrm>
            <a:off x="0" y="470371"/>
            <a:ext cx="4139259" cy="584775"/>
          </a:xfrm>
          <a:prstGeom prst="rect">
            <a:avLst/>
          </a:prstGeom>
          <a:solidFill>
            <a:srgbClr val="F4FFF7"/>
          </a:solidFill>
          <a:ln>
            <a:solidFill>
              <a:srgbClr val="3458A7"/>
            </a:solidFill>
          </a:ln>
        </p:spPr>
        <p:txBody>
          <a:bodyPr wrap="square" rtlCol="0">
            <a:spAutoFit/>
          </a:bodyPr>
          <a:lstStyle/>
          <a:p>
            <a:r>
              <a:rPr lang="en-US" sz="1600"/>
              <a:t>CHOREOGRAPHER: Kendrick H20 Sandy</a:t>
            </a:r>
          </a:p>
          <a:p>
            <a:r>
              <a:rPr lang="en-US" sz="1600"/>
              <a:t>COMPANY: Boy Blue Entertainment </a:t>
            </a:r>
          </a:p>
        </p:txBody>
      </p:sp>
      <p:sp>
        <p:nvSpPr>
          <p:cNvPr id="15" name="TextBox 14"/>
          <p:cNvSpPr txBox="1"/>
          <p:nvPr/>
        </p:nvSpPr>
        <p:spPr>
          <a:xfrm>
            <a:off x="2953926" y="3330225"/>
            <a:ext cx="5080001" cy="1323439"/>
          </a:xfrm>
          <a:prstGeom prst="rect">
            <a:avLst/>
          </a:prstGeom>
          <a:solidFill>
            <a:srgbClr val="F4FFF7"/>
          </a:solidFill>
          <a:ln>
            <a:solidFill>
              <a:srgbClr val="3458A7"/>
            </a:solidFill>
          </a:ln>
        </p:spPr>
        <p:txBody>
          <a:bodyPr wrap="square" rtlCol="0">
            <a:spAutoFit/>
          </a:bodyPr>
          <a:lstStyle/>
          <a:p>
            <a:pPr algn="ctr"/>
            <a:r>
              <a:rPr lang="en-US" sz="1600"/>
              <a:t>CHOREOGRAPHIC APPROACH</a:t>
            </a:r>
          </a:p>
          <a:p>
            <a:r>
              <a:rPr lang="en-US" sz="1600"/>
              <a:t>Exploring &amp; abstracting hip hop movement &amp; ‘signature’ company movements in a contemporary way.  Signature motifs (Ninja Walk, Ninja Glide, Ninja Static &amp; Chariots of Fire)</a:t>
            </a:r>
            <a:endParaRPr lang="en-US" sz="2400"/>
          </a:p>
        </p:txBody>
      </p:sp>
      <p:pic>
        <p:nvPicPr>
          <p:cNvPr id="17" name="Picture 16">
            <a:extLst>
              <a:ext uri="{FF2B5EF4-FFF2-40B4-BE49-F238E27FC236}">
                <a16:creationId xmlns:a16="http://schemas.microsoft.com/office/drawing/2014/main" id="{E363C058-8BA2-1540-A9C3-1C70DCDEB250}"/>
              </a:ext>
            </a:extLst>
          </p:cNvPr>
          <p:cNvPicPr>
            <a:picLocks noChangeAspect="1"/>
          </p:cNvPicPr>
          <p:nvPr/>
        </p:nvPicPr>
        <p:blipFill rotWithShape="1">
          <a:blip r:embed="rId6"/>
          <a:srcRect t="1397" r="2" b="1401"/>
          <a:stretch/>
        </p:blipFill>
        <p:spPr>
          <a:xfrm>
            <a:off x="8414721" y="4429514"/>
            <a:ext cx="3777278" cy="2030352"/>
          </a:xfrm>
          <a:prstGeom prst="rect">
            <a:avLst/>
          </a:prstGeom>
        </p:spPr>
      </p:pic>
    </p:spTree>
    <p:extLst>
      <p:ext uri="{BB962C8B-B14F-4D97-AF65-F5344CB8AC3E}">
        <p14:creationId xmlns:p14="http://schemas.microsoft.com/office/powerpoint/2010/main" val="2782847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9" name="TextBox 8"/>
          <p:cNvSpPr txBox="1"/>
          <p:nvPr/>
        </p:nvSpPr>
        <p:spPr>
          <a:xfrm>
            <a:off x="2827229" y="5490276"/>
            <a:ext cx="6491112" cy="1323439"/>
          </a:xfrm>
          <a:prstGeom prst="rect">
            <a:avLst/>
          </a:prstGeom>
          <a:solidFill>
            <a:srgbClr val="F4FFF7"/>
          </a:solidFill>
          <a:ln>
            <a:solidFill>
              <a:srgbClr val="3458A7"/>
            </a:solidFill>
          </a:ln>
        </p:spPr>
        <p:txBody>
          <a:bodyPr wrap="square" rtlCol="0">
            <a:spAutoFit/>
          </a:bodyPr>
          <a:lstStyle/>
          <a:p>
            <a:r>
              <a:rPr lang="en-US" sz="1600"/>
              <a:t>COSTUME</a:t>
            </a:r>
          </a:p>
          <a:p>
            <a:r>
              <a:rPr lang="en-US" sz="1600"/>
              <a:t>Costumes clearly gendered, depicting era of the 1930s-1940s. Simple shirts, skirts, trousers, dresses and large overcoats.</a:t>
            </a:r>
          </a:p>
          <a:p>
            <a:r>
              <a:rPr lang="en-US" sz="1600"/>
              <a:t>Colours muted and worn down – deprivation &amp; poverty. At end, they put shoes and coats on. Coats oversized for children - show poverty.</a:t>
            </a:r>
          </a:p>
        </p:txBody>
      </p:sp>
      <p:sp>
        <p:nvSpPr>
          <p:cNvPr id="8" name="TextBox 7"/>
          <p:cNvSpPr txBox="1"/>
          <p:nvPr/>
        </p:nvSpPr>
        <p:spPr>
          <a:xfrm>
            <a:off x="8146816" y="583262"/>
            <a:ext cx="1858576" cy="584775"/>
          </a:xfrm>
          <a:prstGeom prst="rect">
            <a:avLst/>
          </a:prstGeom>
          <a:solidFill>
            <a:srgbClr val="F4FFF7"/>
          </a:solidFill>
          <a:ln>
            <a:solidFill>
              <a:srgbClr val="3458A7"/>
            </a:solidFill>
          </a:ln>
        </p:spPr>
        <p:txBody>
          <a:bodyPr wrap="square" rtlCol="0">
            <a:spAutoFit/>
          </a:bodyPr>
          <a:lstStyle/>
          <a:p>
            <a:r>
              <a:rPr lang="en-US" sz="1600"/>
              <a:t>STYLE:</a:t>
            </a:r>
          </a:p>
          <a:p>
            <a:r>
              <a:rPr lang="en-US" sz="1600"/>
              <a:t>Neo-classical</a:t>
            </a:r>
          </a:p>
        </p:txBody>
      </p:sp>
      <p:sp>
        <p:nvSpPr>
          <p:cNvPr id="13" name="TextBox 12"/>
          <p:cNvSpPr txBox="1"/>
          <p:nvPr/>
        </p:nvSpPr>
        <p:spPr>
          <a:xfrm>
            <a:off x="8259704" y="1392296"/>
            <a:ext cx="3932296" cy="1323439"/>
          </a:xfrm>
          <a:prstGeom prst="rect">
            <a:avLst/>
          </a:prstGeom>
          <a:solidFill>
            <a:srgbClr val="F4FFF7"/>
          </a:solidFill>
          <a:ln>
            <a:solidFill>
              <a:srgbClr val="3458A7"/>
            </a:solidFill>
          </a:ln>
        </p:spPr>
        <p:txBody>
          <a:bodyPr wrap="square" rtlCol="0">
            <a:spAutoFit/>
          </a:bodyPr>
          <a:lstStyle/>
          <a:p>
            <a:pPr algn="ctr"/>
            <a:r>
              <a:rPr lang="en-US" sz="1600"/>
              <a:t>STIMULUS</a:t>
            </a:r>
          </a:p>
          <a:p>
            <a:r>
              <a:rPr lang="en-US" sz="1600"/>
              <a:t>The music was the initial starting point. The music ‘evokes images of a European history and tradition steeped in over a 1000 years of suffering &amp; human experience’. </a:t>
            </a:r>
          </a:p>
        </p:txBody>
      </p:sp>
      <p:sp>
        <p:nvSpPr>
          <p:cNvPr id="10" name="TextBox 9"/>
          <p:cNvSpPr txBox="1"/>
          <p:nvPr/>
        </p:nvSpPr>
        <p:spPr>
          <a:xfrm>
            <a:off x="8372592" y="3104445"/>
            <a:ext cx="3819408" cy="1569660"/>
          </a:xfrm>
          <a:prstGeom prst="rect">
            <a:avLst/>
          </a:prstGeom>
          <a:solidFill>
            <a:srgbClr val="F4FFF7"/>
          </a:solidFill>
          <a:ln>
            <a:solidFill>
              <a:srgbClr val="3458A7"/>
            </a:solidFill>
          </a:ln>
        </p:spPr>
        <p:txBody>
          <a:bodyPr wrap="square" rtlCol="0">
            <a:spAutoFit/>
          </a:bodyPr>
          <a:lstStyle/>
          <a:p>
            <a:pPr algn="ctr"/>
            <a:r>
              <a:rPr lang="en-US" sz="1600"/>
              <a:t>LIGHTING</a:t>
            </a:r>
          </a:p>
          <a:p>
            <a:r>
              <a:rPr lang="en-US" sz="1600"/>
              <a:t>Lighting design to create intimate space on stage depicting feeling of a ‘room’. Shadows created on stage.</a:t>
            </a:r>
          </a:p>
          <a:p>
            <a:r>
              <a:rPr lang="en-US" sz="1600"/>
              <a:t>Could be dim to represent candle light, showing poverty, or hiding from outside. </a:t>
            </a:r>
          </a:p>
        </p:txBody>
      </p:sp>
      <p:sp>
        <p:nvSpPr>
          <p:cNvPr id="6" name="TextBox 5"/>
          <p:cNvSpPr txBox="1"/>
          <p:nvPr/>
        </p:nvSpPr>
        <p:spPr>
          <a:xfrm>
            <a:off x="1" y="1147705"/>
            <a:ext cx="3969928" cy="1323439"/>
          </a:xfrm>
          <a:prstGeom prst="rect">
            <a:avLst/>
          </a:prstGeom>
          <a:solidFill>
            <a:srgbClr val="F4FFF7"/>
          </a:solidFill>
          <a:ln>
            <a:solidFill>
              <a:srgbClr val="3458A7"/>
            </a:solidFill>
          </a:ln>
        </p:spPr>
        <p:txBody>
          <a:bodyPr wrap="square" rtlCol="0">
            <a:spAutoFit/>
          </a:bodyPr>
          <a:lstStyle/>
          <a:p>
            <a:pPr algn="ctr"/>
            <a:r>
              <a:rPr lang="en-US" sz="1600"/>
              <a:t>CHOREOGRAPHIC INTENTION</a:t>
            </a:r>
          </a:p>
          <a:p>
            <a:pPr marL="228594" indent="-228594">
              <a:buFont typeface="Arial"/>
              <a:buChar char="•"/>
            </a:pPr>
            <a:r>
              <a:rPr lang="en-US" sz="1600"/>
              <a:t>Family in a dining room/kitchen</a:t>
            </a:r>
          </a:p>
          <a:p>
            <a:pPr marL="228594" indent="-228594">
              <a:buFont typeface="Arial"/>
              <a:buChar char="•"/>
            </a:pPr>
            <a:r>
              <a:rPr lang="en-US" sz="1600"/>
              <a:t>Poverty</a:t>
            </a:r>
          </a:p>
          <a:p>
            <a:pPr marL="228594" indent="-228594">
              <a:buFont typeface="Arial"/>
              <a:buChar char="•"/>
            </a:pPr>
            <a:r>
              <a:rPr lang="en-US" sz="1600"/>
              <a:t>Holocaust/political events</a:t>
            </a:r>
          </a:p>
          <a:p>
            <a:pPr marL="228594" indent="-228594">
              <a:buFont typeface="Arial"/>
              <a:buChar char="•"/>
            </a:pPr>
            <a:r>
              <a:rPr lang="en-US" sz="1600"/>
              <a:t>Fear of outside</a:t>
            </a:r>
          </a:p>
        </p:txBody>
      </p:sp>
      <p:sp>
        <p:nvSpPr>
          <p:cNvPr id="7" name="TextBox 6"/>
          <p:cNvSpPr txBox="1"/>
          <p:nvPr/>
        </p:nvSpPr>
        <p:spPr>
          <a:xfrm>
            <a:off x="0" y="2596449"/>
            <a:ext cx="3969929" cy="584775"/>
          </a:xfrm>
          <a:prstGeom prst="rect">
            <a:avLst/>
          </a:prstGeom>
          <a:solidFill>
            <a:srgbClr val="F4FFF7"/>
          </a:solidFill>
          <a:ln>
            <a:solidFill>
              <a:srgbClr val="3458A7"/>
            </a:solidFill>
          </a:ln>
        </p:spPr>
        <p:txBody>
          <a:bodyPr wrap="square" rtlCol="0">
            <a:spAutoFit/>
          </a:bodyPr>
          <a:lstStyle/>
          <a:p>
            <a:pPr algn="ctr"/>
            <a:r>
              <a:rPr lang="en-US" sz="1600"/>
              <a:t>STRUCTURE: Semi-narrative Solo, duet, trio, quartet</a:t>
            </a:r>
          </a:p>
        </p:txBody>
      </p:sp>
      <p:sp>
        <p:nvSpPr>
          <p:cNvPr id="11" name="TextBox 10"/>
          <p:cNvSpPr txBox="1"/>
          <p:nvPr/>
        </p:nvSpPr>
        <p:spPr>
          <a:xfrm>
            <a:off x="4270961" y="451555"/>
            <a:ext cx="3857040" cy="1323439"/>
          </a:xfrm>
          <a:prstGeom prst="rect">
            <a:avLst/>
          </a:prstGeom>
          <a:solidFill>
            <a:srgbClr val="F4FFF7"/>
          </a:solidFill>
          <a:ln>
            <a:solidFill>
              <a:srgbClr val="3458A7"/>
            </a:solidFill>
          </a:ln>
        </p:spPr>
        <p:txBody>
          <a:bodyPr wrap="square" rtlCol="0">
            <a:spAutoFit/>
          </a:bodyPr>
          <a:lstStyle/>
          <a:p>
            <a:pPr algn="ctr"/>
            <a:r>
              <a:rPr lang="en-US" sz="1600"/>
              <a:t>AURAL SETTING</a:t>
            </a:r>
          </a:p>
          <a:p>
            <a:r>
              <a:rPr lang="en-US" sz="1600" err="1"/>
              <a:t>Arvo</a:t>
            </a:r>
            <a:r>
              <a:rPr lang="en-US" sz="1600"/>
              <a:t> Part’s</a:t>
            </a:r>
            <a:r>
              <a:rPr lang="en-US" sz="1600" i="1"/>
              <a:t> </a:t>
            </a:r>
            <a:r>
              <a:rPr lang="en-US" sz="1600" i="1" err="1"/>
              <a:t>Fratres</a:t>
            </a:r>
            <a:r>
              <a:rPr lang="en-US" sz="1600" i="1"/>
              <a:t> </a:t>
            </a:r>
            <a:r>
              <a:rPr lang="en-US" sz="1600"/>
              <a:t>– the version for violin &amp; piano pre-recorded for performance. Music has no break in tempo. Music in minor key to help with dark feel of piece.</a:t>
            </a:r>
            <a:endParaRPr lang="en-US" sz="2400"/>
          </a:p>
        </p:txBody>
      </p:sp>
      <p:sp>
        <p:nvSpPr>
          <p:cNvPr id="12" name="TextBox 11"/>
          <p:cNvSpPr txBox="1"/>
          <p:nvPr/>
        </p:nvSpPr>
        <p:spPr>
          <a:xfrm>
            <a:off x="3179706" y="5042374"/>
            <a:ext cx="2201332" cy="338554"/>
          </a:xfrm>
          <a:prstGeom prst="rect">
            <a:avLst/>
          </a:prstGeom>
          <a:solidFill>
            <a:srgbClr val="F4FFF7"/>
          </a:solidFill>
          <a:ln>
            <a:solidFill>
              <a:srgbClr val="3458A7"/>
            </a:solidFill>
          </a:ln>
        </p:spPr>
        <p:txBody>
          <a:bodyPr wrap="square" rtlCol="0">
            <a:spAutoFit/>
          </a:bodyPr>
          <a:lstStyle/>
          <a:p>
            <a:r>
              <a:rPr lang="en-US" sz="1600"/>
              <a:t>DURATION: 12 </a:t>
            </a:r>
            <a:r>
              <a:rPr lang="en-US" sz="1600" err="1"/>
              <a:t>mins</a:t>
            </a:r>
            <a:endParaRPr lang="en-US" sz="1600"/>
          </a:p>
        </p:txBody>
      </p:sp>
      <p:sp>
        <p:nvSpPr>
          <p:cNvPr id="14" name="TextBox 13"/>
          <p:cNvSpPr txBox="1"/>
          <p:nvPr/>
        </p:nvSpPr>
        <p:spPr>
          <a:xfrm>
            <a:off x="0" y="470371"/>
            <a:ext cx="3969929" cy="584775"/>
          </a:xfrm>
          <a:prstGeom prst="rect">
            <a:avLst/>
          </a:prstGeom>
          <a:solidFill>
            <a:srgbClr val="F4FFF7"/>
          </a:solidFill>
          <a:ln>
            <a:solidFill>
              <a:srgbClr val="3458A7"/>
            </a:solidFill>
          </a:ln>
        </p:spPr>
        <p:txBody>
          <a:bodyPr wrap="square" rtlCol="0">
            <a:spAutoFit/>
          </a:bodyPr>
          <a:lstStyle/>
          <a:p>
            <a:r>
              <a:rPr lang="en-US" sz="1600"/>
              <a:t>CHOREOGRAPHER: Christopher Bruce</a:t>
            </a:r>
          </a:p>
          <a:p>
            <a:r>
              <a:rPr lang="en-US" sz="1600"/>
              <a:t>COMPANY: Phoenix Dance Theatre </a:t>
            </a:r>
          </a:p>
        </p:txBody>
      </p:sp>
      <p:sp>
        <p:nvSpPr>
          <p:cNvPr id="15" name="TextBox 14"/>
          <p:cNvSpPr txBox="1"/>
          <p:nvPr/>
        </p:nvSpPr>
        <p:spPr>
          <a:xfrm>
            <a:off x="0" y="3273780"/>
            <a:ext cx="5418667" cy="1569660"/>
          </a:xfrm>
          <a:prstGeom prst="rect">
            <a:avLst/>
          </a:prstGeom>
          <a:solidFill>
            <a:srgbClr val="F4FFF7"/>
          </a:solidFill>
          <a:ln>
            <a:solidFill>
              <a:srgbClr val="3458A7"/>
            </a:solidFill>
          </a:ln>
        </p:spPr>
        <p:txBody>
          <a:bodyPr wrap="square" rtlCol="0">
            <a:spAutoFit/>
          </a:bodyPr>
          <a:lstStyle/>
          <a:p>
            <a:pPr algn="ctr"/>
            <a:r>
              <a:rPr lang="en-US" sz="1600"/>
              <a:t>CHOREOGRAPHIC APPROACH</a:t>
            </a:r>
          </a:p>
          <a:p>
            <a:r>
              <a:rPr lang="en-US" sz="1600"/>
              <a:t>Bruce waits to work with dancers so he can be influenced by them. Started dance with idea of family unit sitting at dinner table. The ‘anxiety of the music’ greatly influenced the movement content, with the form of the piece allowing each member of family to tell their story. </a:t>
            </a:r>
          </a:p>
        </p:txBody>
      </p:sp>
      <p:pic>
        <p:nvPicPr>
          <p:cNvPr id="17" name="Picture 16"/>
          <p:cNvPicPr>
            <a:picLocks noChangeAspect="1"/>
          </p:cNvPicPr>
          <p:nvPr/>
        </p:nvPicPr>
        <p:blipFill rotWithShape="1">
          <a:blip r:embed="rId3"/>
          <a:srcRect l="20984" t="8403" r="9074" b="19182"/>
          <a:stretch/>
        </p:blipFill>
        <p:spPr>
          <a:xfrm>
            <a:off x="9689629" y="4967112"/>
            <a:ext cx="2502371" cy="1890889"/>
          </a:xfrm>
          <a:prstGeom prst="rect">
            <a:avLst/>
          </a:prstGeom>
        </p:spPr>
      </p:pic>
      <p:pic>
        <p:nvPicPr>
          <p:cNvPr id="16" name="Picture 15"/>
          <p:cNvPicPr>
            <a:picLocks noChangeAspect="1"/>
          </p:cNvPicPr>
          <p:nvPr/>
        </p:nvPicPr>
        <p:blipFill rotWithShape="1">
          <a:blip r:embed="rId4"/>
          <a:srcRect l="19762" t="37311" r="22390" b="44033"/>
          <a:stretch/>
        </p:blipFill>
        <p:spPr>
          <a:xfrm>
            <a:off x="4101631" y="1872443"/>
            <a:ext cx="4026371" cy="1232003"/>
          </a:xfrm>
          <a:prstGeom prst="rect">
            <a:avLst/>
          </a:prstGeom>
        </p:spPr>
      </p:pic>
      <p:pic>
        <p:nvPicPr>
          <p:cNvPr id="18" name="Picture 17"/>
          <p:cNvPicPr>
            <a:picLocks noChangeAspect="1"/>
          </p:cNvPicPr>
          <p:nvPr/>
        </p:nvPicPr>
        <p:blipFill rotWithShape="1">
          <a:blip r:embed="rId5"/>
          <a:srcRect l="2222" t="7834" r="25741" b="12166"/>
          <a:stretch/>
        </p:blipFill>
        <p:spPr>
          <a:xfrm>
            <a:off x="0" y="4977486"/>
            <a:ext cx="2540000" cy="1880513"/>
          </a:xfrm>
          <a:prstGeom prst="rect">
            <a:avLst/>
          </a:prstGeom>
        </p:spPr>
      </p:pic>
      <p:pic>
        <p:nvPicPr>
          <p:cNvPr id="19" name="Picture 18"/>
          <p:cNvPicPr>
            <a:picLocks noChangeAspect="1"/>
          </p:cNvPicPr>
          <p:nvPr/>
        </p:nvPicPr>
        <p:blipFill rotWithShape="1">
          <a:blip r:embed="rId6"/>
          <a:srcRect l="17051" t="7954" r="9414" b="19187"/>
          <a:stretch/>
        </p:blipFill>
        <p:spPr>
          <a:xfrm>
            <a:off x="10137421" y="0"/>
            <a:ext cx="2054579" cy="1354667"/>
          </a:xfrm>
          <a:prstGeom prst="rect">
            <a:avLst/>
          </a:prstGeom>
        </p:spPr>
      </p:pic>
      <p:sp>
        <p:nvSpPr>
          <p:cNvPr id="21" name="TextBox 20"/>
          <p:cNvSpPr txBox="1"/>
          <p:nvPr/>
        </p:nvSpPr>
        <p:spPr>
          <a:xfrm>
            <a:off x="5546605" y="3307647"/>
            <a:ext cx="2731912" cy="1815882"/>
          </a:xfrm>
          <a:prstGeom prst="rect">
            <a:avLst/>
          </a:prstGeom>
          <a:solidFill>
            <a:srgbClr val="F4FFF7"/>
          </a:solidFill>
          <a:ln>
            <a:solidFill>
              <a:srgbClr val="3458A7"/>
            </a:solidFill>
          </a:ln>
        </p:spPr>
        <p:txBody>
          <a:bodyPr wrap="square" rtlCol="0">
            <a:spAutoFit/>
          </a:bodyPr>
          <a:lstStyle/>
          <a:p>
            <a:r>
              <a:rPr lang="en-US" sz="1600"/>
              <a:t>STAGING/SET</a:t>
            </a:r>
          </a:p>
          <a:p>
            <a:r>
              <a:rPr lang="en-US" sz="1600"/>
              <a:t>Props: Table, 2 stools, bench, coat stand, 3 suitcases, 1 sack.</a:t>
            </a:r>
          </a:p>
          <a:p>
            <a:pPr marL="228594" indent="-228594">
              <a:buFontTx/>
              <a:buChar char="-"/>
            </a:pPr>
            <a:r>
              <a:rPr lang="en-US" sz="1600"/>
              <a:t>All worn – poverty</a:t>
            </a:r>
          </a:p>
          <a:p>
            <a:pPr marL="228594" indent="-228594">
              <a:buFontTx/>
              <a:buChar char="-"/>
            </a:pPr>
            <a:r>
              <a:rPr lang="en-US" sz="1600"/>
              <a:t>Helps show dining room</a:t>
            </a:r>
          </a:p>
          <a:p>
            <a:pPr marL="228594" indent="-228594">
              <a:buFontTx/>
              <a:buChar char="-"/>
            </a:pPr>
            <a:r>
              <a:rPr lang="en-US" sz="1600"/>
              <a:t>Integral in climax – used to barricade door</a:t>
            </a:r>
          </a:p>
        </p:txBody>
      </p:sp>
    </p:spTree>
    <p:extLst>
      <p:ext uri="{BB962C8B-B14F-4D97-AF65-F5344CB8AC3E}">
        <p14:creationId xmlns:p14="http://schemas.microsoft.com/office/powerpoint/2010/main" val="677622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9" name="TextBox 8"/>
          <p:cNvSpPr txBox="1"/>
          <p:nvPr/>
        </p:nvSpPr>
        <p:spPr>
          <a:xfrm>
            <a:off x="2765777" y="5257561"/>
            <a:ext cx="6491112" cy="1569660"/>
          </a:xfrm>
          <a:prstGeom prst="rect">
            <a:avLst/>
          </a:prstGeom>
          <a:solidFill>
            <a:srgbClr val="F4FFF7"/>
          </a:solidFill>
          <a:ln>
            <a:solidFill>
              <a:srgbClr val="3458A7"/>
            </a:solidFill>
          </a:ln>
        </p:spPr>
        <p:txBody>
          <a:bodyPr wrap="square" rtlCol="0">
            <a:spAutoFit/>
          </a:bodyPr>
          <a:lstStyle/>
          <a:p>
            <a:pPr algn="ctr"/>
            <a:r>
              <a:rPr lang="en-US" sz="1600"/>
              <a:t>COSTUME</a:t>
            </a:r>
          </a:p>
          <a:p>
            <a:pPr algn="ctr"/>
            <a:r>
              <a:rPr lang="en-US" sz="1600"/>
              <a:t>Male and female both wear black vests with different coloured Lycra shorts. Colours carnival inspired and enhance lighting. Shorts are made from wet look </a:t>
            </a:r>
            <a:r>
              <a:rPr lang="en-US" sz="1600" err="1"/>
              <a:t>lycra</a:t>
            </a:r>
            <a:r>
              <a:rPr lang="en-US" sz="1600"/>
              <a:t> and come in 10 different colours. Men wear metallic disc-shaped collars that reflect the light for opening. Costume can’t be seen when not in light. </a:t>
            </a:r>
          </a:p>
        </p:txBody>
      </p:sp>
      <p:sp>
        <p:nvSpPr>
          <p:cNvPr id="8" name="TextBox 7"/>
          <p:cNvSpPr txBox="1"/>
          <p:nvPr/>
        </p:nvSpPr>
        <p:spPr>
          <a:xfrm>
            <a:off x="9144000" y="583261"/>
            <a:ext cx="1561629" cy="830997"/>
          </a:xfrm>
          <a:prstGeom prst="rect">
            <a:avLst/>
          </a:prstGeom>
          <a:solidFill>
            <a:srgbClr val="F4FFF7"/>
          </a:solidFill>
          <a:ln>
            <a:solidFill>
              <a:srgbClr val="3458A7"/>
            </a:solidFill>
          </a:ln>
        </p:spPr>
        <p:txBody>
          <a:bodyPr wrap="square" rtlCol="0">
            <a:spAutoFit/>
          </a:bodyPr>
          <a:lstStyle/>
          <a:p>
            <a:r>
              <a:rPr lang="en-US" sz="1600"/>
              <a:t>DANCERS:</a:t>
            </a:r>
          </a:p>
          <a:p>
            <a:r>
              <a:rPr lang="en-US" sz="1600"/>
              <a:t>28 (15 male/13 female)</a:t>
            </a:r>
          </a:p>
        </p:txBody>
      </p:sp>
      <p:sp>
        <p:nvSpPr>
          <p:cNvPr id="13" name="TextBox 12"/>
          <p:cNvSpPr txBox="1"/>
          <p:nvPr/>
        </p:nvSpPr>
        <p:spPr>
          <a:xfrm>
            <a:off x="8259704" y="1618075"/>
            <a:ext cx="3932296" cy="1077218"/>
          </a:xfrm>
          <a:prstGeom prst="rect">
            <a:avLst/>
          </a:prstGeom>
          <a:solidFill>
            <a:srgbClr val="F4FFF7"/>
          </a:solidFill>
          <a:ln>
            <a:solidFill>
              <a:srgbClr val="3458A7"/>
            </a:solidFill>
          </a:ln>
        </p:spPr>
        <p:txBody>
          <a:bodyPr wrap="square" rtlCol="0">
            <a:spAutoFit/>
          </a:bodyPr>
          <a:lstStyle/>
          <a:p>
            <a:pPr algn="ctr"/>
            <a:r>
              <a:rPr lang="en-US" sz="1600"/>
              <a:t>STIMULUS</a:t>
            </a:r>
          </a:p>
          <a:p>
            <a:pPr algn="ctr"/>
            <a:r>
              <a:rPr lang="en-US" sz="1600"/>
              <a:t>The title A </a:t>
            </a:r>
            <a:r>
              <a:rPr lang="en-US" sz="1600" err="1"/>
              <a:t>Linha</a:t>
            </a:r>
            <a:r>
              <a:rPr lang="en-US" sz="1600"/>
              <a:t> </a:t>
            </a:r>
            <a:r>
              <a:rPr lang="en-US" sz="1600" err="1"/>
              <a:t>Curva</a:t>
            </a:r>
            <a:r>
              <a:rPr lang="en-US" sz="1600"/>
              <a:t> means The Curved Line in Portuguese. Stimulus is Brazilian culture. </a:t>
            </a:r>
          </a:p>
        </p:txBody>
      </p:sp>
      <p:sp>
        <p:nvSpPr>
          <p:cNvPr id="10" name="TextBox 9"/>
          <p:cNvSpPr txBox="1"/>
          <p:nvPr/>
        </p:nvSpPr>
        <p:spPr>
          <a:xfrm>
            <a:off x="8372592" y="3330223"/>
            <a:ext cx="3819408" cy="1815882"/>
          </a:xfrm>
          <a:prstGeom prst="rect">
            <a:avLst/>
          </a:prstGeom>
          <a:solidFill>
            <a:srgbClr val="F4FFF7"/>
          </a:solidFill>
          <a:ln>
            <a:solidFill>
              <a:srgbClr val="3458A7"/>
            </a:solidFill>
          </a:ln>
        </p:spPr>
        <p:txBody>
          <a:bodyPr wrap="square" rtlCol="0">
            <a:spAutoFit/>
          </a:bodyPr>
          <a:lstStyle/>
          <a:p>
            <a:pPr algn="ctr"/>
            <a:r>
              <a:rPr lang="en-US" sz="1600"/>
              <a:t>LIGHTING</a:t>
            </a:r>
          </a:p>
          <a:p>
            <a:pPr algn="ctr"/>
            <a:r>
              <a:rPr lang="en-US" sz="1600"/>
              <a:t>The different coloured and timed lighting creates a </a:t>
            </a:r>
            <a:r>
              <a:rPr lang="en-US" sz="1600" err="1"/>
              <a:t>chequer</a:t>
            </a:r>
            <a:r>
              <a:rPr lang="en-US" sz="1600"/>
              <a:t>-board effect on stage &amp; defines the lines &amp; spacing for dancers. Timing of lighting is pre-programmed and dictates speed and pace of the dancing &amp; music. </a:t>
            </a:r>
          </a:p>
        </p:txBody>
      </p:sp>
      <p:sp>
        <p:nvSpPr>
          <p:cNvPr id="6" name="TextBox 5"/>
          <p:cNvSpPr txBox="1"/>
          <p:nvPr/>
        </p:nvSpPr>
        <p:spPr>
          <a:xfrm>
            <a:off x="-1" y="1147704"/>
            <a:ext cx="4722520" cy="1077218"/>
          </a:xfrm>
          <a:prstGeom prst="rect">
            <a:avLst/>
          </a:prstGeom>
          <a:solidFill>
            <a:srgbClr val="F4FFF7"/>
          </a:solidFill>
          <a:ln>
            <a:solidFill>
              <a:srgbClr val="3458A7"/>
            </a:solidFill>
          </a:ln>
        </p:spPr>
        <p:txBody>
          <a:bodyPr wrap="square" rtlCol="0">
            <a:spAutoFit/>
          </a:bodyPr>
          <a:lstStyle/>
          <a:p>
            <a:pPr algn="ctr"/>
            <a:r>
              <a:rPr lang="en-US" sz="1600"/>
              <a:t>CHOREOGRAPHIC INTENTION</a:t>
            </a:r>
          </a:p>
          <a:p>
            <a:pPr algn="ctr"/>
            <a:r>
              <a:rPr lang="en-US" sz="1600"/>
              <a:t>Simply have fun</a:t>
            </a:r>
          </a:p>
          <a:p>
            <a:pPr algn="ctr"/>
            <a:r>
              <a:rPr lang="en-US" sz="1600"/>
              <a:t>Create a vibrant Brazilian inspired samba parade</a:t>
            </a:r>
          </a:p>
          <a:p>
            <a:pPr algn="ctr"/>
            <a:r>
              <a:rPr lang="en-US" sz="1600"/>
              <a:t>Communication between Brazilian men &amp; woman</a:t>
            </a:r>
          </a:p>
        </p:txBody>
      </p:sp>
      <p:sp>
        <p:nvSpPr>
          <p:cNvPr id="64" name="Google Shape;64;p14"/>
          <p:cNvSpPr txBox="1"/>
          <p:nvPr/>
        </p:nvSpPr>
        <p:spPr>
          <a:xfrm>
            <a:off x="0" y="1"/>
            <a:ext cx="12192000" cy="395111"/>
          </a:xfrm>
          <a:prstGeom prst="rect">
            <a:avLst/>
          </a:prstGeom>
          <a:solidFill>
            <a:srgbClr val="F4FFF7"/>
          </a:solidFill>
          <a:ln>
            <a:noFill/>
          </a:ln>
        </p:spPr>
        <p:txBody>
          <a:bodyPr spcFirstLastPara="1" wrap="square" lIns="121900" tIns="121900" rIns="121900" bIns="121900" anchor="t" anchorCtr="0">
            <a:noAutofit/>
          </a:bodyPr>
          <a:lstStyle/>
          <a:p>
            <a:pPr lvl="0">
              <a:buSzPts val="1100"/>
            </a:pPr>
            <a:endParaRPr lang="en-GB" sz="1467"/>
          </a:p>
        </p:txBody>
      </p:sp>
      <p:sp>
        <p:nvSpPr>
          <p:cNvPr id="7" name="TextBox 6"/>
          <p:cNvSpPr txBox="1"/>
          <p:nvPr/>
        </p:nvSpPr>
        <p:spPr>
          <a:xfrm>
            <a:off x="1" y="2370672"/>
            <a:ext cx="3875852" cy="1077218"/>
          </a:xfrm>
          <a:prstGeom prst="rect">
            <a:avLst/>
          </a:prstGeom>
          <a:solidFill>
            <a:srgbClr val="F4FFF7"/>
          </a:solidFill>
          <a:ln>
            <a:solidFill>
              <a:srgbClr val="3458A7"/>
            </a:solidFill>
          </a:ln>
        </p:spPr>
        <p:txBody>
          <a:bodyPr wrap="square" rtlCol="0">
            <a:spAutoFit/>
          </a:bodyPr>
          <a:lstStyle/>
          <a:p>
            <a:pPr algn="ctr"/>
            <a:r>
              <a:rPr lang="en-US" sz="1600"/>
              <a:t>STRUCTURE</a:t>
            </a:r>
          </a:p>
          <a:p>
            <a:pPr algn="ctr"/>
            <a:r>
              <a:rPr lang="en-US" sz="1600"/>
              <a:t>Big ensemble dance sections interspersed with scenes that have more narrative and character. </a:t>
            </a:r>
          </a:p>
        </p:txBody>
      </p:sp>
      <p:sp>
        <p:nvSpPr>
          <p:cNvPr id="11" name="TextBox 10"/>
          <p:cNvSpPr txBox="1"/>
          <p:nvPr/>
        </p:nvSpPr>
        <p:spPr>
          <a:xfrm>
            <a:off x="4854224" y="413926"/>
            <a:ext cx="4176888" cy="1077218"/>
          </a:xfrm>
          <a:prstGeom prst="rect">
            <a:avLst/>
          </a:prstGeom>
          <a:solidFill>
            <a:srgbClr val="F4FFF7"/>
          </a:solidFill>
          <a:ln>
            <a:solidFill>
              <a:srgbClr val="3458A7"/>
            </a:solidFill>
          </a:ln>
        </p:spPr>
        <p:txBody>
          <a:bodyPr wrap="square" rtlCol="0">
            <a:spAutoFit/>
          </a:bodyPr>
          <a:lstStyle/>
          <a:p>
            <a:pPr algn="ctr"/>
            <a:r>
              <a:rPr lang="en-US" sz="1600"/>
              <a:t>AURAL SETTING</a:t>
            </a:r>
          </a:p>
          <a:p>
            <a:pPr algn="ctr"/>
            <a:r>
              <a:rPr lang="en-US" sz="1600"/>
              <a:t>Music by Percossa – 4 man percussion group. Also includes vocals. Inspired by Brazilian samba music. </a:t>
            </a:r>
          </a:p>
        </p:txBody>
      </p:sp>
      <p:sp>
        <p:nvSpPr>
          <p:cNvPr id="12" name="TextBox 11"/>
          <p:cNvSpPr txBox="1"/>
          <p:nvPr/>
        </p:nvSpPr>
        <p:spPr>
          <a:xfrm>
            <a:off x="9219261" y="2859855"/>
            <a:ext cx="2201332" cy="338554"/>
          </a:xfrm>
          <a:prstGeom prst="rect">
            <a:avLst/>
          </a:prstGeom>
          <a:solidFill>
            <a:srgbClr val="F4FFF7"/>
          </a:solidFill>
          <a:ln>
            <a:solidFill>
              <a:srgbClr val="3458A7"/>
            </a:solidFill>
          </a:ln>
        </p:spPr>
        <p:txBody>
          <a:bodyPr wrap="square" rtlCol="0">
            <a:spAutoFit/>
          </a:bodyPr>
          <a:lstStyle/>
          <a:p>
            <a:r>
              <a:rPr lang="en-US" sz="1600"/>
              <a:t>DURATION: 23 </a:t>
            </a:r>
            <a:r>
              <a:rPr lang="en-US" sz="1600" err="1"/>
              <a:t>mins</a:t>
            </a:r>
            <a:endParaRPr lang="en-US" sz="1600"/>
          </a:p>
        </p:txBody>
      </p:sp>
      <p:sp>
        <p:nvSpPr>
          <p:cNvPr id="14" name="TextBox 13"/>
          <p:cNvSpPr txBox="1"/>
          <p:nvPr/>
        </p:nvSpPr>
        <p:spPr>
          <a:xfrm>
            <a:off x="188148" y="470371"/>
            <a:ext cx="4139259" cy="584775"/>
          </a:xfrm>
          <a:prstGeom prst="rect">
            <a:avLst/>
          </a:prstGeom>
          <a:solidFill>
            <a:srgbClr val="F4FFF7"/>
          </a:solidFill>
          <a:ln>
            <a:solidFill>
              <a:srgbClr val="3458A7"/>
            </a:solidFill>
          </a:ln>
        </p:spPr>
        <p:txBody>
          <a:bodyPr wrap="square" rtlCol="0">
            <a:spAutoFit/>
          </a:bodyPr>
          <a:lstStyle/>
          <a:p>
            <a:r>
              <a:rPr lang="en-US" sz="1600"/>
              <a:t>CHOREOGRAPHER: </a:t>
            </a:r>
            <a:r>
              <a:rPr lang="en-US" sz="1600" err="1"/>
              <a:t>Itzik</a:t>
            </a:r>
            <a:r>
              <a:rPr lang="en-US" sz="1600"/>
              <a:t> </a:t>
            </a:r>
            <a:r>
              <a:rPr lang="en-US" sz="1600" err="1"/>
              <a:t>Galili</a:t>
            </a:r>
            <a:endParaRPr lang="en-US" sz="1600"/>
          </a:p>
          <a:p>
            <a:r>
              <a:rPr lang="en-US" sz="1600"/>
              <a:t>COMPANY: </a:t>
            </a:r>
            <a:r>
              <a:rPr lang="en-US" sz="1600" err="1"/>
              <a:t>Rambert</a:t>
            </a:r>
            <a:endParaRPr lang="en-US" sz="1600"/>
          </a:p>
        </p:txBody>
      </p:sp>
      <p:sp>
        <p:nvSpPr>
          <p:cNvPr id="15" name="TextBox 14"/>
          <p:cNvSpPr txBox="1"/>
          <p:nvPr/>
        </p:nvSpPr>
        <p:spPr>
          <a:xfrm>
            <a:off x="0" y="3631264"/>
            <a:ext cx="5418667" cy="1077218"/>
          </a:xfrm>
          <a:prstGeom prst="rect">
            <a:avLst/>
          </a:prstGeom>
          <a:solidFill>
            <a:srgbClr val="F4FFF7"/>
          </a:solidFill>
          <a:ln>
            <a:solidFill>
              <a:srgbClr val="3458A7"/>
            </a:solidFill>
          </a:ln>
        </p:spPr>
        <p:txBody>
          <a:bodyPr wrap="square" rtlCol="0">
            <a:spAutoFit/>
          </a:bodyPr>
          <a:lstStyle/>
          <a:p>
            <a:pPr algn="ctr"/>
            <a:r>
              <a:rPr lang="en-US" sz="1600"/>
              <a:t>CHOREOGRAPHIC APPROACH</a:t>
            </a:r>
          </a:p>
          <a:p>
            <a:pPr algn="ctr"/>
            <a:r>
              <a:rPr lang="en-US" sz="1600" err="1"/>
              <a:t>Itzik</a:t>
            </a:r>
            <a:r>
              <a:rPr lang="en-US" sz="1600"/>
              <a:t> worked collaboratively with the dancers and nearly all motifs were composed from improvisation. Asked dancers to create a short solo. They all learnt each others.</a:t>
            </a:r>
          </a:p>
        </p:txBody>
      </p:sp>
      <p:sp>
        <p:nvSpPr>
          <p:cNvPr id="21" name="TextBox 20"/>
          <p:cNvSpPr txBox="1"/>
          <p:nvPr/>
        </p:nvSpPr>
        <p:spPr>
          <a:xfrm>
            <a:off x="5546605" y="3401721"/>
            <a:ext cx="2731912" cy="1569660"/>
          </a:xfrm>
          <a:prstGeom prst="rect">
            <a:avLst/>
          </a:prstGeom>
          <a:solidFill>
            <a:srgbClr val="F4FFF7"/>
          </a:solidFill>
          <a:ln>
            <a:solidFill>
              <a:srgbClr val="3458A7"/>
            </a:solidFill>
          </a:ln>
        </p:spPr>
        <p:txBody>
          <a:bodyPr wrap="square" rtlCol="0">
            <a:spAutoFit/>
          </a:bodyPr>
          <a:lstStyle/>
          <a:p>
            <a:pPr algn="ctr"/>
            <a:r>
              <a:rPr lang="en-US" sz="1600"/>
              <a:t>STAGING/SET</a:t>
            </a:r>
          </a:p>
          <a:p>
            <a:pPr algn="ctr"/>
            <a:r>
              <a:rPr lang="en-US" sz="1600"/>
              <a:t>No set apart from raised platform at the back for band. Skateboards are used in 1 section for 5 male dancers to create contrast.</a:t>
            </a:r>
          </a:p>
        </p:txBody>
      </p:sp>
      <p:pic>
        <p:nvPicPr>
          <p:cNvPr id="2" name="Picture 1"/>
          <p:cNvPicPr>
            <a:picLocks noChangeAspect="1"/>
          </p:cNvPicPr>
          <p:nvPr/>
        </p:nvPicPr>
        <p:blipFill rotWithShape="1">
          <a:blip r:embed="rId3"/>
          <a:srcRect l="16361" t="47188" r="14477" b="39643"/>
          <a:stretch/>
        </p:blipFill>
        <p:spPr>
          <a:xfrm>
            <a:off x="3988739" y="2370667"/>
            <a:ext cx="4270964" cy="903112"/>
          </a:xfrm>
          <a:prstGeom prst="rect">
            <a:avLst/>
          </a:prstGeom>
        </p:spPr>
      </p:pic>
      <p:pic>
        <p:nvPicPr>
          <p:cNvPr id="3" name="Picture 2"/>
          <p:cNvPicPr>
            <a:picLocks noChangeAspect="1"/>
          </p:cNvPicPr>
          <p:nvPr/>
        </p:nvPicPr>
        <p:blipFill>
          <a:blip r:embed="rId4"/>
          <a:stretch>
            <a:fillRect/>
          </a:stretch>
        </p:blipFill>
        <p:spPr>
          <a:xfrm>
            <a:off x="1" y="5095710"/>
            <a:ext cx="2690519" cy="1762289"/>
          </a:xfrm>
          <a:prstGeom prst="rect">
            <a:avLst/>
          </a:prstGeom>
        </p:spPr>
      </p:pic>
      <p:pic>
        <p:nvPicPr>
          <p:cNvPr id="4" name="Picture 3"/>
          <p:cNvPicPr>
            <a:picLocks noChangeAspect="1"/>
          </p:cNvPicPr>
          <p:nvPr/>
        </p:nvPicPr>
        <p:blipFill rotWithShape="1">
          <a:blip r:embed="rId5"/>
          <a:srcRect l="21630" t="3841" r="12056" b="2332"/>
          <a:stretch/>
        </p:blipFill>
        <p:spPr>
          <a:xfrm>
            <a:off x="10709645" y="0"/>
            <a:ext cx="1482355" cy="1599259"/>
          </a:xfrm>
          <a:prstGeom prst="rect">
            <a:avLst/>
          </a:prstGeom>
        </p:spPr>
      </p:pic>
      <p:pic>
        <p:nvPicPr>
          <p:cNvPr id="5" name="Picture 4"/>
          <p:cNvPicPr>
            <a:picLocks noChangeAspect="1"/>
          </p:cNvPicPr>
          <p:nvPr/>
        </p:nvPicPr>
        <p:blipFill rotWithShape="1">
          <a:blip r:embed="rId6"/>
          <a:srcRect l="28823" t="38134" r="11890" b="14129"/>
          <a:stretch/>
        </p:blipFill>
        <p:spPr>
          <a:xfrm>
            <a:off x="9313333" y="5315184"/>
            <a:ext cx="2878667" cy="1542816"/>
          </a:xfrm>
          <a:prstGeom prst="rect">
            <a:avLst/>
          </a:prstGeom>
        </p:spPr>
      </p:pic>
      <p:sp>
        <p:nvSpPr>
          <p:cNvPr id="23" name="TextBox 22"/>
          <p:cNvSpPr txBox="1"/>
          <p:nvPr/>
        </p:nvSpPr>
        <p:spPr>
          <a:xfrm>
            <a:off x="5023557" y="1651947"/>
            <a:ext cx="3104444" cy="584775"/>
          </a:xfrm>
          <a:prstGeom prst="rect">
            <a:avLst/>
          </a:prstGeom>
          <a:solidFill>
            <a:srgbClr val="F4FFF7"/>
          </a:solidFill>
          <a:ln>
            <a:solidFill>
              <a:srgbClr val="3458A7"/>
            </a:solidFill>
          </a:ln>
        </p:spPr>
        <p:txBody>
          <a:bodyPr wrap="square" rtlCol="0">
            <a:spAutoFit/>
          </a:bodyPr>
          <a:lstStyle/>
          <a:p>
            <a:r>
              <a:rPr lang="en-US" sz="1600"/>
              <a:t>STYLE: Samba, capoeira and contemporary.</a:t>
            </a:r>
          </a:p>
        </p:txBody>
      </p:sp>
    </p:spTree>
    <p:extLst>
      <p:ext uri="{BB962C8B-B14F-4D97-AF65-F5344CB8AC3E}">
        <p14:creationId xmlns:p14="http://schemas.microsoft.com/office/powerpoint/2010/main" val="1676245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9" name="TextBox 8"/>
          <p:cNvSpPr txBox="1"/>
          <p:nvPr/>
        </p:nvSpPr>
        <p:spPr>
          <a:xfrm>
            <a:off x="0" y="2585858"/>
            <a:ext cx="3894667" cy="1569660"/>
          </a:xfrm>
          <a:prstGeom prst="rect">
            <a:avLst/>
          </a:prstGeom>
          <a:solidFill>
            <a:srgbClr val="F4FFF7"/>
          </a:solidFill>
          <a:ln>
            <a:solidFill>
              <a:srgbClr val="3458A7"/>
            </a:solidFill>
          </a:ln>
        </p:spPr>
        <p:txBody>
          <a:bodyPr wrap="square" rtlCol="0">
            <a:spAutoFit/>
          </a:bodyPr>
          <a:lstStyle/>
          <a:p>
            <a:pPr algn="ctr"/>
            <a:r>
              <a:rPr lang="en-US" sz="1600"/>
              <a:t>COSTUME</a:t>
            </a:r>
          </a:p>
          <a:p>
            <a:pPr algn="ctr"/>
            <a:r>
              <a:rPr lang="en-US" sz="1600"/>
              <a:t>Fitted shorts, vests, t-shits in flesh, black ,white, grey colours. Females wear pointe shoes. Street clothes worn for brief crowd. Colours could represent dust from London Bombings (no colour)</a:t>
            </a:r>
          </a:p>
        </p:txBody>
      </p:sp>
      <p:sp>
        <p:nvSpPr>
          <p:cNvPr id="8" name="TextBox 7"/>
          <p:cNvSpPr txBox="1"/>
          <p:nvPr/>
        </p:nvSpPr>
        <p:spPr>
          <a:xfrm>
            <a:off x="8466667" y="733779"/>
            <a:ext cx="2182520" cy="584775"/>
          </a:xfrm>
          <a:prstGeom prst="rect">
            <a:avLst/>
          </a:prstGeom>
          <a:solidFill>
            <a:srgbClr val="F4FFF7"/>
          </a:solidFill>
          <a:ln>
            <a:solidFill>
              <a:srgbClr val="3458A7"/>
            </a:solidFill>
          </a:ln>
        </p:spPr>
        <p:txBody>
          <a:bodyPr wrap="square" rtlCol="0">
            <a:spAutoFit/>
          </a:bodyPr>
          <a:lstStyle/>
          <a:p>
            <a:r>
              <a:rPr lang="en-US" sz="1600"/>
              <a:t>DANCERS:</a:t>
            </a:r>
          </a:p>
          <a:p>
            <a:r>
              <a:rPr lang="en-US" sz="1600"/>
              <a:t>12 (6 male/6 female)</a:t>
            </a:r>
          </a:p>
        </p:txBody>
      </p:sp>
      <p:sp>
        <p:nvSpPr>
          <p:cNvPr id="13" name="TextBox 12"/>
          <p:cNvSpPr txBox="1"/>
          <p:nvPr/>
        </p:nvSpPr>
        <p:spPr>
          <a:xfrm>
            <a:off x="8316147" y="1919112"/>
            <a:ext cx="3875852" cy="1077218"/>
          </a:xfrm>
          <a:prstGeom prst="rect">
            <a:avLst/>
          </a:prstGeom>
          <a:solidFill>
            <a:srgbClr val="F4FFF7"/>
          </a:solidFill>
          <a:ln>
            <a:solidFill>
              <a:srgbClr val="3458A7"/>
            </a:solidFill>
          </a:ln>
        </p:spPr>
        <p:txBody>
          <a:bodyPr wrap="square" rtlCol="0">
            <a:spAutoFit/>
          </a:bodyPr>
          <a:lstStyle/>
          <a:p>
            <a:pPr algn="ctr"/>
            <a:r>
              <a:rPr lang="en-US" sz="1600"/>
              <a:t>STIMULUS</a:t>
            </a:r>
          </a:p>
          <a:p>
            <a:pPr algn="ctr"/>
            <a:r>
              <a:rPr lang="en-US" sz="1600"/>
              <a:t>The title Infra – comes from Latin word ‘below’. The Wasteland poem was also a stimulus used. And finally London Bombings. </a:t>
            </a:r>
          </a:p>
        </p:txBody>
      </p:sp>
      <p:sp>
        <p:nvSpPr>
          <p:cNvPr id="10" name="TextBox 9"/>
          <p:cNvSpPr txBox="1"/>
          <p:nvPr/>
        </p:nvSpPr>
        <p:spPr>
          <a:xfrm>
            <a:off x="8109186" y="3330223"/>
            <a:ext cx="4082815" cy="1569660"/>
          </a:xfrm>
          <a:prstGeom prst="rect">
            <a:avLst/>
          </a:prstGeom>
          <a:solidFill>
            <a:srgbClr val="F4FFF7"/>
          </a:solidFill>
          <a:ln>
            <a:solidFill>
              <a:srgbClr val="3458A7"/>
            </a:solidFill>
          </a:ln>
        </p:spPr>
        <p:txBody>
          <a:bodyPr wrap="square" rtlCol="0">
            <a:spAutoFit/>
          </a:bodyPr>
          <a:lstStyle/>
          <a:p>
            <a:pPr algn="ctr"/>
            <a:r>
              <a:rPr lang="en-US" sz="1600"/>
              <a:t>LIGHTING</a:t>
            </a:r>
          </a:p>
          <a:p>
            <a:pPr algn="ctr"/>
            <a:r>
              <a:rPr lang="en-US" sz="1600"/>
              <a:t>Lighting design by Lucy Carter. Lighting relates closely to structure. Occasionally dancers are lit by shafts of light and at 1 point 6 rectangles of light frame 6 duets. Colours are used to highlight different sections. </a:t>
            </a:r>
          </a:p>
        </p:txBody>
      </p:sp>
      <p:sp>
        <p:nvSpPr>
          <p:cNvPr id="6" name="TextBox 5"/>
          <p:cNvSpPr txBox="1"/>
          <p:nvPr/>
        </p:nvSpPr>
        <p:spPr>
          <a:xfrm>
            <a:off x="1" y="1354668"/>
            <a:ext cx="4383852" cy="1077218"/>
          </a:xfrm>
          <a:prstGeom prst="rect">
            <a:avLst/>
          </a:prstGeom>
          <a:solidFill>
            <a:srgbClr val="F4FFF7"/>
          </a:solidFill>
          <a:ln>
            <a:solidFill>
              <a:srgbClr val="3458A7"/>
            </a:solidFill>
          </a:ln>
        </p:spPr>
        <p:txBody>
          <a:bodyPr wrap="square" rtlCol="0">
            <a:spAutoFit/>
          </a:bodyPr>
          <a:lstStyle/>
          <a:p>
            <a:pPr algn="ctr"/>
            <a:r>
              <a:rPr lang="en-US" sz="1600"/>
              <a:t>CHOREOGRAPHIC INTENTION</a:t>
            </a:r>
          </a:p>
          <a:p>
            <a:pPr algn="ctr"/>
            <a:r>
              <a:rPr lang="en-US" sz="1600"/>
              <a:t>Seeing below the surface of things</a:t>
            </a:r>
          </a:p>
          <a:p>
            <a:pPr algn="ctr"/>
            <a:r>
              <a:rPr lang="en-US" sz="1600"/>
              <a:t>Inferences – particular types of relationships</a:t>
            </a:r>
          </a:p>
          <a:p>
            <a:pPr algn="ctr"/>
            <a:r>
              <a:rPr lang="en-US" sz="1600"/>
              <a:t>Let audience make their own interpretation</a:t>
            </a:r>
          </a:p>
        </p:txBody>
      </p:sp>
      <p:sp>
        <p:nvSpPr>
          <p:cNvPr id="64" name="Google Shape;64;p14"/>
          <p:cNvSpPr txBox="1"/>
          <p:nvPr/>
        </p:nvSpPr>
        <p:spPr>
          <a:xfrm>
            <a:off x="0" y="1"/>
            <a:ext cx="12192000" cy="395111"/>
          </a:xfrm>
          <a:prstGeom prst="rect">
            <a:avLst/>
          </a:prstGeom>
          <a:solidFill>
            <a:srgbClr val="F4FFF7"/>
          </a:solidFill>
          <a:ln>
            <a:noFill/>
          </a:ln>
        </p:spPr>
        <p:txBody>
          <a:bodyPr spcFirstLastPara="1" wrap="square" lIns="121900" tIns="121900" rIns="121900" bIns="121900" anchor="t" anchorCtr="0">
            <a:noAutofit/>
          </a:bodyPr>
          <a:lstStyle/>
          <a:p>
            <a:pPr lvl="0">
              <a:buSzPts val="1100"/>
            </a:pPr>
            <a:endParaRPr lang="en-GB" sz="1467"/>
          </a:p>
        </p:txBody>
      </p:sp>
      <p:sp>
        <p:nvSpPr>
          <p:cNvPr id="11" name="TextBox 10"/>
          <p:cNvSpPr txBox="1"/>
          <p:nvPr/>
        </p:nvSpPr>
        <p:spPr>
          <a:xfrm>
            <a:off x="4496742" y="696149"/>
            <a:ext cx="3762961" cy="1323439"/>
          </a:xfrm>
          <a:prstGeom prst="rect">
            <a:avLst/>
          </a:prstGeom>
          <a:solidFill>
            <a:srgbClr val="F4FFF7"/>
          </a:solidFill>
          <a:ln>
            <a:solidFill>
              <a:srgbClr val="3458A7"/>
            </a:solidFill>
          </a:ln>
        </p:spPr>
        <p:txBody>
          <a:bodyPr wrap="square" rtlCol="0">
            <a:spAutoFit/>
          </a:bodyPr>
          <a:lstStyle/>
          <a:p>
            <a:pPr algn="ctr"/>
            <a:r>
              <a:rPr lang="en-US" sz="1600"/>
              <a:t>AURAL SETTING</a:t>
            </a:r>
          </a:p>
          <a:p>
            <a:pPr algn="ctr"/>
            <a:r>
              <a:rPr lang="en-US" sz="1600"/>
              <a:t>Music by Max Richter. The score mixes melancholy string melodies with electronic sounds and everyday sounds such as train-whistles.</a:t>
            </a:r>
          </a:p>
        </p:txBody>
      </p:sp>
      <p:sp>
        <p:nvSpPr>
          <p:cNvPr id="12" name="TextBox 11"/>
          <p:cNvSpPr txBox="1"/>
          <p:nvPr/>
        </p:nvSpPr>
        <p:spPr>
          <a:xfrm>
            <a:off x="8391407" y="1448745"/>
            <a:ext cx="2201332" cy="338554"/>
          </a:xfrm>
          <a:prstGeom prst="rect">
            <a:avLst/>
          </a:prstGeom>
          <a:solidFill>
            <a:srgbClr val="F4FFF7"/>
          </a:solidFill>
          <a:ln>
            <a:solidFill>
              <a:srgbClr val="3458A7"/>
            </a:solidFill>
          </a:ln>
        </p:spPr>
        <p:txBody>
          <a:bodyPr wrap="square" rtlCol="0">
            <a:spAutoFit/>
          </a:bodyPr>
          <a:lstStyle/>
          <a:p>
            <a:r>
              <a:rPr lang="en-US" sz="1600"/>
              <a:t>DURATION: 28 </a:t>
            </a:r>
            <a:r>
              <a:rPr lang="en-US" sz="1600" err="1"/>
              <a:t>mins</a:t>
            </a:r>
            <a:endParaRPr lang="en-US" sz="1600"/>
          </a:p>
        </p:txBody>
      </p:sp>
      <p:sp>
        <p:nvSpPr>
          <p:cNvPr id="14" name="TextBox 13"/>
          <p:cNvSpPr txBox="1"/>
          <p:nvPr/>
        </p:nvSpPr>
        <p:spPr>
          <a:xfrm>
            <a:off x="1" y="639705"/>
            <a:ext cx="3838223" cy="584775"/>
          </a:xfrm>
          <a:prstGeom prst="rect">
            <a:avLst/>
          </a:prstGeom>
          <a:solidFill>
            <a:srgbClr val="F4FFF7"/>
          </a:solidFill>
          <a:ln>
            <a:solidFill>
              <a:srgbClr val="3458A7"/>
            </a:solidFill>
          </a:ln>
        </p:spPr>
        <p:txBody>
          <a:bodyPr wrap="square" rtlCol="0">
            <a:spAutoFit/>
          </a:bodyPr>
          <a:lstStyle/>
          <a:p>
            <a:r>
              <a:rPr lang="en-US" sz="1600"/>
              <a:t>CHOREOGRAPHER: Wayne McGregor</a:t>
            </a:r>
          </a:p>
          <a:p>
            <a:r>
              <a:rPr lang="en-US" sz="1600"/>
              <a:t>COMPANY: The Royal Ballet</a:t>
            </a:r>
          </a:p>
        </p:txBody>
      </p:sp>
      <p:sp>
        <p:nvSpPr>
          <p:cNvPr id="15" name="TextBox 14"/>
          <p:cNvSpPr txBox="1"/>
          <p:nvPr/>
        </p:nvSpPr>
        <p:spPr>
          <a:xfrm>
            <a:off x="1806224" y="5503783"/>
            <a:ext cx="7168443" cy="1323439"/>
          </a:xfrm>
          <a:prstGeom prst="rect">
            <a:avLst/>
          </a:prstGeom>
          <a:solidFill>
            <a:srgbClr val="F4FFF7"/>
          </a:solidFill>
          <a:ln>
            <a:solidFill>
              <a:srgbClr val="3458A7"/>
            </a:solidFill>
          </a:ln>
        </p:spPr>
        <p:txBody>
          <a:bodyPr wrap="square" rtlCol="0">
            <a:spAutoFit/>
          </a:bodyPr>
          <a:lstStyle/>
          <a:p>
            <a:pPr algn="ctr"/>
            <a:r>
              <a:rPr lang="en-US" sz="1600"/>
              <a:t>CHOREOGRAPHIC APPROACH</a:t>
            </a:r>
          </a:p>
          <a:p>
            <a:pPr algn="ctr"/>
            <a:r>
              <a:rPr lang="en-US" sz="1600"/>
              <a:t>SHOW – a phrase to whole/part cast</a:t>
            </a:r>
          </a:p>
          <a:p>
            <a:pPr algn="ctr"/>
            <a:r>
              <a:rPr lang="en-US" sz="1600"/>
              <a:t>MAKE – dancers make up a phrase and others watch and develop</a:t>
            </a:r>
          </a:p>
          <a:p>
            <a:pPr algn="ctr"/>
            <a:r>
              <a:rPr lang="en-US" sz="1600"/>
              <a:t>TASK – set choreographic tasks for dancers</a:t>
            </a:r>
          </a:p>
          <a:p>
            <a:pPr algn="ctr"/>
            <a:r>
              <a:rPr lang="en-US" sz="1600"/>
              <a:t>Finally, pieces all his parts together like a jigsaw to music.</a:t>
            </a:r>
          </a:p>
        </p:txBody>
      </p:sp>
      <p:sp>
        <p:nvSpPr>
          <p:cNvPr id="21" name="TextBox 20"/>
          <p:cNvSpPr txBox="1"/>
          <p:nvPr/>
        </p:nvSpPr>
        <p:spPr>
          <a:xfrm>
            <a:off x="3988742" y="4022608"/>
            <a:ext cx="3951111" cy="1323439"/>
          </a:xfrm>
          <a:prstGeom prst="rect">
            <a:avLst/>
          </a:prstGeom>
          <a:solidFill>
            <a:srgbClr val="F4FFF7"/>
          </a:solidFill>
          <a:ln>
            <a:solidFill>
              <a:srgbClr val="3458A7"/>
            </a:solidFill>
          </a:ln>
        </p:spPr>
        <p:txBody>
          <a:bodyPr wrap="square" rtlCol="0">
            <a:spAutoFit/>
          </a:bodyPr>
          <a:lstStyle/>
          <a:p>
            <a:pPr algn="ctr"/>
            <a:r>
              <a:rPr lang="en-US" sz="1600"/>
              <a:t>STAGING/SET</a:t>
            </a:r>
          </a:p>
          <a:p>
            <a:pPr algn="ctr"/>
            <a:r>
              <a:rPr lang="en-US" sz="1600"/>
              <a:t>An 18m LED screen is placed high on the black back wall. It runs the width of the stage – there is mesmerizing flow of electronic walking figures. </a:t>
            </a:r>
          </a:p>
        </p:txBody>
      </p:sp>
      <p:sp>
        <p:nvSpPr>
          <p:cNvPr id="23" name="TextBox 22"/>
          <p:cNvSpPr txBox="1"/>
          <p:nvPr/>
        </p:nvSpPr>
        <p:spPr>
          <a:xfrm>
            <a:off x="5211704" y="2122318"/>
            <a:ext cx="3029185" cy="338554"/>
          </a:xfrm>
          <a:prstGeom prst="rect">
            <a:avLst/>
          </a:prstGeom>
          <a:solidFill>
            <a:srgbClr val="F4FFF7"/>
          </a:solidFill>
          <a:ln>
            <a:solidFill>
              <a:srgbClr val="3458A7"/>
            </a:solidFill>
          </a:ln>
        </p:spPr>
        <p:txBody>
          <a:bodyPr wrap="square" rtlCol="0">
            <a:spAutoFit/>
          </a:bodyPr>
          <a:lstStyle/>
          <a:p>
            <a:r>
              <a:rPr lang="en-US" sz="1600"/>
              <a:t>STYLE: Contemporary ballet.</a:t>
            </a:r>
          </a:p>
        </p:txBody>
      </p:sp>
      <p:pic>
        <p:nvPicPr>
          <p:cNvPr id="16" name="Picture 15"/>
          <p:cNvPicPr>
            <a:picLocks noChangeAspect="1"/>
          </p:cNvPicPr>
          <p:nvPr/>
        </p:nvPicPr>
        <p:blipFill rotWithShape="1">
          <a:blip r:embed="rId3"/>
          <a:srcRect l="2279" t="27435" r="8815" b="55555"/>
          <a:stretch/>
        </p:blipFill>
        <p:spPr>
          <a:xfrm>
            <a:off x="4684891" y="3123261"/>
            <a:ext cx="3292591" cy="857735"/>
          </a:xfrm>
          <a:prstGeom prst="rect">
            <a:avLst/>
          </a:prstGeom>
        </p:spPr>
      </p:pic>
      <p:pic>
        <p:nvPicPr>
          <p:cNvPr id="17" name="Picture 16"/>
          <p:cNvPicPr>
            <a:picLocks noChangeAspect="1"/>
          </p:cNvPicPr>
          <p:nvPr/>
        </p:nvPicPr>
        <p:blipFill rotWithShape="1">
          <a:blip r:embed="rId3"/>
          <a:srcRect l="3773" t="57339" r="11803" b="23183"/>
          <a:stretch/>
        </p:blipFill>
        <p:spPr>
          <a:xfrm>
            <a:off x="4007558" y="2539999"/>
            <a:ext cx="2215911" cy="696148"/>
          </a:xfrm>
          <a:prstGeom prst="rect">
            <a:avLst/>
          </a:prstGeom>
        </p:spPr>
      </p:pic>
      <p:pic>
        <p:nvPicPr>
          <p:cNvPr id="18" name="Picture 17"/>
          <p:cNvPicPr>
            <a:picLocks noChangeAspect="1"/>
          </p:cNvPicPr>
          <p:nvPr/>
        </p:nvPicPr>
        <p:blipFill rotWithShape="1">
          <a:blip r:embed="rId4"/>
          <a:srcRect l="34809" t="8779" r="29495" b="8368"/>
          <a:stretch/>
        </p:blipFill>
        <p:spPr>
          <a:xfrm>
            <a:off x="1" y="4985925"/>
            <a:ext cx="1540823" cy="1872075"/>
          </a:xfrm>
          <a:prstGeom prst="rect">
            <a:avLst/>
          </a:prstGeom>
        </p:spPr>
      </p:pic>
      <p:pic>
        <p:nvPicPr>
          <p:cNvPr id="19" name="Picture 18"/>
          <p:cNvPicPr>
            <a:picLocks noChangeAspect="1"/>
          </p:cNvPicPr>
          <p:nvPr/>
        </p:nvPicPr>
        <p:blipFill rotWithShape="1">
          <a:blip r:embed="rId5"/>
          <a:srcRect l="23392" t="21399" r="21214" b="2881"/>
          <a:stretch/>
        </p:blipFill>
        <p:spPr>
          <a:xfrm>
            <a:off x="10668000" y="413927"/>
            <a:ext cx="1524000" cy="1465588"/>
          </a:xfrm>
          <a:prstGeom prst="rect">
            <a:avLst/>
          </a:prstGeom>
        </p:spPr>
      </p:pic>
      <p:pic>
        <p:nvPicPr>
          <p:cNvPr id="24" name="Picture 23"/>
          <p:cNvPicPr>
            <a:picLocks noChangeAspect="1"/>
          </p:cNvPicPr>
          <p:nvPr/>
        </p:nvPicPr>
        <p:blipFill rotWithShape="1">
          <a:blip r:embed="rId6"/>
          <a:srcRect l="4972" r="20682" b="11136"/>
          <a:stretch/>
        </p:blipFill>
        <p:spPr>
          <a:xfrm>
            <a:off x="9112431" y="5230520"/>
            <a:ext cx="3079571" cy="1627481"/>
          </a:xfrm>
          <a:prstGeom prst="rect">
            <a:avLst/>
          </a:prstGeom>
        </p:spPr>
      </p:pic>
      <p:sp>
        <p:nvSpPr>
          <p:cNvPr id="26" name="TextBox 25"/>
          <p:cNvSpPr txBox="1"/>
          <p:nvPr/>
        </p:nvSpPr>
        <p:spPr>
          <a:xfrm>
            <a:off x="2" y="4286017"/>
            <a:ext cx="3857037" cy="584775"/>
          </a:xfrm>
          <a:prstGeom prst="rect">
            <a:avLst/>
          </a:prstGeom>
          <a:solidFill>
            <a:srgbClr val="F4FFF7"/>
          </a:solidFill>
          <a:ln>
            <a:solidFill>
              <a:srgbClr val="3458A7"/>
            </a:solidFill>
          </a:ln>
        </p:spPr>
        <p:txBody>
          <a:bodyPr wrap="square" rtlCol="0">
            <a:spAutoFit/>
          </a:bodyPr>
          <a:lstStyle/>
          <a:p>
            <a:r>
              <a:rPr lang="en-US" sz="1600"/>
              <a:t>PERFORMANCE ENVIRONMENT: </a:t>
            </a:r>
          </a:p>
          <a:p>
            <a:r>
              <a:rPr lang="en-US" sz="1600"/>
              <a:t>Proscenium arch</a:t>
            </a:r>
          </a:p>
        </p:txBody>
      </p:sp>
    </p:spTree>
    <p:extLst>
      <p:ext uri="{BB962C8B-B14F-4D97-AF65-F5344CB8AC3E}">
        <p14:creationId xmlns:p14="http://schemas.microsoft.com/office/powerpoint/2010/main" val="10087063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515FD5EE3167945AB1A9B30D4F288CF" ma:contentTypeVersion="19" ma:contentTypeDescription="Create a new document." ma:contentTypeScope="" ma:versionID="8301bf9595c5d1645c9ac5037105877e">
  <xsd:schema xmlns:xsd="http://www.w3.org/2001/XMLSchema" xmlns:xs="http://www.w3.org/2001/XMLSchema" xmlns:p="http://schemas.microsoft.com/office/2006/metadata/properties" xmlns:ns2="ffe714ad-ba6e-44c8-8054-2d8c61155a96" xmlns:ns3="7166ef60-7adb-4207-9a0e-abc6e901d78b" targetNamespace="http://schemas.microsoft.com/office/2006/metadata/properties" ma:root="true" ma:fieldsID="592de72f74f43b90dc05dd9f8bd11bc0" ns2:_="" ns3:_="">
    <xsd:import namespace="ffe714ad-ba6e-44c8-8054-2d8c61155a96"/>
    <xsd:import namespace="7166ef60-7adb-4207-9a0e-abc6e901d78b"/>
    <xsd:element name="properties">
      <xsd:complexType>
        <xsd:sequence>
          <xsd:element name="documentManagement">
            <xsd:complexType>
              <xsd:all>
                <xsd:element ref="ns2:SharedWithUsers" minOccurs="0"/>
                <xsd:element ref="ns2:SharingHintHash"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e714ad-ba6e-44c8-8054-2d8c61155a9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element name="TaxCatchAll" ma:index="26" nillable="true" ma:displayName="Taxonomy Catch All Column" ma:hidden="true" ma:list="{03a692e2-b4de-448e-a6ae-92b31f42d775}" ma:internalName="TaxCatchAll" ma:showField="CatchAllData" ma:web="ffe714ad-ba6e-44c8-8054-2d8c61155a9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166ef60-7adb-4207-9a0e-abc6e901d78b"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8e10d388-7655-406b-a7b1-7fd83d958ac1"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ffe714ad-ba6e-44c8-8054-2d8c61155a96">
      <UserInfo>
        <DisplayName>Vic Parkinson</DisplayName>
        <AccountId>130</AccountId>
        <AccountType/>
      </UserInfo>
    </SharedWithUsers>
    <TaxCatchAll xmlns="ffe714ad-ba6e-44c8-8054-2d8c61155a96" xsi:nil="true"/>
    <lcf76f155ced4ddcb4097134ff3c332f xmlns="7166ef60-7adb-4207-9a0e-abc6e901d78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3788EF-B704-47D3-A983-8CE03BF5C6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e714ad-ba6e-44c8-8054-2d8c61155a96"/>
    <ds:schemaRef ds:uri="7166ef60-7adb-4207-9a0e-abc6e901d7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810AE7A-883C-4A9D-9E89-8E3F1E1D8F12}">
  <ds:schemaRefs>
    <ds:schemaRef ds:uri="http://schemas.microsoft.com/office/2006/documentManagement/types"/>
    <ds:schemaRef ds:uri="1392ccbd-fdb8-4667-b90c-d8036e4c0cb4"/>
    <ds:schemaRef ds:uri="http://purl.org/dc/dcmitype/"/>
    <ds:schemaRef ds:uri="http://schemas.openxmlformats.org/package/2006/metadata/core-properties"/>
    <ds:schemaRef ds:uri="http://www.w3.org/XML/1998/namespace"/>
    <ds:schemaRef ds:uri="http://schemas.microsoft.com/office/2006/metadata/properties"/>
    <ds:schemaRef ds:uri="http://schemas.microsoft.com/office/infopath/2007/PartnerControls"/>
    <ds:schemaRef ds:uri="43a8eee5-3830-45e9-8bf7-c8a644e18702"/>
    <ds:schemaRef ds:uri="http://purl.org/dc/terms/"/>
    <ds:schemaRef ds:uri="http://purl.org/dc/elements/1.1/"/>
    <ds:schemaRef ds:uri="ffe714ad-ba6e-44c8-8054-2d8c61155a96"/>
    <ds:schemaRef ds:uri="7166ef60-7adb-4207-9a0e-abc6e901d78b"/>
  </ds:schemaRefs>
</ds:datastoreItem>
</file>

<file path=customXml/itemProps3.xml><?xml version="1.0" encoding="utf-8"?>
<ds:datastoreItem xmlns:ds="http://schemas.openxmlformats.org/officeDocument/2006/customXml" ds:itemID="{DFF78FB4-2131-4F33-9D13-BC8EAD2BD51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TotalTime>
  <Words>3960</Words>
  <Application>Microsoft Office PowerPoint</Application>
  <PresentationFormat>Widescreen</PresentationFormat>
  <Paragraphs>490</Paragraphs>
  <Slides>11</Slides>
  <Notes>7</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 Lane</dc:creator>
  <cp:lastModifiedBy>Nicola Lane</cp:lastModifiedBy>
  <cp:revision>252</cp:revision>
  <cp:lastPrinted>2022-04-06T10:44:42Z</cp:lastPrinted>
  <dcterms:created xsi:type="dcterms:W3CDTF">2019-06-24T10:52:10Z</dcterms:created>
  <dcterms:modified xsi:type="dcterms:W3CDTF">2022-04-27T14:45:03Z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0x010100D515FD5EE3167945AB1A9B30D4F288CF</vt:lpwstr>
  </property>
  <property fmtid="{D5CDD505-2E9C-101B-9397-08002B2CF9AE}" pid="3" name="MediaServiceImageTags">
    <vt:lpwstr/>
  </property>
</Properties>
</file>