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3FF"/>
    <a:srgbClr val="FF85FF"/>
    <a:srgbClr val="F8FFB9"/>
    <a:srgbClr val="F8D0FF"/>
    <a:srgbClr val="DDFFFD"/>
    <a:srgbClr val="FFD8D3"/>
    <a:srgbClr val="FFE4E5"/>
    <a:srgbClr val="FFF0E9"/>
    <a:srgbClr val="FFCCC9"/>
    <a:srgbClr val="DBF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006"/>
    <p:restoredTop sz="94727"/>
  </p:normalViewPr>
  <p:slideViewPr>
    <p:cSldViewPr snapToGrid="0" snapToObjects="1">
      <p:cViewPr varScale="1">
        <p:scale>
          <a:sx n="72" d="100"/>
          <a:sy n="72" d="100"/>
        </p:scale>
        <p:origin x="17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1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0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4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2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8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2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2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2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DCEF-4487-D642-8C2F-F368DCA1C13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0FAA-9A41-AD46-8B71-3DDF10D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870116-9B11-CE43-9138-57698C968681}"/>
              </a:ext>
            </a:extLst>
          </p:cNvPr>
          <p:cNvSpPr/>
          <p:nvPr/>
        </p:nvSpPr>
        <p:spPr>
          <a:xfrm>
            <a:off x="0" y="301677"/>
            <a:ext cx="2625274" cy="23185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dirty="0">
                <a:latin typeface="Century Gothic" panose="020B0502020202020204" pitchFamily="34" charset="0"/>
              </a:rPr>
              <a:t>The anthology paper is 1 hour long, and you have to write about two poems from the anthology. One is given to you, and you compare it to one from memory. </a:t>
            </a:r>
          </a:p>
          <a:p>
            <a:r>
              <a:rPr lang="en-US" sz="900" b="1" dirty="0">
                <a:latin typeface="Century Gothic" panose="020B0502020202020204" pitchFamily="34" charset="0"/>
              </a:rPr>
              <a:t>Answer both part (a) and part (b) </a:t>
            </a:r>
            <a:r>
              <a:rPr lang="en-US" sz="900" b="1" i="1" dirty="0">
                <a:latin typeface="Century Gothic" panose="020B0502020202020204" pitchFamily="34" charset="0"/>
              </a:rPr>
              <a:t>You are advised to spend about 20 minutes on part (a) and about 40 minutes on part (b).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Read the poem below, (</a:t>
            </a:r>
            <a:r>
              <a:rPr lang="en-US" sz="900" i="1" u="sng" dirty="0">
                <a:latin typeface="Century Gothic" panose="020B0502020202020204" pitchFamily="34" charset="0"/>
              </a:rPr>
              <a:t>Poem title)</a:t>
            </a:r>
            <a:r>
              <a:rPr lang="en-US" sz="900" i="1" dirty="0">
                <a:latin typeface="Century Gothic" panose="020B0502020202020204" pitchFamily="34" charset="0"/>
              </a:rPr>
              <a:t> by (</a:t>
            </a:r>
            <a:r>
              <a:rPr lang="en-US" sz="900" u="sng" dirty="0">
                <a:latin typeface="Century Gothic" panose="020B0502020202020204" pitchFamily="34" charset="0"/>
              </a:rPr>
              <a:t>poet)</a:t>
            </a:r>
            <a:r>
              <a:rPr lang="en-US" sz="900" dirty="0">
                <a:latin typeface="Century Gothic" panose="020B0502020202020204" pitchFamily="34" charset="0"/>
              </a:rPr>
              <a:t>. </a:t>
            </a:r>
            <a:r>
              <a:rPr lang="en-US" sz="900" b="1" dirty="0">
                <a:latin typeface="Century Gothic" panose="020B0502020202020204" pitchFamily="34" charset="0"/>
              </a:rPr>
              <a:t>Write about the ways in which (</a:t>
            </a:r>
            <a:r>
              <a:rPr lang="en-US" sz="900" b="1" u="sng" dirty="0">
                <a:latin typeface="Century Gothic" panose="020B0502020202020204" pitchFamily="34" charset="0"/>
              </a:rPr>
              <a:t>the poet)</a:t>
            </a:r>
            <a:r>
              <a:rPr lang="en-US" sz="900" b="1" dirty="0">
                <a:latin typeface="Century Gothic" panose="020B0502020202020204" pitchFamily="34" charset="0"/>
              </a:rPr>
              <a:t> presents (</a:t>
            </a:r>
            <a:r>
              <a:rPr lang="en-US" sz="900" b="1" u="sng" dirty="0">
                <a:latin typeface="Century Gothic" panose="020B0502020202020204" pitchFamily="34" charset="0"/>
              </a:rPr>
              <a:t>key theme</a:t>
            </a:r>
            <a:r>
              <a:rPr lang="en-US" sz="900" b="1" dirty="0">
                <a:latin typeface="Century Gothic" panose="020B0502020202020204" pitchFamily="34" charset="0"/>
              </a:rPr>
              <a:t>) in this poem.[15]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Choose one other poem from the anthology in which the poet also writes about (</a:t>
            </a:r>
            <a:r>
              <a:rPr lang="en-US" sz="900" u="sng" dirty="0">
                <a:latin typeface="Century Gothic" panose="020B0502020202020204" pitchFamily="34" charset="0"/>
              </a:rPr>
              <a:t>Key theme</a:t>
            </a:r>
            <a:r>
              <a:rPr lang="en-US" sz="900" dirty="0">
                <a:latin typeface="Century Gothic" panose="020B0502020202020204" pitchFamily="34" charset="0"/>
              </a:rPr>
              <a:t>). </a:t>
            </a:r>
            <a:r>
              <a:rPr lang="en-US" sz="900" b="1" dirty="0">
                <a:latin typeface="Century Gothic" panose="020B0502020202020204" pitchFamily="34" charset="0"/>
              </a:rPr>
              <a:t>Compare the presentation of (</a:t>
            </a:r>
            <a:r>
              <a:rPr lang="en-US" sz="900" b="1" u="sng" dirty="0">
                <a:latin typeface="Century Gothic" panose="020B0502020202020204" pitchFamily="34" charset="0"/>
              </a:rPr>
              <a:t>key theme</a:t>
            </a:r>
            <a:r>
              <a:rPr lang="en-US" sz="900" b="1" dirty="0">
                <a:latin typeface="Century Gothic" panose="020B0502020202020204" pitchFamily="34" charset="0"/>
              </a:rPr>
              <a:t>) in your chosen poem to the presentation of (</a:t>
            </a:r>
            <a:r>
              <a:rPr lang="en-US" sz="900" b="1" u="sng" dirty="0">
                <a:latin typeface="Century Gothic" panose="020B0502020202020204" pitchFamily="34" charset="0"/>
              </a:rPr>
              <a:t>key theme</a:t>
            </a:r>
            <a:r>
              <a:rPr lang="en-US" sz="900" b="1" dirty="0">
                <a:latin typeface="Century Gothic" panose="020B0502020202020204" pitchFamily="34" charset="0"/>
              </a:rPr>
              <a:t>) in (</a:t>
            </a:r>
            <a:r>
              <a:rPr lang="en-US" sz="900" b="1" u="sng" dirty="0">
                <a:latin typeface="Century Gothic" panose="020B0502020202020204" pitchFamily="34" charset="0"/>
              </a:rPr>
              <a:t>poem given in part a</a:t>
            </a:r>
            <a:r>
              <a:rPr lang="en-US" sz="900" b="1" dirty="0">
                <a:latin typeface="Century Gothic" panose="020B0502020202020204" pitchFamily="34" charset="0"/>
              </a:rPr>
              <a:t>). </a:t>
            </a:r>
            <a:r>
              <a:rPr lang="en-US" sz="900" dirty="0">
                <a:latin typeface="Century Gothic" panose="020B0502020202020204" pitchFamily="34" charset="0"/>
              </a:rPr>
              <a:t>[25]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2DDD78-5316-F646-B670-DD3F214EBA88}"/>
              </a:ext>
            </a:extLst>
          </p:cNvPr>
          <p:cNvSpPr/>
          <p:nvPr/>
        </p:nvSpPr>
        <p:spPr>
          <a:xfrm>
            <a:off x="0" y="1"/>
            <a:ext cx="2625273" cy="301676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1. The Exam </a:t>
            </a: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(1 hour)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1E6904-9D0C-E445-87E4-DC523E21E6DF}"/>
              </a:ext>
            </a:extLst>
          </p:cNvPr>
          <p:cNvSpPr/>
          <p:nvPr/>
        </p:nvSpPr>
        <p:spPr>
          <a:xfrm>
            <a:off x="0" y="4748863"/>
            <a:ext cx="2628101" cy="301676"/>
          </a:xfrm>
          <a:prstGeom prst="rect">
            <a:avLst/>
          </a:prstGeom>
          <a:solidFill>
            <a:srgbClr val="FF85FF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3. Vocabulary to describe tone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D95F3E-09AB-6345-A92D-5E6E1E735EEB}"/>
              </a:ext>
            </a:extLst>
          </p:cNvPr>
          <p:cNvSpPr/>
          <p:nvPr/>
        </p:nvSpPr>
        <p:spPr>
          <a:xfrm>
            <a:off x="2613584" y="0"/>
            <a:ext cx="6515901" cy="3084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50" b="1" dirty="0">
                <a:latin typeface="Century Gothic" panose="020B0502020202020204" pitchFamily="34" charset="0"/>
              </a:rPr>
              <a:t>English Literature GCSE: Poetry Anthology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7D226228-4003-7047-BE89-8FA7AC296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14032"/>
              </p:ext>
            </p:extLst>
          </p:nvPr>
        </p:nvGraphicFramePr>
        <p:xfrm>
          <a:off x="2611925" y="279905"/>
          <a:ext cx="6515900" cy="6569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66">
                  <a:extLst>
                    <a:ext uri="{9D8B030D-6E8A-4147-A177-3AD203B41FA5}">
                      <a16:colId xmlns:a16="http://schemas.microsoft.com/office/drawing/2014/main" val="2589405170"/>
                    </a:ext>
                  </a:extLst>
                </a:gridCol>
                <a:gridCol w="2255161">
                  <a:extLst>
                    <a:ext uri="{9D8B030D-6E8A-4147-A177-3AD203B41FA5}">
                      <a16:colId xmlns:a16="http://schemas.microsoft.com/office/drawing/2014/main" val="737695410"/>
                    </a:ext>
                  </a:extLst>
                </a:gridCol>
                <a:gridCol w="3993173">
                  <a:extLst>
                    <a:ext uri="{9D8B030D-6E8A-4147-A177-3AD203B41FA5}">
                      <a16:colId xmlns:a16="http://schemas.microsoft.com/office/drawing/2014/main" val="219845940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Poem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Overview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882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London </a:t>
                      </a:r>
                      <a:r>
                        <a:rPr lang="en-US" sz="85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by William Blake (1794)</a:t>
                      </a:r>
                      <a:endParaRPr lang="en-GB" sz="85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Blake describes the terrible conditions of 18</a:t>
                      </a:r>
                      <a:r>
                        <a:rPr lang="en-US" sz="800" baseline="3000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US" sz="80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 century London, including child </a:t>
                      </a:r>
                      <a:r>
                        <a:rPr lang="en-US" sz="800" dirty="0" err="1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labour</a:t>
                      </a:r>
                      <a:r>
                        <a:rPr lang="en-US" sz="80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, the ’corrupt’ Church and prostitution.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17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She Walks in Beauty </a:t>
                      </a:r>
                      <a:r>
                        <a:rPr lang="en-US" sz="85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by Lord Byron (1814)</a:t>
                      </a:r>
                      <a:endParaRPr lang="en-GB" sz="85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Byron describes the physical beauty and moral goodness of a woman, using the imagery of night and darkness to suggest mystery and exoticism.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486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Ozymandias </a:t>
                      </a:r>
                      <a:r>
                        <a:rPr lang="en-US" sz="85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by Percy Bysshe Shelley (1818)</a:t>
                      </a:r>
                      <a:endParaRPr lang="en-GB" sz="85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Shelley describes a broken and abandoned statue of a once-powerful Egyptian king, reflecting how all his arrogance and pride came to nothing.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67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To Autumn </a:t>
                      </a:r>
                      <a:r>
                        <a:rPr lang="en-US" sz="85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by John Keats (1819)</a:t>
                      </a:r>
                      <a:endParaRPr lang="en-GB" sz="85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Keats writes a lyrical description, personifying autumn as a romanticised country labourer. He emphasises the beauty of the season and harvest-time.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835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i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Excerpt from </a:t>
                      </a:r>
                      <a:r>
                        <a:rPr lang="en-US" sz="85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The Prelude </a:t>
                      </a:r>
                      <a:r>
                        <a:rPr lang="en-US" sz="85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by William Wordsworth (1850)</a:t>
                      </a:r>
                      <a:endParaRPr lang="en-GB" sz="850" b="1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Wordsworth nostalgically describes ice skating on a winter’s evening in his youth, </a:t>
                      </a:r>
                      <a:r>
                        <a:rPr lang="en-US" sz="800" dirty="0" err="1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emphasising</a:t>
                      </a:r>
                      <a:r>
                        <a:rPr lang="en-US" sz="80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 the rural setting with sensual imagery.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77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Sonnet 43 </a:t>
                      </a:r>
                      <a:r>
                        <a:rPr lang="en-US" sz="850" dirty="0">
                          <a:solidFill>
                            <a:srgbClr val="7030A0"/>
                          </a:solidFill>
                          <a:latin typeface="Century Gothic" panose="020B0502020202020204" pitchFamily="34" charset="0"/>
                        </a:rPr>
                        <a:t>by Elizabeth Barrett Browning (1850)</a:t>
                      </a:r>
                      <a:endParaRPr lang="en-GB" sz="850" dirty="0">
                        <a:solidFill>
                          <a:srgbClr val="7030A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Browning writes a passionate description of her love, using religious imagery to convey the strength of her emotion.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676275"/>
                  </a:ext>
                </a:extLst>
              </a:tr>
              <a:tr h="4789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As Imperceptibly as Grief </a:t>
                      </a:r>
                      <a:r>
                        <a:rPr lang="en-US" sz="85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by Emily Dickinson (1865)</a:t>
                      </a:r>
                      <a:endParaRPr lang="en-GB" sz="85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poet writes an apparently simple elegy on time passing, which is in fact very complex in its reflection on depression and human experience, using summertime as a metaphor for grief.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679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A Wife in London </a:t>
                      </a:r>
                      <a:r>
                        <a:rPr lang="en-US" sz="85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by Thomas Hardy (1899)</a:t>
                      </a:r>
                      <a:endParaRPr lang="en-GB" sz="85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This is a bleak and ironic comment on the tragedy of war: a woman learns of her husband’s death, then gets a letter from him full of happy future plans.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077139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 Soldier </a:t>
                      </a:r>
                      <a:r>
                        <a:rPr lang="en-US" sz="8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by Rupert Brooke (1914)</a:t>
                      </a:r>
                      <a:endParaRPr lang="en-GB" sz="8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Brooke writes about how glorious it is to die abroad fighting for England, using happy, patriotic imagery which ignores the horrors of war.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805241"/>
                  </a:ext>
                </a:extLst>
              </a:tr>
              <a:tr h="383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Dulce et Decorum Est </a:t>
                      </a:r>
                      <a:r>
                        <a:rPr lang="en-US" sz="85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by Wilfred Owen (1917)</a:t>
                      </a:r>
                      <a:endParaRPr lang="en-GB" sz="85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Owen describes death by gas in WW1 in vivid horrifying detail, comparing this ironically to the Latin title which says it is sweet to die for your country.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739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Afternoons 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by Philip Larkin (1959)</a:t>
                      </a:r>
                      <a:endParaRPr lang="en-GB" sz="85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Larkin’s negative view of human relationships is shown as he describes the emptiness of young mothers’ lives as they take their children to the park.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64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Hawk Roosting 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by Ted Hughes (1960)</a:t>
                      </a:r>
                      <a:endParaRPr lang="en-GB" sz="85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Hughes writes in the voice of a hawk resting between killing its prey, showing that it is arrogant, controlling and brutal.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94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Death of a Naturalist 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by Seamus Heaney (1966)</a:t>
                      </a:r>
                      <a:endParaRPr lang="en-GB" sz="85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Heaney vividly describes enjoying collecting frogspawn as a young by and later being disgusted by the frogs to illustrate his loss of innocence.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10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Valentine 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by Carol Ann Duffy (1993)</a:t>
                      </a:r>
                      <a:endParaRPr lang="en-GB" sz="85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Duffy’s poem is rejection of romantic clichés, using the extended metaphor of an onion to show love can bring pain and suggest passion can be sinister.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07930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Cozy Apologia 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by Rita Dove (2003)</a:t>
                      </a:r>
                      <a:endParaRPr lang="en-GB" sz="85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Dove describes working at her desk while a hurricane approaches, thinking about her husband and celebrating their ordinary, comfortable love.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193593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Mametz Wood 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by Owen Sheers (2007)</a:t>
                      </a:r>
                      <a:endParaRPr lang="en-GB" sz="85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Sheers describes farmers finding the skeletons of soldiers who died in WW1 which </a:t>
                      </a:r>
                      <a:r>
                        <a:rPr lang="en-US" sz="800" dirty="0" err="1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emphasises</a:t>
                      </a:r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 the horrors of war and the vulnerability of human beings.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858145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The Manhunt 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by Simon Armitage (2007)</a:t>
                      </a:r>
                      <a:endParaRPr lang="en-GB" sz="85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Armitage writes in the voice of a woman dealing with the physical and mental damage caused to her husband  by being seriously injured in war.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28437"/>
                  </a:ext>
                </a:extLst>
              </a:tr>
              <a:tr h="2610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Living Space 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by Imtiaz </a:t>
                      </a:r>
                      <a:r>
                        <a:rPr lang="en-US" sz="850" dirty="0" err="1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Dharker</a:t>
                      </a:r>
                      <a:r>
                        <a:rPr lang="en-US" sz="85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 (2009)</a:t>
                      </a:r>
                      <a:endParaRPr lang="en-GB" sz="850" dirty="0">
                        <a:solidFill>
                          <a:schemeClr val="accent2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Dharker</a:t>
                      </a:r>
                      <a:r>
                        <a:rPr lang="en-US" sz="800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 describes a slum in India, contrasting the disapproving attitude of an outside observer with the optimistic efforts of those trying to make a life there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63058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718876FE-086B-A546-9389-B5F86F20563F}"/>
              </a:ext>
            </a:extLst>
          </p:cNvPr>
          <p:cNvSpPr/>
          <p:nvPr/>
        </p:nvSpPr>
        <p:spPr>
          <a:xfrm>
            <a:off x="-2827" y="2627430"/>
            <a:ext cx="2628101" cy="301676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2. Form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94B4ED-188C-DE44-BEDB-EE35A944E4A2}"/>
              </a:ext>
            </a:extLst>
          </p:cNvPr>
          <p:cNvSpPr/>
          <p:nvPr/>
        </p:nvSpPr>
        <p:spPr>
          <a:xfrm>
            <a:off x="-2827" y="2892608"/>
            <a:ext cx="2628101" cy="18696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b="1" dirty="0">
                <a:latin typeface="Century Gothic" panose="020B0502020202020204" pitchFamily="34" charset="0"/>
              </a:rPr>
              <a:t>* </a:t>
            </a:r>
            <a:r>
              <a:rPr lang="en-US" sz="800" b="1" u="sng" dirty="0">
                <a:latin typeface="Century Gothic" panose="020B0502020202020204" pitchFamily="34" charset="0"/>
              </a:rPr>
              <a:t>Sonnet</a:t>
            </a:r>
            <a:r>
              <a:rPr lang="en-US" sz="800" dirty="0">
                <a:latin typeface="Century Gothic" panose="020B0502020202020204" pitchFamily="34" charset="0"/>
              </a:rPr>
              <a:t> (Sonnet 43; Ozymandias; The Soldier): </a:t>
            </a:r>
            <a:r>
              <a:rPr lang="en-GB" sz="800" dirty="0">
                <a:latin typeface="Century Gothic" panose="020B0502020202020204" pitchFamily="34" charset="0"/>
              </a:rPr>
              <a:t>Written in iambic pentameter with a strong and specific rhyme scheme. </a:t>
            </a:r>
            <a:r>
              <a:rPr lang="en-US" sz="800" dirty="0">
                <a:latin typeface="Century Gothic" panose="020B0502020202020204" pitchFamily="34" charset="0"/>
              </a:rPr>
              <a:t>14-line poems, usually structured with an</a:t>
            </a:r>
            <a:r>
              <a:rPr lang="en-GB" sz="800" dirty="0">
                <a:latin typeface="Century Gothic" panose="020B0502020202020204" pitchFamily="34" charset="0"/>
              </a:rPr>
              <a:t> octave (8 lines) which poses a problem and a sestet (6 lines) which answer the problem.</a:t>
            </a:r>
            <a:r>
              <a:rPr lang="en-US" sz="8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800" b="1" dirty="0">
                <a:latin typeface="Century Gothic" panose="020B0502020202020204" pitchFamily="34" charset="0"/>
              </a:rPr>
              <a:t>* </a:t>
            </a:r>
            <a:r>
              <a:rPr lang="en-US" sz="800" b="1" u="sng" dirty="0">
                <a:latin typeface="Century Gothic" panose="020B0502020202020204" pitchFamily="34" charset="0"/>
              </a:rPr>
              <a:t>Dramatic monologue</a:t>
            </a:r>
            <a:r>
              <a:rPr lang="en-US" sz="800" dirty="0">
                <a:latin typeface="Century Gothic" panose="020B0502020202020204" pitchFamily="34" charset="0"/>
              </a:rPr>
              <a:t> (London; Hawk Roosting): First person, speaking passionately about a topic. </a:t>
            </a:r>
          </a:p>
          <a:p>
            <a:r>
              <a:rPr lang="en-US" sz="800" b="1" dirty="0">
                <a:latin typeface="Century Gothic" panose="020B0502020202020204" pitchFamily="34" charset="0"/>
              </a:rPr>
              <a:t>* </a:t>
            </a:r>
            <a:r>
              <a:rPr lang="en-US" sz="800" b="1" u="sng" dirty="0">
                <a:latin typeface="Century Gothic" panose="020B0502020202020204" pitchFamily="34" charset="0"/>
              </a:rPr>
              <a:t>Ode</a:t>
            </a:r>
            <a:r>
              <a:rPr lang="en-US" sz="800" dirty="0">
                <a:latin typeface="Century Gothic" panose="020B0502020202020204" pitchFamily="34" charset="0"/>
              </a:rPr>
              <a:t>(To Autumn; Cozy Apologia- </a:t>
            </a:r>
            <a:r>
              <a:rPr lang="en-US" sz="800" i="1" dirty="0">
                <a:latin typeface="Century Gothic" panose="020B0502020202020204" pitchFamily="34" charset="0"/>
              </a:rPr>
              <a:t>To Fred</a:t>
            </a:r>
            <a:r>
              <a:rPr lang="en-US" sz="800" dirty="0">
                <a:latin typeface="Century Gothic" panose="020B0502020202020204" pitchFamily="34" charset="0"/>
              </a:rPr>
              <a:t>): A poem in praise of something.</a:t>
            </a:r>
            <a:endParaRPr lang="en-US" sz="800" b="1" u="sng" dirty="0">
              <a:latin typeface="Century Gothic" panose="020B0502020202020204" pitchFamily="34" charset="0"/>
            </a:endParaRPr>
          </a:p>
          <a:p>
            <a:r>
              <a:rPr lang="en-US" sz="800" b="1" dirty="0">
                <a:latin typeface="Century Gothic" panose="020B0502020202020204" pitchFamily="34" charset="0"/>
              </a:rPr>
              <a:t>* </a:t>
            </a:r>
            <a:r>
              <a:rPr lang="en-US" sz="800" b="1" u="sng" dirty="0">
                <a:latin typeface="Century Gothic" panose="020B0502020202020204" pitchFamily="34" charset="0"/>
              </a:rPr>
              <a:t>Narrative poem</a:t>
            </a:r>
            <a:r>
              <a:rPr lang="en-US" sz="800" dirty="0">
                <a:latin typeface="Century Gothic" panose="020B0502020202020204" pitchFamily="34" charset="0"/>
              </a:rPr>
              <a:t> (Death of a Naturalist; The Prelude): Poems that tell a story.</a:t>
            </a:r>
          </a:p>
          <a:p>
            <a:r>
              <a:rPr lang="en-US" sz="800" b="1" dirty="0">
                <a:latin typeface="Century Gothic" panose="020B0502020202020204" pitchFamily="34" charset="0"/>
              </a:rPr>
              <a:t>* </a:t>
            </a:r>
            <a:r>
              <a:rPr lang="en-US" sz="800" b="1" u="sng" dirty="0">
                <a:latin typeface="Century Gothic" panose="020B0502020202020204" pitchFamily="34" charset="0"/>
              </a:rPr>
              <a:t>Elegy</a:t>
            </a:r>
            <a:r>
              <a:rPr lang="en-US" sz="800" b="1" dirty="0">
                <a:latin typeface="Century Gothic" panose="020B0502020202020204" pitchFamily="34" charset="0"/>
              </a:rPr>
              <a:t> </a:t>
            </a:r>
            <a:r>
              <a:rPr lang="en-US" sz="800" dirty="0">
                <a:latin typeface="Century Gothic" panose="020B0502020202020204" pitchFamily="34" charset="0"/>
              </a:rPr>
              <a:t>(Mametz Wood; As Imperceptibly as Grief): </a:t>
            </a:r>
            <a:r>
              <a:rPr lang="en-GB" sz="800" dirty="0">
                <a:latin typeface="Century Gothic" panose="020B0502020202020204" pitchFamily="34" charset="0"/>
              </a:rPr>
              <a:t>a poem of serious reflection, typically a lament for the dead.</a:t>
            </a:r>
            <a:endParaRPr lang="en-US" sz="8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ADBEC0-5671-B74C-B3B0-472548AEADD0}"/>
              </a:ext>
            </a:extLst>
          </p:cNvPr>
          <p:cNvSpPr/>
          <p:nvPr/>
        </p:nvSpPr>
        <p:spPr>
          <a:xfrm>
            <a:off x="-2827" y="5027389"/>
            <a:ext cx="1312671" cy="1830610"/>
          </a:xfrm>
          <a:prstGeom prst="rect">
            <a:avLst/>
          </a:prstGeom>
          <a:solidFill>
            <a:srgbClr val="F8FFB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50" dirty="0">
                <a:latin typeface="Century Gothic" panose="020B0502020202020204" pitchFamily="34" charset="0"/>
              </a:rPr>
              <a:t>admiring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appreciative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assertive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candid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earnest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enthusiastic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impassioned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imploring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intimate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nostalgic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pensive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reverent 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sincere</a:t>
            </a:r>
          </a:p>
          <a:p>
            <a:pPr algn="ctr"/>
            <a:r>
              <a:rPr lang="en-US" sz="850" dirty="0">
                <a:latin typeface="Century Gothic" panose="020B0502020202020204" pitchFamily="34" charset="0"/>
              </a:rPr>
              <a:t>solemn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E2C2B9-6355-0340-9C34-10ECE4B7753B}"/>
              </a:ext>
            </a:extLst>
          </p:cNvPr>
          <p:cNvSpPr/>
          <p:nvPr/>
        </p:nvSpPr>
        <p:spPr>
          <a:xfrm>
            <a:off x="1302081" y="5027389"/>
            <a:ext cx="1312671" cy="1830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entury Gothic" panose="020B0502020202020204" pitchFamily="34" charset="0"/>
              </a:rPr>
              <a:t>angry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arrogant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bitter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callous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cautionary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condescending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critical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defensive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disapproving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egotistical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narcissistic 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regretful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uneasy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9203A7-B642-F44A-8BFA-3651045E325A}"/>
              </a:ext>
            </a:extLst>
          </p:cNvPr>
          <p:cNvSpPr/>
          <p:nvPr/>
        </p:nvSpPr>
        <p:spPr>
          <a:xfrm rot="16200000">
            <a:off x="1712586" y="1434889"/>
            <a:ext cx="2065920" cy="267241"/>
          </a:xfrm>
          <a:prstGeom prst="rect">
            <a:avLst/>
          </a:prstGeom>
          <a:solidFill>
            <a:srgbClr val="D8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Romantic poems (1800-1850)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44F2D1-5E82-774E-B935-80F3E9BE7BFD}"/>
              </a:ext>
            </a:extLst>
          </p:cNvPr>
          <p:cNvSpPr/>
          <p:nvPr/>
        </p:nvSpPr>
        <p:spPr>
          <a:xfrm rot="16200000">
            <a:off x="2330121" y="2881614"/>
            <a:ext cx="827530" cy="2672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Victorian (1837-1901)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1FE389-1C70-0144-A5FD-E0FC71897CCE}"/>
              </a:ext>
            </a:extLst>
          </p:cNvPr>
          <p:cNvSpPr/>
          <p:nvPr/>
        </p:nvSpPr>
        <p:spPr>
          <a:xfrm rot="16200000">
            <a:off x="2383699" y="3655296"/>
            <a:ext cx="719834" cy="2672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WW1 </a:t>
            </a:r>
            <a:br>
              <a:rPr lang="en-US" sz="8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(1914-18)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6D61B9-045D-CE46-BB73-B36CC109938D}"/>
              </a:ext>
            </a:extLst>
          </p:cNvPr>
          <p:cNvSpPr/>
          <p:nvPr/>
        </p:nvSpPr>
        <p:spPr>
          <a:xfrm rot="16200000">
            <a:off x="1390635" y="5366534"/>
            <a:ext cx="2709166" cy="2737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Modern poems (1950 onwards)</a:t>
            </a:r>
          </a:p>
        </p:txBody>
      </p:sp>
    </p:spTree>
    <p:extLst>
      <p:ext uri="{BB962C8B-B14F-4D97-AF65-F5344CB8AC3E}">
        <p14:creationId xmlns:p14="http://schemas.microsoft.com/office/powerpoint/2010/main" val="302673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15FD5EE3167945AB1A9B30D4F288CF" ma:contentTypeVersion="19" ma:contentTypeDescription="Create a new document." ma:contentTypeScope="" ma:versionID="8301bf9595c5d1645c9ac5037105877e">
  <xsd:schema xmlns:xsd="http://www.w3.org/2001/XMLSchema" xmlns:xs="http://www.w3.org/2001/XMLSchema" xmlns:p="http://schemas.microsoft.com/office/2006/metadata/properties" xmlns:ns2="ffe714ad-ba6e-44c8-8054-2d8c61155a96" xmlns:ns3="7166ef60-7adb-4207-9a0e-abc6e901d78b" targetNamespace="http://schemas.microsoft.com/office/2006/metadata/properties" ma:root="true" ma:fieldsID="592de72f74f43b90dc05dd9f8bd11bc0" ns2:_="" ns3:_="">
    <xsd:import namespace="ffe714ad-ba6e-44c8-8054-2d8c61155a96"/>
    <xsd:import namespace="7166ef60-7adb-4207-9a0e-abc6e901d7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714ad-ba6e-44c8-8054-2d8c61155a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03a692e2-b4de-448e-a6ae-92b31f42d775}" ma:internalName="TaxCatchAll" ma:showField="CatchAllData" ma:web="ffe714ad-ba6e-44c8-8054-2d8c61155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6ef60-7adb-4207-9a0e-abc6e901d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e10d388-7655-406b-a7b1-7fd83d958a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e714ad-ba6e-44c8-8054-2d8c61155a96" xsi:nil="true"/>
    <lcf76f155ced4ddcb4097134ff3c332f xmlns="7166ef60-7adb-4207-9a0e-abc6e901d7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387C17-7BA5-48F7-9436-358EA58EF34B}"/>
</file>

<file path=customXml/itemProps2.xml><?xml version="1.0" encoding="utf-8"?>
<ds:datastoreItem xmlns:ds="http://schemas.openxmlformats.org/officeDocument/2006/customXml" ds:itemID="{B251A1D9-B2A7-463D-8840-9653DD2E4C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43D2EA-BE62-489F-B97D-E78F44EC0006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ffe714ad-ba6e-44c8-8054-2d8c61155a96"/>
    <ds:schemaRef ds:uri="http://purl.org/dc/elements/1.1/"/>
    <ds:schemaRef ds:uri="http://purl.org/dc/dcmitype/"/>
    <ds:schemaRef ds:uri="7166ef60-7adb-4207-9a0e-abc6e901d78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972</Words>
  <Application>Microsoft Office PowerPoint</Application>
  <PresentationFormat>On-screen Show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Doeller</dc:creator>
  <cp:lastModifiedBy>Natalie Westacott</cp:lastModifiedBy>
  <cp:revision>67</cp:revision>
  <dcterms:created xsi:type="dcterms:W3CDTF">2020-09-29T20:40:56Z</dcterms:created>
  <dcterms:modified xsi:type="dcterms:W3CDTF">2021-09-04T20:23:59Z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0x010100D515FD5EE3167945AB1A9B30D4F288CF</vt:lpwstr>
  </property>
</Properties>
</file>