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  <a:srgbClr val="FF93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7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25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53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3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5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71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4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6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23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2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5EBB-5F9A-440B-A329-422A7F916D5F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12A5E-D652-4666-B15E-93B4F9E8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3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AF8FD4-135C-7547-A03B-2155BE625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874335"/>
              </p:ext>
            </p:extLst>
          </p:nvPr>
        </p:nvGraphicFramePr>
        <p:xfrm>
          <a:off x="0" y="-1"/>
          <a:ext cx="9180657" cy="6807643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350520">
                  <a:extLst>
                    <a:ext uri="{9D8B030D-6E8A-4147-A177-3AD203B41FA5}">
                      <a16:colId xmlns:a16="http://schemas.microsoft.com/office/drawing/2014/main" val="3345232111"/>
                    </a:ext>
                  </a:extLst>
                </a:gridCol>
                <a:gridCol w="3208566">
                  <a:extLst>
                    <a:ext uri="{9D8B030D-6E8A-4147-A177-3AD203B41FA5}">
                      <a16:colId xmlns:a16="http://schemas.microsoft.com/office/drawing/2014/main" val="682750238"/>
                    </a:ext>
                  </a:extLst>
                </a:gridCol>
                <a:gridCol w="2822713">
                  <a:extLst>
                    <a:ext uri="{9D8B030D-6E8A-4147-A177-3AD203B41FA5}">
                      <a16:colId xmlns:a16="http://schemas.microsoft.com/office/drawing/2014/main" val="1492834128"/>
                    </a:ext>
                  </a:extLst>
                </a:gridCol>
                <a:gridCol w="2798858">
                  <a:extLst>
                    <a:ext uri="{9D8B030D-6E8A-4147-A177-3AD203B41FA5}">
                      <a16:colId xmlns:a16="http://schemas.microsoft.com/office/drawing/2014/main" val="33066420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Macbeth</a:t>
                      </a:r>
                    </a:p>
                  </a:txBody>
                  <a:tcPr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 Christmas Carol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An Inspector Calls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28410"/>
                  </a:ext>
                </a:extLst>
              </a:tr>
              <a:tr h="20931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Language 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Symbolism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Blood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- symbol of guilt, especially blood on hands as guilt for murder.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Milk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is a symbol of innocence.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Pathetic fallacy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natural events foreshadow future bad events, “thunder and lightning” associated with witches.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Persuasive devices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LMB persuades MB to kill Duncan, using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rhetorical questions, emotive language, imperative verbs, inclusive pronouns. 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Metaphor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Animal imagery often represents emotions, e.g. “O, full of scorpions is my mind, dear wife!”</a:t>
                      </a: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Euphemisms: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 mild word as a substitute,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eg.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“deed,” “it,” “the business,” “assassination: to show their inability to admit to their terrible crimes.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Motifs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 symbol that is repeated throughout the play, e.g. blood, crown, hands, sleep, animals.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Symbolism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Marley’s chains represent what he valued in life, and his regrets in death – “cash boxes, ledgers” etc.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Pathetic</a:t>
                      </a:r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 Fallacy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Cold weather, “cold and frost” represents Scrooge’s cold heart. </a:t>
                      </a: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Conversational Narrative Voice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Used for opinions on characters. Creates relationship with reader. </a:t>
                      </a:r>
                      <a:endParaRPr lang="en-US" sz="10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Similes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:”Solitary as an oyster” (stave 1), “as light as a feather” (stave 5). </a:t>
                      </a: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Personification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“Innocence and Want,” neglected children, represent problems of Victorian society. </a:t>
                      </a: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Description: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highly descriptive language creating vivid images of character, place and setting.</a:t>
                      </a:r>
                      <a:endParaRPr lang="en-US" sz="1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Symbolism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The Inspector’s photograph represents revelation and judgement. Inspector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Goole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is a moralistic figure, representing Priestley’s own views.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Anaphora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Emphatic repetition at the beginning of sentences,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000" b="1" u="none" baseline="0" dirty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don't live alone. </a:t>
                      </a:r>
                      <a:r>
                        <a:rPr lang="en-US" sz="1000" b="1" u="none" baseline="0" dirty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are members of one body. </a:t>
                      </a:r>
                      <a:r>
                        <a:rPr lang="en-US" sz="1000" b="1" u="none" baseline="0" dirty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are responsible for each other.” Makes the message memorable and persuasive.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Slang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Younger generation use informal language like “</a:t>
                      </a:r>
                      <a:r>
                        <a:rPr lang="en-US" sz="1000" b="0" baseline="0" dirty="0" err="1">
                          <a:solidFill>
                            <a:schemeClr val="tx1"/>
                          </a:solidFill>
                        </a:rPr>
                        <a:t>squiffy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” (Sheila/Eric), “chump” (Sheila), “tart” (Eric) which signals their youth.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Realistic dialogue:</a:t>
                      </a:r>
                      <a:r>
                        <a:rPr lang="en-US" sz="1000" b="1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plain language with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less imagery adds to the realism: “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you're partly to blame. Just as your father is.”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785838"/>
                  </a:ext>
                </a:extLst>
              </a:tr>
              <a:tr h="11703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Structure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Acts/Scenes: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Enables a variety of settings. The number and length of scenes affects the pace of the play. </a:t>
                      </a:r>
                    </a:p>
                    <a:p>
                      <a:pPr algn="l"/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Cyclical structure: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Play begins with death of a traitor, and ends with Macbeth, now a traitor, being killed. </a:t>
                      </a:r>
                    </a:p>
                    <a:p>
                      <a:pPr algn="l"/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Verse: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(witches = trochaic tetrameter and riddles), blank verse (unrhyming), iambic pentameter (five feet in each line creating _ / rhythm), prose (Porter)</a:t>
                      </a:r>
                    </a:p>
                    <a:p>
                      <a:pPr algn="l"/>
                      <a:r>
                        <a:rPr lang="en-US" sz="1000" b="0" u="sng" baseline="0" dirty="0">
                          <a:solidFill>
                            <a:schemeClr val="tx1"/>
                          </a:solidFill>
                        </a:rPr>
                        <a:t>Foreshadowing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: bloody battle-murders/hearing voice-insomnia/Macduff’s suspicions-his opposition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Staves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each stave (‘chapter’) describes a new stage in Scrooge’s journey of redemption. A musical term, adding to the idea of the story as a festive carol.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Foreshadowing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Tension builds in Stave 4 as the reader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realises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first that the unfortunate dead man is Scrooge.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Acts: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 Each act begins as the previous ended, creating a sense of realism.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Cliffhangers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Each act ends with a character under suspicion and facing interrogation, raising the audience’s tension.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Climax: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 Eric is revealed as the father of Eva’s baby. </a:t>
                      </a: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Twist</a:t>
                      </a:r>
                      <a:r>
                        <a:rPr lang="en-US" sz="1000" b="1" u="none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After questioning the Inspector’s identity, the phone call at the end comes as a surprise. 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20490"/>
                  </a:ext>
                </a:extLst>
              </a:tr>
              <a:tr h="104692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Form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Morality play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The audience is taught a lesson to learn from in life. E.g. MB allows himself to be influenced by the witches/his wife, ultimately leading to his downfall.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Tragedy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 serious play where someone of high rank experiences a reversal of fortune (good to bad), resulting in the audience’s pity/fear.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Allegory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ACC is a story used to deliver a moral message about real-world issues. The narration “Once upon a time...” suggests a morality tale.</a:t>
                      </a: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Ghost</a:t>
                      </a:r>
                      <a:r>
                        <a:rPr lang="en-US" sz="1000" u="sng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Story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: Traditional, popular in festive season.</a:t>
                      </a:r>
                    </a:p>
                    <a:p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Novella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: A longer text than a short story but shorter than a traditional novel.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Morality play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AIC teaches the audience lessons based on 7 deadly sins. The audience is led to question their own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behaviour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Crime thriller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Action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centres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around the suicide of Eva Smith. It turns out that every character is a potential suspect, even the audience.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89940"/>
                  </a:ext>
                </a:extLst>
              </a:tr>
              <a:tr h="163227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Dramatic devices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Asides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The audience accesses a character’s mental thoughts and observations through brief asides.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</a:rPr>
                        <a:t>“I fear thou </a:t>
                      </a:r>
                      <a:r>
                        <a:rPr lang="en-US" sz="1000" b="0" i="0" dirty="0" err="1">
                          <a:solidFill>
                            <a:schemeClr val="tx1"/>
                          </a:solidFill>
                        </a:rPr>
                        <a:t>play’dst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</a:rPr>
                        <a:t> most foully </a:t>
                      </a:r>
                      <a:r>
                        <a:rPr lang="en-US" sz="1000" b="0" i="0" dirty="0" err="1">
                          <a:solidFill>
                            <a:schemeClr val="tx1"/>
                          </a:solidFill>
                        </a:rPr>
                        <a:t>for’t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</a:rPr>
                        <a:t>.”</a:t>
                      </a:r>
                      <a:endParaRPr lang="en-US" sz="10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Soliloquies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 more extended aside. Characters often justify important decisions and expose internal conflict, e.g. A1Sc7, MB justifies his decision not to kill Duncan.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Dramatic irony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E.g. the gentlewoman/Dr work out LMB’s involvement with dark deeds through her sleepwalking. </a:t>
                      </a: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Foil: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who contrasts with another 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typically, a 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who contrasts with the protagonist to highlight difference, e.g. Banquo and Macbeth.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Foil: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who contrasts with another 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typically, a 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who contrasts with the protagonist to highlight difference, e.g. Cratchit and Scrooge, Fezziwig and Scrooge.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Stage directions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Priestley’s instructions on lighting, setting or how characters should behave/deliver lines. These have a huge impact on our perception of characters.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Setting: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 Constant setting in real time. 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Dramatic irony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E.g. we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realise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Eric is the father of Eva’s child before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Mrs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B.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Interruptions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Deliberately placed to raise tension, e.g. the “sharp ring of the front doorbell.”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Dramatic pauses</a:t>
                      </a:r>
                      <a:r>
                        <a:rPr lang="en-US" sz="1000" b="1" u="none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We anticipate characters’ responses. Tension builds.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01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3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e714ad-ba6e-44c8-8054-2d8c61155a96" xsi:nil="true"/>
    <lcf76f155ced4ddcb4097134ff3c332f xmlns="7166ef60-7adb-4207-9a0e-abc6e901d78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5FD5EE3167945AB1A9B30D4F288CF" ma:contentTypeVersion="19" ma:contentTypeDescription="Create a new document." ma:contentTypeScope="" ma:versionID="8301bf9595c5d1645c9ac5037105877e">
  <xsd:schema xmlns:xsd="http://www.w3.org/2001/XMLSchema" xmlns:xs="http://www.w3.org/2001/XMLSchema" xmlns:p="http://schemas.microsoft.com/office/2006/metadata/properties" xmlns:ns2="ffe714ad-ba6e-44c8-8054-2d8c61155a96" xmlns:ns3="7166ef60-7adb-4207-9a0e-abc6e901d78b" targetNamespace="http://schemas.microsoft.com/office/2006/metadata/properties" ma:root="true" ma:fieldsID="592de72f74f43b90dc05dd9f8bd11bc0" ns2:_="" ns3:_="">
    <xsd:import namespace="ffe714ad-ba6e-44c8-8054-2d8c61155a96"/>
    <xsd:import namespace="7166ef60-7adb-4207-9a0e-abc6e901d7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714ad-ba6e-44c8-8054-2d8c61155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03a692e2-b4de-448e-a6ae-92b31f42d775}" ma:internalName="TaxCatchAll" ma:showField="CatchAllData" ma:web="ffe714ad-ba6e-44c8-8054-2d8c61155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ef60-7adb-4207-9a0e-abc6e901d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e10d388-7655-406b-a7b1-7fd83d958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97FDF7-559C-45EC-AA89-3F0244C0247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7166ef60-7adb-4207-9a0e-abc6e901d78b"/>
    <ds:schemaRef ds:uri="http://schemas.openxmlformats.org/package/2006/metadata/core-properties"/>
    <ds:schemaRef ds:uri="ffe714ad-ba6e-44c8-8054-2d8c61155a96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05B0C7-2758-4844-B315-D047364B8380}"/>
</file>

<file path=customXml/itemProps3.xml><?xml version="1.0" encoding="utf-8"?>
<ds:datastoreItem xmlns:ds="http://schemas.openxmlformats.org/officeDocument/2006/customXml" ds:itemID="{86033B98-C2EE-4395-890B-3DB3B4F4FA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5764</TotalTime>
  <Words>1016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Tiverton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Eggleton</dc:creator>
  <cp:lastModifiedBy>Natalie Westacott</cp:lastModifiedBy>
  <cp:revision>138</cp:revision>
  <dcterms:created xsi:type="dcterms:W3CDTF">2020-09-07T10:36:37Z</dcterms:created>
  <dcterms:modified xsi:type="dcterms:W3CDTF">2021-09-04T20:25:05Z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0x010100D515FD5EE3167945AB1A9B30D4F288CF</vt:lpwstr>
  </property>
</Properties>
</file>