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3" r:id="rId5"/>
    <p:sldId id="273" r:id="rId6"/>
    <p:sldId id="256" r:id="rId7"/>
    <p:sldId id="274" r:id="rId8"/>
    <p:sldId id="272" r:id="rId9"/>
    <p:sldId id="276" r:id="rId10"/>
    <p:sldId id="275" r:id="rId11"/>
    <p:sldId id="267"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p:cViewPr varScale="1">
        <p:scale>
          <a:sx n="93" d="100"/>
          <a:sy n="93"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lsopp" userId="S::aalsopp@tiverton.devon.sch.uk::e97f65b8-588e-4734-87af-3996baffcf14" providerId="AD" clId="Web-{E58AF48F-37E5-6CF8-0BDD-47658113031A}"/>
    <pc:docChg chg="modSld">
      <pc:chgData name="Annette Alsopp" userId="S::aalsopp@tiverton.devon.sch.uk::e97f65b8-588e-4734-87af-3996baffcf14" providerId="AD" clId="Web-{E58AF48F-37E5-6CF8-0BDD-47658113031A}" dt="2022-05-23T11:01:36.622" v="0"/>
      <pc:docMkLst>
        <pc:docMk/>
      </pc:docMkLst>
      <pc:sldChg chg="addSp">
        <pc:chgData name="Annette Alsopp" userId="S::aalsopp@tiverton.devon.sch.uk::e97f65b8-588e-4734-87af-3996baffcf14" providerId="AD" clId="Web-{E58AF48F-37E5-6CF8-0BDD-47658113031A}" dt="2022-05-23T11:01:36.622" v="0"/>
        <pc:sldMkLst>
          <pc:docMk/>
          <pc:sldMk cId="3903601703" sldId="263"/>
        </pc:sldMkLst>
        <pc:spChg chg="add">
          <ac:chgData name="Annette Alsopp" userId="S::aalsopp@tiverton.devon.sch.uk::e97f65b8-588e-4734-87af-3996baffcf14" providerId="AD" clId="Web-{E58AF48F-37E5-6CF8-0BDD-47658113031A}" dt="2022-05-23T11:01:36.622" v="0"/>
          <ac:spMkLst>
            <pc:docMk/>
            <pc:sldMk cId="3903601703" sldId="263"/>
            <ac:spMk id="2" creationId="{7ED9294F-01F4-C047-B2BE-980D22940B69}"/>
          </ac:spMkLst>
        </pc:spChg>
      </pc:sldChg>
    </pc:docChg>
  </pc:docChgLst>
  <pc:docChgLst>
    <pc:chgData name="Ian Wright" userId="36fd05c2-4389-419f-aa76-7926880e7ba1" providerId="ADAL" clId="{F3677FF3-2211-CD4C-B144-9EBB2868314A}"/>
    <pc:docChg chg="custSel modSld">
      <pc:chgData name="Ian Wright" userId="36fd05c2-4389-419f-aa76-7926880e7ba1" providerId="ADAL" clId="{F3677FF3-2211-CD4C-B144-9EBB2868314A}" dt="2022-06-10T09:33:05.617" v="0" actId="478"/>
      <pc:docMkLst>
        <pc:docMk/>
      </pc:docMkLst>
      <pc:sldChg chg="delSp mod">
        <pc:chgData name="Ian Wright" userId="36fd05c2-4389-419f-aa76-7926880e7ba1" providerId="ADAL" clId="{F3677FF3-2211-CD4C-B144-9EBB2868314A}" dt="2022-06-10T09:33:05.617" v="0" actId="478"/>
        <pc:sldMkLst>
          <pc:docMk/>
          <pc:sldMk cId="3903601703" sldId="263"/>
        </pc:sldMkLst>
        <pc:spChg chg="del">
          <ac:chgData name="Ian Wright" userId="36fd05c2-4389-419f-aa76-7926880e7ba1" providerId="ADAL" clId="{F3677FF3-2211-CD4C-B144-9EBB2868314A}" dt="2022-06-10T09:33:05.617" v="0" actId="478"/>
          <ac:spMkLst>
            <pc:docMk/>
            <pc:sldMk cId="3903601703" sldId="263"/>
            <ac:spMk id="2" creationId="{7ED9294F-01F4-C047-B2BE-980D22940B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4E8AA-F239-4401-9EC7-463245BA3630}" type="datetimeFigureOut">
              <a:rPr lang="en-GB" smtClean="0"/>
              <a:t>10/06/2022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EE70D-563D-4862-9CB7-887DA79B80BF}" type="slidenum">
              <a:rPr lang="en-GB" smtClean="0"/>
              <a:t>‹#›</a:t>
            </a:fld>
            <a:endParaRPr lang="en-GB"/>
          </a:p>
        </p:txBody>
      </p:sp>
    </p:spTree>
    <p:extLst>
      <p:ext uri="{BB962C8B-B14F-4D97-AF65-F5344CB8AC3E}">
        <p14:creationId xmlns:p14="http://schemas.microsoft.com/office/powerpoint/2010/main" val="393182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EE70D-563D-4862-9CB7-887DA79B80BF}" type="slidenum">
              <a:rPr lang="en-GB" smtClean="0"/>
              <a:t>1</a:t>
            </a:fld>
            <a:endParaRPr lang="en-GB"/>
          </a:p>
        </p:txBody>
      </p:sp>
    </p:spTree>
    <p:extLst>
      <p:ext uri="{BB962C8B-B14F-4D97-AF65-F5344CB8AC3E}">
        <p14:creationId xmlns:p14="http://schemas.microsoft.com/office/powerpoint/2010/main" val="397353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EE70D-563D-4862-9CB7-887DA79B80BF}" type="slidenum">
              <a:rPr lang="en-GB" smtClean="0"/>
              <a:t>2</a:t>
            </a:fld>
            <a:endParaRPr lang="en-GB"/>
          </a:p>
        </p:txBody>
      </p:sp>
    </p:spTree>
    <p:extLst>
      <p:ext uri="{BB962C8B-B14F-4D97-AF65-F5344CB8AC3E}">
        <p14:creationId xmlns:p14="http://schemas.microsoft.com/office/powerpoint/2010/main" val="259423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5C88-E887-454C-8B83-2AC4D24957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FA2C44-7BF9-4369-8934-71460F01A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5DCA7D-3465-465B-A65B-E45914488FF8}"/>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10761E84-2148-4F7A-83AA-96AE742D1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16E62-0B18-4FF0-B092-D9B00EE7FE8C}"/>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382190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B0CB-CA6B-43C9-82B7-65E3724A68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E543DA-261F-4CB6-84BF-93007D269F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87F83-2CC4-4DA2-9123-02D9B1BE6560}"/>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D24176FF-4CFD-4244-B025-84DD39876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DB000-FE18-4CC0-995A-1627D5C59965}"/>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1810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A9507-4B79-4064-8405-8AD9886923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4B42E4-88A0-44BE-94C6-3786348AEB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7493D-0304-4A59-BFB4-58E3F8442BC3}"/>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B0489135-9538-4966-80AC-6597892D5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C7DEA-EC91-4593-9DCD-67035199211C}"/>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94183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4991-33CD-44D6-9FF7-0C9EE4DB51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F44517-22F3-4D99-BAFF-09B505A33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17B037-181A-464A-896E-3BC059CF1722}"/>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E381CF01-23F3-41E2-A95C-7E77221E1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6A9F9-9F63-4225-8775-CD8101B7FFDE}"/>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389823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1B98-9BA1-4BA7-A2A0-3BC780224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A1A0CA-56E8-4CD8-A0D3-AD12657F0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E1FEDB-8EE9-4BC5-A5CA-85AEE3F75BBD}"/>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E05FE357-E259-4F6C-847D-BEA28D0FF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F1BC3-909E-4D89-AE80-1B24CF929A87}"/>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348525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5765-209A-4459-B0B7-BA6CDFA87F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E37117-4828-4AA5-9173-01A098A125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478182-0D1E-409E-8837-E82BA07D14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E85C37-7043-4609-B4BD-76C872E1E45F}"/>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6" name="Footer Placeholder 5">
            <a:extLst>
              <a:ext uri="{FF2B5EF4-FFF2-40B4-BE49-F238E27FC236}">
                <a16:creationId xmlns:a16="http://schemas.microsoft.com/office/drawing/2014/main" id="{0BB61B0B-6FB4-44FB-B879-867C0BA5C3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EBEBA-891F-45D2-A3F0-04474F5D5915}"/>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413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BDEC-2AEF-4E23-9F63-1896B60809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E472D-5651-4F49-A9B2-C2A5EF0D2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1095B1-FA68-43F6-B8AD-9CD258D7B7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9856BF-D65A-4E0E-A6AC-4051EECB4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D677D7-AB2D-4241-A253-CCFFF1C57E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B05E86-CFDE-4AD5-B103-8C2AB307989F}"/>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8" name="Footer Placeholder 7">
            <a:extLst>
              <a:ext uri="{FF2B5EF4-FFF2-40B4-BE49-F238E27FC236}">
                <a16:creationId xmlns:a16="http://schemas.microsoft.com/office/drawing/2014/main" id="{25F9DB73-575C-42B4-9C49-8D507A0761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E14C3D-3B59-48D3-AA39-19558E53444E}"/>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97571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D7C6-E004-4455-AB28-2BB41C1528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A9A84A-1783-46B4-84BD-C235EFE6BED7}"/>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4" name="Footer Placeholder 3">
            <a:extLst>
              <a:ext uri="{FF2B5EF4-FFF2-40B4-BE49-F238E27FC236}">
                <a16:creationId xmlns:a16="http://schemas.microsoft.com/office/drawing/2014/main" id="{244001E8-6CB8-488B-BEF2-37495FCF68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FCD475-70AA-4D4A-B6D1-2033E0C909AA}"/>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102017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04F86-304A-4BDD-A5AC-987458A0F396}"/>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3" name="Footer Placeholder 2">
            <a:extLst>
              <a:ext uri="{FF2B5EF4-FFF2-40B4-BE49-F238E27FC236}">
                <a16:creationId xmlns:a16="http://schemas.microsoft.com/office/drawing/2014/main" id="{7880CA0F-460A-4FCF-B466-2AED47F983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0FCA69-FF06-40DC-947B-AC7368C28E5A}"/>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181954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DA2F-D264-4CC0-9837-E43DB55C1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CD4499-2904-41C8-8B46-1E677CB55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AD8A21-27BC-42C5-A92A-D0C4F5B8B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690BD0-94C8-4623-910C-1B1CC1D2DECE}"/>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6" name="Footer Placeholder 5">
            <a:extLst>
              <a:ext uri="{FF2B5EF4-FFF2-40B4-BE49-F238E27FC236}">
                <a16:creationId xmlns:a16="http://schemas.microsoft.com/office/drawing/2014/main" id="{4BC569F5-F8E7-4DC0-B54C-A20416C69A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ED612-74BC-49B1-8212-BBC63564CDDA}"/>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197091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0E25-CC5A-41BB-8E9A-63B25D4E4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0261E8-360A-4E3C-9D91-1C931AD81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F20BF3-F513-46FB-BB24-4C0CBC812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3AA57-AA48-4FAB-8511-0E9F290A2F97}"/>
              </a:ext>
            </a:extLst>
          </p:cNvPr>
          <p:cNvSpPr>
            <a:spLocks noGrp="1"/>
          </p:cNvSpPr>
          <p:nvPr>
            <p:ph type="dt" sz="half" idx="10"/>
          </p:nvPr>
        </p:nvSpPr>
        <p:spPr/>
        <p:txBody>
          <a:bodyPr/>
          <a:lstStyle/>
          <a:p>
            <a:fld id="{0E89B9CB-EA8A-42F2-8F87-F3B662908C82}" type="datetimeFigureOut">
              <a:rPr lang="en-GB" smtClean="0"/>
              <a:t>10/06/2022</a:t>
            </a:fld>
            <a:endParaRPr lang="en-GB"/>
          </a:p>
        </p:txBody>
      </p:sp>
      <p:sp>
        <p:nvSpPr>
          <p:cNvPr id="6" name="Footer Placeholder 5">
            <a:extLst>
              <a:ext uri="{FF2B5EF4-FFF2-40B4-BE49-F238E27FC236}">
                <a16:creationId xmlns:a16="http://schemas.microsoft.com/office/drawing/2014/main" id="{20EF33AE-6B49-49EC-9A6F-C8FDF636E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E1686E-DD21-44B1-931F-1415989E8CF2}"/>
              </a:ext>
            </a:extLst>
          </p:cNvPr>
          <p:cNvSpPr>
            <a:spLocks noGrp="1"/>
          </p:cNvSpPr>
          <p:nvPr>
            <p:ph type="sldNum" sz="quarter" idx="12"/>
          </p:nvPr>
        </p:nvSpPr>
        <p:spPr/>
        <p:txBody>
          <a:bodyPr/>
          <a:lstStyle/>
          <a:p>
            <a:fld id="{EBB12F0E-F2AD-4B80-9A3F-895D338C829D}" type="slidenum">
              <a:rPr lang="en-GB" smtClean="0"/>
              <a:t>‹#›</a:t>
            </a:fld>
            <a:endParaRPr lang="en-GB"/>
          </a:p>
        </p:txBody>
      </p:sp>
    </p:spTree>
    <p:extLst>
      <p:ext uri="{BB962C8B-B14F-4D97-AF65-F5344CB8AC3E}">
        <p14:creationId xmlns:p14="http://schemas.microsoft.com/office/powerpoint/2010/main" val="251038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5D2BF-AC37-4B1E-B0D2-D6EF2FDBC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106125-F622-4E47-9881-2D5619DDF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07AE7D-30E4-4EC8-8E5C-E175C2C02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9B9CB-EA8A-42F2-8F87-F3B662908C82}" type="datetimeFigureOut">
              <a:rPr lang="en-GB" smtClean="0"/>
              <a:t>10/06/2022</a:t>
            </a:fld>
            <a:endParaRPr lang="en-GB"/>
          </a:p>
        </p:txBody>
      </p:sp>
      <p:sp>
        <p:nvSpPr>
          <p:cNvPr id="5" name="Footer Placeholder 4">
            <a:extLst>
              <a:ext uri="{FF2B5EF4-FFF2-40B4-BE49-F238E27FC236}">
                <a16:creationId xmlns:a16="http://schemas.microsoft.com/office/drawing/2014/main" id="{12F0BDF5-AFDD-48E9-8CB0-40CC148AB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38DB79-C4DF-42D2-B813-1EBDB5F47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12F0E-F2AD-4B80-9A3F-895D338C829D}" type="slidenum">
              <a:rPr lang="en-GB" smtClean="0"/>
              <a:t>‹#›</a:t>
            </a:fld>
            <a:endParaRPr lang="en-GB"/>
          </a:p>
        </p:txBody>
      </p:sp>
    </p:spTree>
    <p:extLst>
      <p:ext uri="{BB962C8B-B14F-4D97-AF65-F5344CB8AC3E}">
        <p14:creationId xmlns:p14="http://schemas.microsoft.com/office/powerpoint/2010/main" val="96016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microsoft.com/office/2007/relationships/hdphoto" Target="../media/hdphoto4.wdp"/><Relationship Id="rId3" Type="http://schemas.openxmlformats.org/officeDocument/2006/relationships/image" Target="../media/image1.gif"/><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microsoft.com/office/2007/relationships/hdphoto" Target="../media/hdphoto3.wdp"/><Relationship Id="rId20"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sv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3.pn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5.png"/><Relationship Id="rId18" Type="http://schemas.microsoft.com/office/2007/relationships/hdphoto" Target="../media/hdphoto12.wdp"/><Relationship Id="rId3" Type="http://schemas.microsoft.com/office/2007/relationships/hdphoto" Target="../media/hdphoto7.wdp"/><Relationship Id="rId7" Type="http://schemas.openxmlformats.org/officeDocument/2006/relationships/image" Target="../media/image22.png"/><Relationship Id="rId12" Type="http://schemas.microsoft.com/office/2007/relationships/hdphoto" Target="../media/hdphoto9.wdp"/><Relationship Id="rId17" Type="http://schemas.openxmlformats.org/officeDocument/2006/relationships/image" Target="../media/image27.png"/><Relationship Id="rId2" Type="http://schemas.openxmlformats.org/officeDocument/2006/relationships/image" Target="../media/image18.png"/><Relationship Id="rId16" Type="http://schemas.microsoft.com/office/2007/relationships/hdphoto" Target="../media/hdphoto11.wdp"/><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4.png"/><Relationship Id="rId5" Type="http://schemas.openxmlformats.org/officeDocument/2006/relationships/image" Target="../media/image20.jpeg"/><Relationship Id="rId15" Type="http://schemas.openxmlformats.org/officeDocument/2006/relationships/image" Target="../media/image26.png"/><Relationship Id="rId10" Type="http://schemas.microsoft.com/office/2007/relationships/hdphoto" Target="../media/hdphoto8.wdp"/><Relationship Id="rId4" Type="http://schemas.openxmlformats.org/officeDocument/2006/relationships/image" Target="../media/image19.png"/><Relationship Id="rId9" Type="http://schemas.openxmlformats.org/officeDocument/2006/relationships/image" Target="../media/image23.png"/><Relationship Id="rId14" Type="http://schemas.microsoft.com/office/2007/relationships/hdphoto" Target="../media/hdphoto10.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6.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5.png"/><Relationship Id="rId5" Type="http://schemas.openxmlformats.org/officeDocument/2006/relationships/image" Target="../media/image31.jpe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30.jpeg"/><Relationship Id="rId9" Type="http://schemas.microsoft.com/office/2007/relationships/hdphoto" Target="../media/hdphoto4.wdp"/><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examspecs/zrnjw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4" Type="http://schemas.microsoft.com/office/2007/relationships/hdphoto" Target="../media/hdphoto13.wdp"/></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14.wdp"/><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gif"/><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Picture">
            <a:extLst>
              <a:ext uri="{FF2B5EF4-FFF2-40B4-BE49-F238E27FC236}">
                <a16:creationId xmlns:a16="http://schemas.microsoft.com/office/drawing/2014/main" id="{994AD1E2-3857-42C2-9A18-56837B5BA8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66" t="17743" r="21862" b="26350"/>
          <a:stretch/>
        </p:blipFill>
        <p:spPr bwMode="auto">
          <a:xfrm>
            <a:off x="3885882" y="0"/>
            <a:ext cx="3895024" cy="2705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2D6460-5375-4751-855E-0775DA73FDDF}"/>
              </a:ext>
            </a:extLst>
          </p:cNvPr>
          <p:cNvSpPr/>
          <p:nvPr/>
        </p:nvSpPr>
        <p:spPr>
          <a:xfrm>
            <a:off x="7789733" y="486"/>
            <a:ext cx="4402267" cy="68575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Theatrical skills</a:t>
            </a:r>
          </a:p>
          <a:p>
            <a:pPr algn="ctr"/>
            <a:r>
              <a:rPr lang="en-US" sz="2000" b="1" u="sng" dirty="0">
                <a:solidFill>
                  <a:schemeClr val="tx1"/>
                </a:solidFill>
              </a:rPr>
              <a:t>These skills can be used in a performance to create a story:</a:t>
            </a:r>
          </a:p>
          <a:p>
            <a:r>
              <a:rPr lang="en-US" b="1" u="sng" dirty="0">
                <a:solidFill>
                  <a:schemeClr val="tx1"/>
                </a:solidFill>
              </a:rPr>
              <a:t>Freeze frame: </a:t>
            </a:r>
            <a:r>
              <a:rPr lang="en-US" sz="1600" dirty="0">
                <a:solidFill>
                  <a:schemeClr val="tx1"/>
                </a:solidFill>
              </a:rPr>
              <a:t>A frozen moment in time expressing a character / scenario.</a:t>
            </a:r>
          </a:p>
          <a:p>
            <a:r>
              <a:rPr lang="en-US" b="1" u="sng" dirty="0">
                <a:solidFill>
                  <a:schemeClr val="tx1"/>
                </a:solidFill>
              </a:rPr>
              <a:t>Still image: </a:t>
            </a:r>
            <a:r>
              <a:rPr lang="en-US" sz="1600" dirty="0">
                <a:solidFill>
                  <a:schemeClr val="tx1"/>
                </a:solidFill>
              </a:rPr>
              <a:t>frozen image that symbolises an idea or relationship</a:t>
            </a:r>
          </a:p>
          <a:p>
            <a:r>
              <a:rPr lang="en-US" b="1" u="sng" dirty="0">
                <a:solidFill>
                  <a:schemeClr val="tx1"/>
                </a:solidFill>
              </a:rPr>
              <a:t>Thought tracking</a:t>
            </a:r>
            <a:r>
              <a:rPr lang="en-US" sz="1600" dirty="0">
                <a:solidFill>
                  <a:schemeClr val="tx1"/>
                </a:solidFill>
              </a:rPr>
              <a:t>: a character saying their thoughts aloud</a:t>
            </a:r>
          </a:p>
          <a:p>
            <a:r>
              <a:rPr lang="en-US" b="1" u="sng" dirty="0">
                <a:solidFill>
                  <a:schemeClr val="tx1"/>
                </a:solidFill>
              </a:rPr>
              <a:t>Hot seating: </a:t>
            </a:r>
            <a:r>
              <a:rPr lang="en-US" sz="1600" dirty="0">
                <a:solidFill>
                  <a:schemeClr val="tx1"/>
                </a:solidFill>
              </a:rPr>
              <a:t>a character is asked questions and the actor responds in role</a:t>
            </a:r>
          </a:p>
          <a:p>
            <a:r>
              <a:rPr lang="en-US" b="1" u="sng" dirty="0">
                <a:solidFill>
                  <a:schemeClr val="tx1"/>
                </a:solidFill>
              </a:rPr>
              <a:t>Narration: </a:t>
            </a:r>
            <a:r>
              <a:rPr lang="en-US" sz="1600" dirty="0">
                <a:solidFill>
                  <a:schemeClr val="tx1"/>
                </a:solidFill>
              </a:rPr>
              <a:t>telling the audience what is happening </a:t>
            </a:r>
          </a:p>
          <a:p>
            <a:r>
              <a:rPr lang="en-US" b="1" u="sng" dirty="0">
                <a:solidFill>
                  <a:schemeClr val="tx1"/>
                </a:solidFill>
              </a:rPr>
              <a:t>Mime: </a:t>
            </a:r>
            <a:r>
              <a:rPr lang="en-US" sz="1600" dirty="0">
                <a:solidFill>
                  <a:schemeClr val="tx1"/>
                </a:solidFill>
              </a:rPr>
              <a:t>suggesting action, character, or emotion without words  </a:t>
            </a:r>
          </a:p>
          <a:p>
            <a:r>
              <a:rPr lang="en-US" b="1" u="sng" dirty="0">
                <a:solidFill>
                  <a:schemeClr val="tx1"/>
                </a:solidFill>
              </a:rPr>
              <a:t>Improvisation: </a:t>
            </a:r>
            <a:r>
              <a:rPr lang="en-US" sz="1600" dirty="0">
                <a:solidFill>
                  <a:schemeClr val="tx1"/>
                </a:solidFill>
              </a:rPr>
              <a:t>creating a scene without a script </a:t>
            </a:r>
          </a:p>
          <a:p>
            <a:r>
              <a:rPr lang="en-US" b="1" u="sng" dirty="0">
                <a:solidFill>
                  <a:schemeClr val="tx1"/>
                </a:solidFill>
              </a:rPr>
              <a:t>Proxemics: </a:t>
            </a:r>
            <a:r>
              <a:rPr lang="en-US" sz="1600" dirty="0">
                <a:solidFill>
                  <a:schemeClr val="tx1"/>
                </a:solidFill>
              </a:rPr>
              <a:t>the use of space on stage to create meaning</a:t>
            </a:r>
          </a:p>
          <a:p>
            <a:r>
              <a:rPr lang="en-US" b="1" u="sng" dirty="0">
                <a:solidFill>
                  <a:schemeClr val="tx1"/>
                </a:solidFill>
              </a:rPr>
              <a:t>Levels: </a:t>
            </a:r>
            <a:r>
              <a:rPr lang="en-US" sz="1600" dirty="0">
                <a:solidFill>
                  <a:schemeClr val="tx1"/>
                </a:solidFill>
              </a:rPr>
              <a:t>the use of height to show status</a:t>
            </a:r>
          </a:p>
          <a:p>
            <a:r>
              <a:rPr lang="en-US" b="1" u="sng" dirty="0">
                <a:solidFill>
                  <a:schemeClr val="tx1"/>
                </a:solidFill>
              </a:rPr>
              <a:t>Status: </a:t>
            </a:r>
            <a:r>
              <a:rPr lang="en-US" sz="1600" dirty="0">
                <a:solidFill>
                  <a:schemeClr val="tx1"/>
                </a:solidFill>
              </a:rPr>
              <a:t>the power one character has over another </a:t>
            </a:r>
          </a:p>
          <a:p>
            <a:r>
              <a:rPr lang="en-US" b="1" u="sng" dirty="0">
                <a:solidFill>
                  <a:schemeClr val="tx1"/>
                </a:solidFill>
              </a:rPr>
              <a:t>Physical Theatre: </a:t>
            </a:r>
            <a:r>
              <a:rPr lang="en-US" sz="1600" dirty="0">
                <a:solidFill>
                  <a:schemeClr val="tx1"/>
                </a:solidFill>
              </a:rPr>
              <a:t>creating objects, set or meaning through the use of the body</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sp>
        <p:nvSpPr>
          <p:cNvPr id="9" name="TextBox 8">
            <a:extLst>
              <a:ext uri="{FF2B5EF4-FFF2-40B4-BE49-F238E27FC236}">
                <a16:creationId xmlns:a16="http://schemas.microsoft.com/office/drawing/2014/main" id="{BD3F0756-CE53-41CE-B812-87E41C38D896}"/>
              </a:ext>
            </a:extLst>
          </p:cNvPr>
          <p:cNvSpPr txBox="1"/>
          <p:nvPr/>
        </p:nvSpPr>
        <p:spPr>
          <a:xfrm>
            <a:off x="8440155" y="6204608"/>
            <a:ext cx="3101422"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29" name="AutoShape 4" descr="Image result for thumbs up and down emoji">
            <a:extLst>
              <a:ext uri="{FF2B5EF4-FFF2-40B4-BE49-F238E27FC236}">
                <a16:creationId xmlns:a16="http://schemas.microsoft.com/office/drawing/2014/main" id="{4208A272-B36E-45FE-8363-82D2A8ADA0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Graphic 34" descr="Drama">
            <a:extLst>
              <a:ext uri="{FF2B5EF4-FFF2-40B4-BE49-F238E27FC236}">
                <a16:creationId xmlns:a16="http://schemas.microsoft.com/office/drawing/2014/main" id="{AA3831F4-20CD-435D-9249-EE8E0C58D5C9}"/>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 y="1230710"/>
            <a:ext cx="856697" cy="893512"/>
          </a:xfrm>
          <a:prstGeom prst="rect">
            <a:avLst/>
          </a:prstGeom>
        </p:spPr>
      </p:pic>
      <p:sp>
        <p:nvSpPr>
          <p:cNvPr id="30" name="Text Box 207">
            <a:extLst>
              <a:ext uri="{FF2B5EF4-FFF2-40B4-BE49-F238E27FC236}">
                <a16:creationId xmlns:a16="http://schemas.microsoft.com/office/drawing/2014/main" id="{3B01560F-6B6A-45CD-9001-6CB4B0874E53}"/>
              </a:ext>
            </a:extLst>
          </p:cNvPr>
          <p:cNvSpPr txBox="1"/>
          <p:nvPr/>
        </p:nvSpPr>
        <p:spPr>
          <a:xfrm>
            <a:off x="206704" y="864906"/>
            <a:ext cx="3821953" cy="230832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GB" sz="48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DengXian" panose="02010600030101010101" pitchFamily="2" charset="-122"/>
                <a:cs typeface="Arial" panose="020B0604020202020204" pitchFamily="34" charset="0"/>
              </a:rPr>
              <a:t>Introduction to Basic Drama Skills</a:t>
            </a:r>
            <a:endParaRPr lang="en-GB" sz="9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5" name="Rectangle: Rounded Corners 14">
            <a:extLst>
              <a:ext uri="{FF2B5EF4-FFF2-40B4-BE49-F238E27FC236}">
                <a16:creationId xmlns:a16="http://schemas.microsoft.com/office/drawing/2014/main" id="{02AA7FCF-F292-4E6F-9D96-73AC6CB570C5}"/>
              </a:ext>
            </a:extLst>
          </p:cNvPr>
          <p:cNvSpPr/>
          <p:nvPr/>
        </p:nvSpPr>
        <p:spPr>
          <a:xfrm>
            <a:off x="2145923" y="4865740"/>
            <a:ext cx="5643810" cy="1991774"/>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Physical skills</a:t>
            </a:r>
          </a:p>
          <a:p>
            <a:r>
              <a:rPr lang="en-US" sz="1600" b="1" u="sng" dirty="0">
                <a:solidFill>
                  <a:schemeClr val="tx1"/>
                </a:solidFill>
              </a:rPr>
              <a:t>Facial expression: </a:t>
            </a:r>
            <a:r>
              <a:rPr lang="en-US" sz="1400" dirty="0">
                <a:solidFill>
                  <a:schemeClr val="tx1"/>
                </a:solidFill>
              </a:rPr>
              <a:t>showing emotion of the character through the face</a:t>
            </a:r>
          </a:p>
          <a:p>
            <a:r>
              <a:rPr lang="en-US" sz="1600" b="1" u="sng" dirty="0">
                <a:solidFill>
                  <a:schemeClr val="tx1"/>
                </a:solidFill>
              </a:rPr>
              <a:t>Body Language: </a:t>
            </a:r>
            <a:r>
              <a:rPr lang="en-US" sz="1400" dirty="0">
                <a:solidFill>
                  <a:schemeClr val="tx1"/>
                </a:solidFill>
              </a:rPr>
              <a:t>using your body to show the characters emotion </a:t>
            </a:r>
          </a:p>
          <a:p>
            <a:r>
              <a:rPr lang="en-US" sz="1600" b="1" u="sng" dirty="0">
                <a:solidFill>
                  <a:schemeClr val="tx1"/>
                </a:solidFill>
              </a:rPr>
              <a:t>Physicality: </a:t>
            </a:r>
            <a:r>
              <a:rPr lang="en-US" sz="1400" dirty="0">
                <a:solidFill>
                  <a:schemeClr val="tx1"/>
                </a:solidFill>
              </a:rPr>
              <a:t>using your body to show the character </a:t>
            </a:r>
          </a:p>
          <a:p>
            <a:r>
              <a:rPr lang="en-US" sz="1600" b="1" u="sng" dirty="0">
                <a:solidFill>
                  <a:schemeClr val="tx1"/>
                </a:solidFill>
              </a:rPr>
              <a:t>Gesture: </a:t>
            </a:r>
            <a:r>
              <a:rPr lang="en-US" sz="1400" dirty="0">
                <a:solidFill>
                  <a:schemeClr val="tx1"/>
                </a:solidFill>
              </a:rPr>
              <a:t>a movement of part of the body to show meaning.</a:t>
            </a:r>
          </a:p>
          <a:p>
            <a:r>
              <a:rPr lang="en-US" sz="1600" b="1" u="sng" dirty="0">
                <a:solidFill>
                  <a:schemeClr val="tx1"/>
                </a:solidFill>
              </a:rPr>
              <a:t>Mannerisms: </a:t>
            </a:r>
            <a:r>
              <a:rPr lang="en-US" sz="1400" dirty="0">
                <a:solidFill>
                  <a:schemeClr val="tx1"/>
                </a:solidFill>
              </a:rPr>
              <a:t> habitual gesture or way of speaking or behaving in role</a:t>
            </a:r>
          </a:p>
          <a:p>
            <a:r>
              <a:rPr lang="en-US" sz="1600" b="1" u="sng" dirty="0">
                <a:solidFill>
                  <a:schemeClr val="tx1"/>
                </a:solidFill>
              </a:rPr>
              <a:t>Gait: </a:t>
            </a:r>
            <a:r>
              <a:rPr lang="en-US" sz="1400" dirty="0">
                <a:solidFill>
                  <a:schemeClr val="tx1"/>
                </a:solidFill>
              </a:rPr>
              <a:t>the way a character walks</a:t>
            </a:r>
          </a:p>
        </p:txBody>
      </p:sp>
      <p:grpSp>
        <p:nvGrpSpPr>
          <p:cNvPr id="14" name="Group 13">
            <a:extLst>
              <a:ext uri="{FF2B5EF4-FFF2-40B4-BE49-F238E27FC236}">
                <a16:creationId xmlns:a16="http://schemas.microsoft.com/office/drawing/2014/main" id="{CC099C11-F4F3-4BB3-8FBE-1255F293C155}"/>
              </a:ext>
            </a:extLst>
          </p:cNvPr>
          <p:cNvGrpSpPr/>
          <p:nvPr/>
        </p:nvGrpSpPr>
        <p:grpSpPr>
          <a:xfrm>
            <a:off x="-266112" y="-46209"/>
            <a:ext cx="4398100" cy="3907009"/>
            <a:chOff x="0" y="0"/>
            <a:chExt cx="6675807" cy="6768760"/>
          </a:xfrm>
        </p:grpSpPr>
        <p:pic>
          <p:nvPicPr>
            <p:cNvPr id="16" name="Picture 15" descr="BeenJamins Bulletin Board: Commedia Dell&amp;#39;Arte">
              <a:extLst>
                <a:ext uri="{FF2B5EF4-FFF2-40B4-BE49-F238E27FC236}">
                  <a16:creationId xmlns:a16="http://schemas.microsoft.com/office/drawing/2014/main" id="{1380EB90-AFED-4DD5-83A2-6B9D2A49C49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529" b="98558" l="1787" r="94720">
                          <a14:foregroundMark x1="79448" y1="23317" x2="79448" y2="23317"/>
                          <a14:foregroundMark x1="76117" y1="12981" x2="76117" y2="12981"/>
                          <a14:foregroundMark x1="73355" y1="5529" x2="80991" y2="24519"/>
                          <a14:foregroundMark x1="64582" y1="95913" x2="64582" y2="95913"/>
                          <a14:foregroundMark x1="66694" y1="93750" x2="66694" y2="93750"/>
                          <a14:foregroundMark x1="77011" y1="72837" x2="77011" y2="72837"/>
                          <a14:foregroundMark x1="85540" y1="34856" x2="85540" y2="34856"/>
                          <a14:foregroundMark x1="88952" y1="22356" x2="88952" y2="22356"/>
                          <a14:foregroundMark x1="84647" y1="27644" x2="87084" y2="25481"/>
                          <a14:foregroundMark x1="82859" y1="36058" x2="82859" y2="36058"/>
                          <a14:foregroundMark x1="94720" y1="92788" x2="94720" y2="92788"/>
                          <a14:foregroundMark x1="83428" y1="36058" x2="83428" y2="36058"/>
                          <a14:foregroundMark x1="50853" y1="70673" x2="50853" y2="70673"/>
                          <a14:foregroundMark x1="47766" y1="41346" x2="47766" y2="41346"/>
                          <a14:foregroundMark x1="56052" y1="21154" x2="56052" y2="21154"/>
                          <a14:foregroundMark x1="67587" y1="95913" x2="67587" y2="95913"/>
                          <a14:foregroundMark x1="63038" y1="95913" x2="63038" y2="95913"/>
                          <a14:foregroundMark x1="32819" y1="80048" x2="32819" y2="80048"/>
                          <a14:foregroundMark x1="31032" y1="44471" x2="31032" y2="44471"/>
                          <a14:foregroundMark x1="26726" y1="37019" x2="34525" y2="78125"/>
                          <a14:foregroundMark x1="34525" y1="78125" x2="34037" y2="82212"/>
                          <a14:foregroundMark x1="27376" y1="82212" x2="27376" y2="82212"/>
                          <a14:foregroundMark x1="23721" y1="75962" x2="23721" y2="75962"/>
                          <a14:foregroundMark x1="21608" y1="60096" x2="21608" y2="60096"/>
                          <a14:foregroundMark x1="23721" y1="43269" x2="23396" y2="99038"/>
                          <a14:foregroundMark x1="61170" y1="26442" x2="61170" y2="26442"/>
                          <a14:foregroundMark x1="58164" y1="82212" x2="58164" y2="82212"/>
                          <a14:foregroundMark x1="60601" y1="82212" x2="60601" y2="82212"/>
                          <a14:foregroundMark x1="60601" y1="87500" x2="60601" y2="36298"/>
                          <a14:foregroundMark x1="60601" y1="36298" x2="62145" y2="22356"/>
                          <a14:foregroundMark x1="63038" y1="26442" x2="63038" y2="26442"/>
                          <a14:foregroundMark x1="62713" y1="19231" x2="62713" y2="19231"/>
                          <a14:foregroundMark x1="63038" y1="20192" x2="63038" y2="20192"/>
                          <a14:foregroundMark x1="63038" y1="23317" x2="63038" y2="23317"/>
                          <a14:foregroundMark x1="55402" y1="23317" x2="55402" y2="23317"/>
                          <a14:foregroundMark x1="12429" y1="47596" x2="12429" y2="47596"/>
                          <a14:foregroundMark x1="7555" y1="22356" x2="12754" y2="95913"/>
                          <a14:foregroundMark x1="9667" y1="21154" x2="9667" y2="21154"/>
                          <a14:foregroundMark x1="1787" y1="20192" x2="1787" y2="20192"/>
                        </a14:backgroundRemoval>
                      </a14:imgEffect>
                    </a14:imgLayer>
                  </a14:imgProps>
                </a:ext>
                <a:ext uri="{28A0092B-C50C-407E-A947-70E740481C1C}">
                  <a14:useLocalDpi xmlns:a14="http://schemas.microsoft.com/office/drawing/2010/main" val="0"/>
                </a:ext>
              </a:extLst>
            </a:blip>
            <a:srcRect/>
            <a:stretch>
              <a:fillRect/>
            </a:stretch>
          </p:blipFill>
          <p:spPr bwMode="auto">
            <a:xfrm>
              <a:off x="850879" y="0"/>
              <a:ext cx="5121910" cy="1729740"/>
            </a:xfrm>
            <a:prstGeom prst="rect">
              <a:avLst/>
            </a:prstGeom>
            <a:noFill/>
            <a:ln>
              <a:noFill/>
            </a:ln>
          </p:spPr>
        </p:pic>
        <p:pic>
          <p:nvPicPr>
            <p:cNvPr id="17" name="Picture 16"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97E44C80-C950-486B-BB16-5903D4C5F19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853" b="44541" l="3462" r="31385">
                          <a14:foregroundMark x1="12462" y1="44541" x2="12462" y2="44541"/>
                        </a14:backgroundRemoval>
                      </a14:imgEffect>
                    </a14:imgLayer>
                  </a14:imgProps>
                </a:ext>
                <a:ext uri="{28A0092B-C50C-407E-A947-70E740481C1C}">
                  <a14:useLocalDpi xmlns:a14="http://schemas.microsoft.com/office/drawing/2010/main" val="0"/>
                </a:ext>
              </a:extLst>
            </a:blip>
            <a:srcRect r="65124" b="50908"/>
            <a:stretch/>
          </p:blipFill>
          <p:spPr bwMode="auto">
            <a:xfrm rot="13170330" flipH="1">
              <a:off x="457474" y="2892056"/>
              <a:ext cx="2733675" cy="3417570"/>
            </a:xfrm>
            <a:prstGeom prst="rect">
              <a:avLst/>
            </a:prstGeom>
            <a:noFill/>
            <a:ln>
              <a:noFill/>
            </a:ln>
            <a:extLst>
              <a:ext uri="{53640926-AAD7-44D8-BBD7-CCE9431645EC}">
                <a14:shadowObscured xmlns:a14="http://schemas.microsoft.com/office/drawing/2010/main"/>
              </a:ext>
            </a:extLst>
          </p:spPr>
        </p:pic>
        <p:pic>
          <p:nvPicPr>
            <p:cNvPr id="18" name="Picture 17"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B012A355-6E81-4CFA-B1C1-A9CDBF16ADC2}"/>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4679" b="44367" l="41615" r="65154">
                          <a14:foregroundMark x1="65154" y1="19671" x2="65154" y2="19671"/>
                          <a14:foregroundMark x1="45462" y1="44367" x2="45462" y2="44367"/>
                        </a14:backgroundRemoval>
                      </a14:imgEffect>
                    </a14:imgLayer>
                  </a14:imgProps>
                </a:ext>
                <a:ext uri="{28A0092B-C50C-407E-A947-70E740481C1C}">
                  <a14:useLocalDpi xmlns:a14="http://schemas.microsoft.com/office/drawing/2010/main" val="0"/>
                </a:ext>
              </a:extLst>
            </a:blip>
            <a:srcRect l="38930" r="32939" b="52135"/>
            <a:stretch/>
          </p:blipFill>
          <p:spPr bwMode="auto">
            <a:xfrm rot="7666441">
              <a:off x="3992800" y="3482162"/>
              <a:ext cx="2053590" cy="3102610"/>
            </a:xfrm>
            <a:prstGeom prst="rect">
              <a:avLst/>
            </a:prstGeom>
            <a:noFill/>
            <a:ln>
              <a:noFill/>
            </a:ln>
            <a:extLst>
              <a:ext uri="{53640926-AAD7-44D8-BBD7-CCE9431645EC}">
                <a14:shadowObscured xmlns:a14="http://schemas.microsoft.com/office/drawing/2010/main"/>
              </a:ext>
            </a:extLst>
          </p:spPr>
        </p:pic>
        <p:pic>
          <p:nvPicPr>
            <p:cNvPr id="20" name="Picture 19"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17596CD0-0CC6-43F8-8455-373808D34BD7}"/>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4593" b="44541" l="71538" r="96769">
                          <a14:foregroundMark x1="84308" y1="38475" x2="84308" y2="38475"/>
                          <a14:foregroundMark x1="85615" y1="43934" x2="85615" y2="43934"/>
                          <a14:foregroundMark x1="76846" y1="44541" x2="76846" y2="44541"/>
                        </a14:backgroundRemoval>
                      </a14:imgEffect>
                    </a14:imgLayer>
                  </a14:imgProps>
                </a:ext>
                <a:ext uri="{28A0092B-C50C-407E-A947-70E740481C1C}">
                  <a14:useLocalDpi xmlns:a14="http://schemas.microsoft.com/office/drawing/2010/main" val="0"/>
                </a:ext>
              </a:extLst>
            </a:blip>
            <a:srcRect l="68524" b="53535"/>
            <a:stretch/>
          </p:blipFill>
          <p:spPr bwMode="auto">
            <a:xfrm rot="15504260" flipH="1">
              <a:off x="329883" y="2392326"/>
              <a:ext cx="2122170" cy="2781935"/>
            </a:xfrm>
            <a:prstGeom prst="rect">
              <a:avLst/>
            </a:prstGeom>
            <a:noFill/>
            <a:ln>
              <a:noFill/>
            </a:ln>
            <a:extLst>
              <a:ext uri="{53640926-AAD7-44D8-BBD7-CCE9431645EC}">
                <a14:shadowObscured xmlns:a14="http://schemas.microsoft.com/office/drawing/2010/main"/>
              </a:ext>
            </a:extLst>
          </p:spPr>
        </p:pic>
        <p:pic>
          <p:nvPicPr>
            <p:cNvPr id="22" name="Picture 21"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D223BA91-FF71-4D37-8CF3-41B6F2B1DA1B}"/>
                </a:ext>
              </a:extLst>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51646" b="87522" l="3462" r="31846">
                          <a14:foregroundMark x1="18462" y1="53380" x2="18462" y2="53380"/>
                          <a14:foregroundMark x1="18154" y1="51733" x2="18154" y2="51733"/>
                          <a14:foregroundMark x1="31846" y1="66118" x2="31846" y2="66118"/>
                        </a14:backgroundRemoval>
                      </a14:imgEffect>
                    </a14:imgLayer>
                  </a14:imgProps>
                </a:ext>
                <a:ext uri="{28A0092B-C50C-407E-A947-70E740481C1C}">
                  <a14:useLocalDpi xmlns:a14="http://schemas.microsoft.com/office/drawing/2010/main" val="0"/>
                </a:ext>
              </a:extLst>
            </a:blip>
            <a:srcRect t="50060" r="65369" b="8175"/>
            <a:stretch/>
          </p:blipFill>
          <p:spPr bwMode="auto">
            <a:xfrm rot="6389281">
              <a:off x="4067227" y="2131829"/>
              <a:ext cx="2616835" cy="2600325"/>
            </a:xfrm>
            <a:prstGeom prst="rect">
              <a:avLst/>
            </a:prstGeom>
            <a:noFill/>
            <a:ln>
              <a:noFill/>
            </a:ln>
            <a:extLst>
              <a:ext uri="{53640926-AAD7-44D8-BBD7-CCE9431645EC}">
                <a14:shadowObscured xmlns:a14="http://schemas.microsoft.com/office/drawing/2010/main"/>
              </a:ext>
            </a:extLst>
          </p:spPr>
        </p:pic>
        <p:pic>
          <p:nvPicPr>
            <p:cNvPr id="24" name="Picture 23"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00016847-2286-45EF-8205-81FD82837BF4}"/>
                </a:ext>
              </a:extLst>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52340" b="87955" l="71308" r="96538">
                          <a14:foregroundMark x1="81231" y1="54246" x2="81231" y2="54246"/>
                          <a14:foregroundMark x1="82154" y1="52426" x2="82154" y2="52426"/>
                          <a14:foregroundMark x1="84615" y1="87175" x2="84615" y2="87175"/>
                          <a14:foregroundMark x1="77000" y1="87955" x2="77000" y2="87955"/>
                        </a14:backgroundRemoval>
                      </a14:imgEffect>
                    </a14:imgLayer>
                  </a14:imgProps>
                </a:ext>
                <a:ext uri="{28A0092B-C50C-407E-A947-70E740481C1C}">
                  <a14:useLocalDpi xmlns:a14="http://schemas.microsoft.com/office/drawing/2010/main" val="0"/>
                </a:ext>
              </a:extLst>
            </a:blip>
            <a:srcRect l="68156" t="50614" b="8723"/>
            <a:stretch/>
          </p:blipFill>
          <p:spPr bwMode="auto">
            <a:xfrm rot="20953856" flipH="1">
              <a:off x="425576" y="1254642"/>
              <a:ext cx="2110105" cy="2392680"/>
            </a:xfrm>
            <a:prstGeom prst="rect">
              <a:avLst/>
            </a:prstGeom>
            <a:noFill/>
            <a:ln>
              <a:noFill/>
            </a:ln>
            <a:extLst>
              <a:ext uri="{53640926-AAD7-44D8-BBD7-CCE9431645EC}">
                <a14:shadowObscured xmlns:a14="http://schemas.microsoft.com/office/drawing/2010/main"/>
              </a:ext>
            </a:extLst>
          </p:spPr>
        </p:pic>
        <p:pic>
          <p:nvPicPr>
            <p:cNvPr id="26" name="Picture 25"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F27EA56D-F52E-4489-BE89-6AAA8CEC1D6F}"/>
                </a:ext>
              </a:extLst>
            </p:cNvPr>
            <p:cNvPicPr>
              <a:picLocks noChangeAspect="1"/>
            </p:cNvPicPr>
            <p:nvPr/>
          </p:nvPicPr>
          <p:blipFill rotWithShape="1">
            <a:blip r:embed="rId14">
              <a:extLst>
                <a:ext uri="{BEBA8EAE-BF5A-486C-A8C5-ECC9F3942E4B}">
                  <a14:imgProps xmlns:a14="http://schemas.microsoft.com/office/drawing/2010/main">
                    <a14:imgLayer r:embed="rId9">
                      <a14:imgEffect>
                        <a14:backgroundRemoval t="51906" b="88128" l="42462" r="64615">
                          <a14:foregroundMark x1="50077" y1="53380" x2="50077" y2="53380"/>
                          <a14:foregroundMark x1="50000" y1="51993" x2="50000" y2="51993"/>
                          <a14:foregroundMark x1="62154" y1="62218" x2="62154" y2="62218"/>
                          <a14:foregroundMark x1="45462" y1="88128" x2="45462" y2="88128"/>
                        </a14:backgroundRemoval>
                      </a14:imgEffect>
                    </a14:imgLayer>
                  </a14:imgProps>
                </a:ext>
                <a:ext uri="{28A0092B-C50C-407E-A947-70E740481C1C}">
                  <a14:useLocalDpi xmlns:a14="http://schemas.microsoft.com/office/drawing/2010/main" val="0"/>
                </a:ext>
              </a:extLst>
            </a:blip>
            <a:srcRect l="39914" t="50752" r="32449" b="8307"/>
            <a:stretch/>
          </p:blipFill>
          <p:spPr bwMode="auto">
            <a:xfrm rot="258568">
              <a:off x="4370255" y="1116419"/>
              <a:ext cx="1912620" cy="2516505"/>
            </a:xfrm>
            <a:prstGeom prst="rect">
              <a:avLst/>
            </a:prstGeom>
            <a:noFill/>
            <a:ln>
              <a:noFill/>
            </a:ln>
            <a:extLst>
              <a:ext uri="{53640926-AAD7-44D8-BBD7-CCE9431645EC}">
                <a14:shadowObscured xmlns:a14="http://schemas.microsoft.com/office/drawing/2010/main"/>
              </a:ext>
            </a:extLst>
          </p:spPr>
        </p:pic>
        <p:pic>
          <p:nvPicPr>
            <p:cNvPr id="27" name="Picture 26" descr="Drama Theatre Play, actor cartoon, hand, presentation, drama png | Klipartz">
              <a:extLst>
                <a:ext uri="{FF2B5EF4-FFF2-40B4-BE49-F238E27FC236}">
                  <a16:creationId xmlns:a16="http://schemas.microsoft.com/office/drawing/2014/main" id="{0447C384-38A4-425D-899F-A70525A82E2C}"/>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4420" b="93002" l="7838" r="90811">
                          <a14:foregroundMark x1="8378" y1="40884" x2="8378" y2="40884"/>
                          <a14:foregroundMark x1="91351" y1="34070" x2="91351" y2="34070"/>
                          <a14:foregroundMark x1="51081" y1="93370" x2="51081" y2="93370"/>
                          <a14:foregroundMark x1="90000" y1="93370" x2="90000" y2="93370"/>
                          <a14:foregroundMark x1="51081" y1="17495" x2="51081" y2="17495"/>
                          <a14:foregroundMark x1="43784" y1="15838" x2="43784" y2="15838"/>
                          <a14:foregroundMark x1="53784" y1="13260" x2="53784" y2="13260"/>
                          <a14:foregroundMark x1="51622" y1="10866" x2="51622" y2="10866"/>
                          <a14:foregroundMark x1="60811" y1="15285" x2="60811" y2="15285"/>
                          <a14:foregroundMark x1="62703" y1="17495" x2="62703" y2="17495"/>
                          <a14:foregroundMark x1="55946" y1="19705" x2="55946" y2="19705"/>
                          <a14:foregroundMark x1="51622" y1="19890" x2="51622" y2="19890"/>
                          <a14:foregroundMark x1="34595" y1="12339" x2="34595" y2="12339"/>
                          <a14:foregroundMark x1="36757" y1="11234" x2="36757" y2="11234"/>
                          <a14:foregroundMark x1="38649" y1="9576" x2="38649" y2="9576"/>
                          <a14:foregroundMark x1="57838" y1="26888" x2="57838" y2="26888"/>
                          <a14:foregroundMark x1="47568" y1="24862" x2="47568" y2="24862"/>
                          <a14:foregroundMark x1="50811" y1="22099" x2="50811" y2="22099"/>
                          <a14:foregroundMark x1="50000" y1="22099" x2="50000" y2="22099"/>
                          <a14:foregroundMark x1="48649" y1="22468" x2="48649" y2="22468"/>
                          <a14:foregroundMark x1="51622" y1="30387" x2="40541" y2="24494"/>
                          <a14:foregroundMark x1="37234" y1="15654" x2="37027" y2="15101"/>
                          <a14:foregroundMark x1="37509" y1="16390" x2="37234" y2="15654"/>
                          <a14:foregroundMark x1="40541" y1="24494" x2="39177" y2="20849"/>
                          <a14:foregroundMark x1="37914" y1="14152" x2="44595" y2="6998"/>
                          <a14:foregroundMark x1="37027" y1="15101" x2="37119" y2="15002"/>
                          <a14:foregroundMark x1="44595" y1="6998" x2="58108" y2="4420"/>
                          <a14:foregroundMark x1="63486" y1="11750" x2="64324" y2="12891"/>
                          <a14:foregroundMark x1="58108" y1="4420" x2="60797" y2="8085"/>
                          <a14:foregroundMark x1="64324" y1="12891" x2="66486" y2="22468"/>
                          <a14:foregroundMark x1="66486" y1="22468" x2="59730" y2="32597"/>
                          <a14:foregroundMark x1="59730" y1="32597" x2="51892" y2="30387"/>
                          <a14:foregroundMark x1="57568" y1="19337" x2="57568" y2="19337"/>
                          <a14:backgroundMark x1="36757" y1="13996" x2="36486" y2="14917"/>
                          <a14:backgroundMark x1="37838" y1="16390" x2="37838" y2="16390"/>
                          <a14:backgroundMark x1="38378" y1="16943" x2="38378" y2="16943"/>
                          <a14:backgroundMark x1="37838" y1="18232" x2="37838" y2="18232"/>
                          <a14:backgroundMark x1="37027" y1="15654" x2="37027" y2="15654"/>
                          <a14:backgroundMark x1="38108" y1="18416" x2="38108" y2="18416"/>
                          <a14:backgroundMark x1="38649" y1="17680" x2="36216" y2="17680"/>
                          <a14:backgroundMark x1="58919" y1="9024" x2="60541" y2="10681"/>
                          <a14:backgroundMark x1="59730" y1="8287" x2="61351" y2="12155"/>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2530823" y="3264195"/>
              <a:ext cx="2388870" cy="3504565"/>
            </a:xfrm>
            <a:prstGeom prst="rect">
              <a:avLst/>
            </a:prstGeom>
            <a:noFill/>
            <a:ln>
              <a:noFill/>
            </a:ln>
          </p:spPr>
        </p:pic>
        <p:pic>
          <p:nvPicPr>
            <p:cNvPr id="28" name="Picture 27" descr="Children Drama Class - Cartoon Clipart (#231659) - PinClipart">
              <a:extLst>
                <a:ext uri="{FF2B5EF4-FFF2-40B4-BE49-F238E27FC236}">
                  <a16:creationId xmlns:a16="http://schemas.microsoft.com/office/drawing/2014/main" id="{0AB283CA-1A08-4FBB-B406-C17ECF09079E}"/>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3696" b="90000" l="4659" r="95682">
                          <a14:foregroundMark x1="40000" y1="30543" x2="40000" y2="30543"/>
                          <a14:foregroundMark x1="47159" y1="45217" x2="47159" y2="45217"/>
                          <a14:foregroundMark x1="58636" y1="31848" x2="28977" y2="21848"/>
                          <a14:foregroundMark x1="28977" y1="21848" x2="26477" y2="53043"/>
                          <a14:foregroundMark x1="26477" y1="53043" x2="57841" y2="70543"/>
                          <a14:foregroundMark x1="57841" y1="70543" x2="79318" y2="61413"/>
                          <a14:foregroundMark x1="79318" y1="61413" x2="60909" y2="33261"/>
                          <a14:foregroundMark x1="60909" y1="33261" x2="58295" y2="25326"/>
                          <a14:foregroundMark x1="58295" y1="25326" x2="58295" y2="23478"/>
                          <a14:foregroundMark x1="7105" y1="55770" x2="18864" y2="77283"/>
                          <a14:foregroundMark x1="18864" y1="77283" x2="37727" y2="87174"/>
                          <a14:foregroundMark x1="37727" y1="87174" x2="65810" y2="88517"/>
                          <a14:foregroundMark x1="82022" y1="78973" x2="86705" y2="70326"/>
                          <a14:foregroundMark x1="86705" y1="70326" x2="89432" y2="41957"/>
                          <a14:foregroundMark x1="89432" y1="41957" x2="86932" y2="32283"/>
                          <a14:foregroundMark x1="86932" y1="32283" x2="70341" y2="11522"/>
                          <a14:foregroundMark x1="70341" y1="11522" x2="41448" y2="5612"/>
                          <a14:foregroundMark x1="24022" y1="13748" x2="21023" y2="21848"/>
                          <a14:foregroundMark x1="21023" y1="21848" x2="11910" y2="23904"/>
                          <a14:foregroundMark x1="40114" y1="19457" x2="40114" y2="19457"/>
                          <a14:foregroundMark x1="47386" y1="42174" x2="47386" y2="42174"/>
                          <a14:foregroundMark x1="52273" y1="32935" x2="42159" y2="33043"/>
                          <a14:foregroundMark x1="42159" y1="33043" x2="33295" y2="36087"/>
                          <a14:foregroundMark x1="33295" y1="36087" x2="31477" y2="47935"/>
                          <a14:foregroundMark x1="31477" y1="47935" x2="41818" y2="58587"/>
                          <a14:foregroundMark x1="41818" y1="58587" x2="50000" y2="55000"/>
                          <a14:foregroundMark x1="50000" y1="55000" x2="51023" y2="34457"/>
                          <a14:foregroundMark x1="47045" y1="37935" x2="37045" y2="38043"/>
                          <a14:foregroundMark x1="37045" y1="38043" x2="33182" y2="47283"/>
                          <a14:foregroundMark x1="33182" y1="47283" x2="47159" y2="50326"/>
                          <a14:foregroundMark x1="47159" y1="50326" x2="55114" y2="42065"/>
                          <a14:foregroundMark x1="55114" y1="42065" x2="46250" y2="38043"/>
                          <a14:foregroundMark x1="46250" y1="38043" x2="44432" y2="39022"/>
                          <a14:foregroundMark x1="61932" y1="51087" x2="61932" y2="51087"/>
                          <a14:foregroundMark x1="75000" y1="39674" x2="50227" y2="42826"/>
                          <a14:foregroundMark x1="50227" y1="42826" x2="36705" y2="54239"/>
                          <a14:foregroundMark x1="36705" y1="54239" x2="42841" y2="64239"/>
                          <a14:foregroundMark x1="42841" y1="64239" x2="66477" y2="75761"/>
                          <a14:foregroundMark x1="66477" y1="75761" x2="80341" y2="66630"/>
                          <a14:foregroundMark x1="80341" y1="66630" x2="83295" y2="54348"/>
                          <a14:foregroundMark x1="83295" y1="54348" x2="81591" y2="45326"/>
                          <a14:foregroundMark x1="81591" y1="45326" x2="74545" y2="40435"/>
                          <a14:foregroundMark x1="74545" y1="40435" x2="74432" y2="40217"/>
                          <a14:foregroundMark x1="72500" y1="48804" x2="57159" y2="45543"/>
                          <a14:foregroundMark x1="57159" y1="45543" x2="47500" y2="51413"/>
                          <a14:foregroundMark x1="47500" y1="51413" x2="66364" y2="60761"/>
                          <a14:foregroundMark x1="66364" y1="60761" x2="75341" y2="50543"/>
                          <a14:foregroundMark x1="75341" y1="50543" x2="72614" y2="48478"/>
                          <a14:foregroundMark x1="89886" y1="28043" x2="95387" y2="45930"/>
                          <a14:foregroundMark x1="92096" y1="63626" x2="88750" y2="68478"/>
                          <a14:foregroundMark x1="6595" y1="60206" x2="9432" y2="61304"/>
                          <a14:backgroundMark x1="32614" y1="5326" x2="32614" y2="5326"/>
                          <a14:backgroundMark x1="31591" y1="5978" x2="31591" y2="5978"/>
                          <a14:backgroundMark x1="30114" y1="6957" x2="30114" y2="6957"/>
                          <a14:backgroundMark x1="28068" y1="9022" x2="28068" y2="9022"/>
                          <a14:backgroundMark x1="26818" y1="9891" x2="26818" y2="9891"/>
                          <a14:backgroundMark x1="24205" y1="11739" x2="39886" y2="5217"/>
                          <a14:backgroundMark x1="39886" y1="5217" x2="41932" y2="4783"/>
                          <a14:backgroundMark x1="37841" y1="4239" x2="28636" y2="5435"/>
                          <a14:backgroundMark x1="28636" y1="5435" x2="33182" y2="4239"/>
                          <a14:backgroundMark x1="29091" y1="7174" x2="26932" y2="8370"/>
                          <a14:backgroundMark x1="10455" y1="24022" x2="3523" y2="49457"/>
                          <a14:backgroundMark x1="3523" y1="49457" x2="4432" y2="58043"/>
                          <a14:backgroundMark x1="4432" y1="58043" x2="5909" y2="60543"/>
                          <a14:backgroundMark x1="11818" y1="23804" x2="10568" y2="24348"/>
                          <a14:backgroundMark x1="83068" y1="79891" x2="68523" y2="90543"/>
                          <a14:backgroundMark x1="68523" y1="90543" x2="67159" y2="90543"/>
                          <a14:backgroundMark x1="76477" y1="87717" x2="77386" y2="88804"/>
                          <a14:backgroundMark x1="96136" y1="45978" x2="94886" y2="63804"/>
                        </a14:backgroundRemoval>
                      </a14:imgEffect>
                    </a14:imgLayer>
                  </a14:imgProps>
                </a:ext>
                <a:ext uri="{28A0092B-C50C-407E-A947-70E740481C1C}">
                  <a14:useLocalDpi xmlns:a14="http://schemas.microsoft.com/office/drawing/2010/main" val="0"/>
                </a:ext>
              </a:extLst>
            </a:blip>
            <a:srcRect/>
            <a:stretch>
              <a:fillRect/>
            </a:stretch>
          </p:blipFill>
          <p:spPr bwMode="auto">
            <a:xfrm>
              <a:off x="1329344" y="1350335"/>
              <a:ext cx="4171950" cy="4360545"/>
            </a:xfrm>
            <a:prstGeom prst="rect">
              <a:avLst/>
            </a:prstGeom>
            <a:noFill/>
            <a:ln>
              <a:noFill/>
            </a:ln>
          </p:spPr>
        </p:pic>
      </p:grpSp>
      <p:sp>
        <p:nvSpPr>
          <p:cNvPr id="32" name="Text Box 207">
            <a:extLst>
              <a:ext uri="{FF2B5EF4-FFF2-40B4-BE49-F238E27FC236}">
                <a16:creationId xmlns:a16="http://schemas.microsoft.com/office/drawing/2014/main" id="{29F79482-0B46-4F18-9155-93A9F0D60DB9}"/>
              </a:ext>
            </a:extLst>
          </p:cNvPr>
          <p:cNvSpPr txBox="1"/>
          <p:nvPr/>
        </p:nvSpPr>
        <p:spPr>
          <a:xfrm>
            <a:off x="206704" y="894812"/>
            <a:ext cx="3821953" cy="230832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GB" sz="48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DengXian" panose="02010600030101010101" pitchFamily="2" charset="-122"/>
                <a:cs typeface="Arial" panose="020B0604020202020204" pitchFamily="34" charset="0"/>
              </a:rPr>
              <a:t>Introduction to Basic Drama Skills</a:t>
            </a:r>
            <a:endParaRPr lang="en-GB" sz="9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0273B4B-AC37-4515-9AF6-162DACA3AA47}"/>
              </a:ext>
            </a:extLst>
          </p:cNvPr>
          <p:cNvSpPr/>
          <p:nvPr/>
        </p:nvSpPr>
        <p:spPr>
          <a:xfrm>
            <a:off x="-8736" y="3783014"/>
            <a:ext cx="3903444" cy="1082726"/>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Autumn Term 1:</a:t>
            </a:r>
          </a:p>
        </p:txBody>
      </p:sp>
      <p:sp>
        <p:nvSpPr>
          <p:cNvPr id="34" name="Speech Bubble: Rectangle 33">
            <a:extLst>
              <a:ext uri="{FF2B5EF4-FFF2-40B4-BE49-F238E27FC236}">
                <a16:creationId xmlns:a16="http://schemas.microsoft.com/office/drawing/2014/main" id="{DF81F840-266D-40E9-A7D9-49631ED7D13D}"/>
              </a:ext>
            </a:extLst>
          </p:cNvPr>
          <p:cNvSpPr/>
          <p:nvPr/>
        </p:nvSpPr>
        <p:spPr>
          <a:xfrm>
            <a:off x="183179" y="4900036"/>
            <a:ext cx="1788075" cy="1868403"/>
          </a:xfrm>
          <a:prstGeom prst="wedgeRectCallout">
            <a:avLst>
              <a:gd name="adj1" fmla="val 66446"/>
              <a:gd name="adj2" fmla="val -26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To successfully represent a character you show be using both </a:t>
            </a:r>
            <a:r>
              <a:rPr lang="en-GB" sz="1600" b="1" u="sng" dirty="0">
                <a:solidFill>
                  <a:schemeClr val="tx1"/>
                </a:solidFill>
              </a:rPr>
              <a:t>physical</a:t>
            </a:r>
            <a:r>
              <a:rPr lang="en-GB" sz="1600" b="1" dirty="0">
                <a:solidFill>
                  <a:schemeClr val="tx1"/>
                </a:solidFill>
              </a:rPr>
              <a:t> and </a:t>
            </a:r>
            <a:r>
              <a:rPr lang="en-GB" sz="1600" b="1" u="sng" dirty="0">
                <a:solidFill>
                  <a:schemeClr val="tx1"/>
                </a:solidFill>
              </a:rPr>
              <a:t>vocal</a:t>
            </a:r>
            <a:r>
              <a:rPr lang="en-GB" sz="1600" b="1" dirty="0">
                <a:solidFill>
                  <a:schemeClr val="tx1"/>
                </a:solidFill>
              </a:rPr>
              <a:t> skills</a:t>
            </a:r>
          </a:p>
        </p:txBody>
      </p:sp>
      <p:sp>
        <p:nvSpPr>
          <p:cNvPr id="21" name="Rectangle: Rounded Corners 20">
            <a:extLst>
              <a:ext uri="{FF2B5EF4-FFF2-40B4-BE49-F238E27FC236}">
                <a16:creationId xmlns:a16="http://schemas.microsoft.com/office/drawing/2014/main" id="{546EF515-93F3-4DD8-8B7C-63D16187EB92}"/>
              </a:ext>
            </a:extLst>
          </p:cNvPr>
          <p:cNvSpPr/>
          <p:nvPr/>
        </p:nvSpPr>
        <p:spPr>
          <a:xfrm>
            <a:off x="3894708" y="2705832"/>
            <a:ext cx="3886198" cy="2159908"/>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000" b="1" u="sng" dirty="0">
                <a:solidFill>
                  <a:schemeClr val="tx1"/>
                </a:solidFill>
              </a:rPr>
              <a:t>Vocal skills​</a:t>
            </a:r>
          </a:p>
          <a:p>
            <a:pPr fontAlgn="base"/>
            <a:r>
              <a:rPr lang="en-GB" sz="1600" b="1" u="sng" dirty="0">
                <a:solidFill>
                  <a:schemeClr val="tx1"/>
                </a:solidFill>
              </a:rPr>
              <a:t>Pace: </a:t>
            </a:r>
            <a:r>
              <a:rPr lang="en-GB" sz="1400" dirty="0">
                <a:solidFill>
                  <a:schemeClr val="tx1"/>
                </a:solidFill>
              </a:rPr>
              <a:t>how fast or how slow the character speaks​</a:t>
            </a:r>
          </a:p>
          <a:p>
            <a:pPr fontAlgn="base"/>
            <a:r>
              <a:rPr lang="en-GB" sz="1600" b="1" u="sng" dirty="0">
                <a:solidFill>
                  <a:schemeClr val="tx1"/>
                </a:solidFill>
              </a:rPr>
              <a:t>Power:</a:t>
            </a:r>
            <a:r>
              <a:rPr lang="en-GB" sz="1400" dirty="0">
                <a:solidFill>
                  <a:schemeClr val="tx1"/>
                </a:solidFill>
              </a:rPr>
              <a:t> how loud or how quiet a character speaks​</a:t>
            </a:r>
          </a:p>
          <a:p>
            <a:pPr fontAlgn="base"/>
            <a:r>
              <a:rPr lang="en-GB" sz="1600" b="1" u="sng" dirty="0">
                <a:solidFill>
                  <a:schemeClr val="tx1"/>
                </a:solidFill>
              </a:rPr>
              <a:t>Pitch:</a:t>
            </a:r>
            <a:r>
              <a:rPr lang="en-GB" sz="1400" b="1" dirty="0">
                <a:solidFill>
                  <a:schemeClr val="tx1"/>
                </a:solidFill>
              </a:rPr>
              <a:t> </a:t>
            </a:r>
            <a:r>
              <a:rPr lang="en-GB" sz="1400" dirty="0">
                <a:solidFill>
                  <a:schemeClr val="tx1"/>
                </a:solidFill>
              </a:rPr>
              <a:t>how high our how low a character speaks</a:t>
            </a:r>
            <a:r>
              <a:rPr lang="en-US" sz="1400" dirty="0">
                <a:solidFill>
                  <a:schemeClr val="tx1"/>
                </a:solidFill>
              </a:rPr>
              <a:t>​</a:t>
            </a:r>
          </a:p>
          <a:p>
            <a:pPr fontAlgn="base"/>
            <a:r>
              <a:rPr lang="en-GB" sz="1600" b="1" u="sng" dirty="0">
                <a:solidFill>
                  <a:schemeClr val="tx1"/>
                </a:solidFill>
              </a:rPr>
              <a:t>Pause:</a:t>
            </a:r>
            <a:r>
              <a:rPr lang="en-GB" sz="1400" b="1" dirty="0">
                <a:solidFill>
                  <a:schemeClr val="tx1"/>
                </a:solidFill>
              </a:rPr>
              <a:t> </a:t>
            </a:r>
            <a:r>
              <a:rPr lang="en-GB" sz="1400" dirty="0">
                <a:solidFill>
                  <a:schemeClr val="tx1"/>
                </a:solidFill>
              </a:rPr>
              <a:t>moments where the character stops talking</a:t>
            </a:r>
            <a:r>
              <a:rPr lang="en-US" sz="1400" dirty="0">
                <a:solidFill>
                  <a:schemeClr val="tx1"/>
                </a:solidFill>
              </a:rPr>
              <a:t>​</a:t>
            </a:r>
          </a:p>
          <a:p>
            <a:pPr fontAlgn="base"/>
            <a:r>
              <a:rPr lang="en-GB" sz="1600" b="1" u="sng" dirty="0">
                <a:solidFill>
                  <a:schemeClr val="tx1"/>
                </a:solidFill>
              </a:rPr>
              <a:t>Tone:</a:t>
            </a:r>
            <a:r>
              <a:rPr lang="en-GB" sz="1400" b="1" dirty="0">
                <a:solidFill>
                  <a:schemeClr val="tx1"/>
                </a:solidFill>
              </a:rPr>
              <a:t> </a:t>
            </a:r>
            <a:r>
              <a:rPr lang="en-GB" sz="1400" dirty="0">
                <a:solidFill>
                  <a:schemeClr val="tx1"/>
                </a:solidFill>
              </a:rPr>
              <a:t>shows what the character thinking or how they are feeling</a:t>
            </a:r>
            <a:endParaRPr lang="en-US" sz="1400" dirty="0">
              <a:solidFill>
                <a:schemeClr val="tx1"/>
              </a:solidFill>
            </a:endParaRPr>
          </a:p>
        </p:txBody>
      </p:sp>
      <p:pic>
        <p:nvPicPr>
          <p:cNvPr id="23" name="Graphic 21" descr="Pin">
            <a:extLst>
              <a:ext uri="{FF2B5EF4-FFF2-40B4-BE49-F238E27FC236}">
                <a16:creationId xmlns:a16="http://schemas.microsoft.com/office/drawing/2014/main" id="{3EC7D67A-C73B-409D-B6B0-E9A98A2AEAE7}"/>
              </a:ext>
            </a:extLst>
          </p:cNvPr>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164562">
            <a:off x="7135903" y="2194791"/>
            <a:ext cx="631912" cy="694612"/>
          </a:xfrm>
          <a:prstGeom prst="rect">
            <a:avLst/>
          </a:prstGeom>
        </p:spPr>
      </p:pic>
    </p:spTree>
    <p:extLst>
      <p:ext uri="{BB962C8B-B14F-4D97-AF65-F5344CB8AC3E}">
        <p14:creationId xmlns:p14="http://schemas.microsoft.com/office/powerpoint/2010/main" val="39036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a:extLst>
              <a:ext uri="{FF2B5EF4-FFF2-40B4-BE49-F238E27FC236}">
                <a16:creationId xmlns:a16="http://schemas.microsoft.com/office/drawing/2014/main" id="{8590FD7B-22A1-462F-A159-CE824FB1B230}"/>
              </a:ext>
            </a:extLst>
          </p:cNvPr>
          <p:cNvGraphicFramePr>
            <a:graphicFrameLocks noGrp="1"/>
          </p:cNvGraphicFramePr>
          <p:nvPr>
            <p:ph idx="1"/>
            <p:extLst>
              <p:ext uri="{D42A27DB-BD31-4B8C-83A1-F6EECF244321}">
                <p14:modId xmlns:p14="http://schemas.microsoft.com/office/powerpoint/2010/main" val="3798297420"/>
              </p:ext>
            </p:extLst>
          </p:nvPr>
        </p:nvGraphicFramePr>
        <p:xfrm>
          <a:off x="0" y="1890687"/>
          <a:ext cx="6144682" cy="4967314"/>
        </p:xfrm>
        <a:graphic>
          <a:graphicData uri="http://schemas.openxmlformats.org/drawingml/2006/table">
            <a:tbl>
              <a:tblPr firstRow="1" firstCol="1" bandRow="1">
                <a:tableStyleId>{5C22544A-7EE6-4342-B048-85BDC9FD1C3A}</a:tableStyleId>
              </a:tblPr>
              <a:tblGrid>
                <a:gridCol w="2607227">
                  <a:extLst>
                    <a:ext uri="{9D8B030D-6E8A-4147-A177-3AD203B41FA5}">
                      <a16:colId xmlns:a16="http://schemas.microsoft.com/office/drawing/2014/main" val="3674353543"/>
                    </a:ext>
                  </a:extLst>
                </a:gridCol>
                <a:gridCol w="3537455">
                  <a:extLst>
                    <a:ext uri="{9D8B030D-6E8A-4147-A177-3AD203B41FA5}">
                      <a16:colId xmlns:a16="http://schemas.microsoft.com/office/drawing/2014/main" val="2697476433"/>
                    </a:ext>
                  </a:extLst>
                </a:gridCol>
              </a:tblGrid>
              <a:tr h="395946">
                <a:tc>
                  <a:txBody>
                    <a:bodyPr/>
                    <a:lstStyle/>
                    <a:p>
                      <a:pPr>
                        <a:spcAft>
                          <a:spcPts val="0"/>
                        </a:spcAft>
                      </a:pPr>
                      <a:r>
                        <a:rPr lang="en-US" sz="1100" u="sng" dirty="0">
                          <a:effectLst/>
                        </a:rPr>
                        <a:t>Evaluating OUR OWN PERFORMANCE AND THE PERFORMANCES OF OTHERS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rPr>
                        <a:t>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556677"/>
                  </a:ext>
                </a:extLst>
              </a:tr>
              <a:tr h="1979726">
                <a:tc>
                  <a:txBody>
                    <a:bodyPr/>
                    <a:lstStyle/>
                    <a:p>
                      <a:pPr marL="342900" lvl="0" indent="-342900">
                        <a:spcAft>
                          <a:spcPts val="0"/>
                        </a:spcAft>
                        <a:buFont typeface="+mj-lt"/>
                        <a:buAutoNum type="arabicPeriod"/>
                      </a:pPr>
                      <a:r>
                        <a:rPr lang="en-GB" sz="1100" dirty="0">
                          <a:effectLst/>
                        </a:rPr>
                        <a:t> Introduction:</a:t>
                      </a:r>
                    </a:p>
                    <a:p>
                      <a:pPr marL="0" lvl="0" indent="0">
                        <a:spcAft>
                          <a:spcPts val="0"/>
                        </a:spcAft>
                        <a:buFont typeface="+mj-lt"/>
                        <a:buNone/>
                      </a:pPr>
                      <a:r>
                        <a:rPr lang="en-GB" sz="1100" u="sng" dirty="0">
                          <a:effectLst/>
                          <a:latin typeface="Calibri" panose="020F0502020204030204" pitchFamily="34" charset="0"/>
                          <a:ea typeface="DengXian" panose="02010600030101010101" pitchFamily="2" charset="-122"/>
                          <a:cs typeface="Arial" panose="020B0604020202020204" pitchFamily="34" charset="0"/>
                        </a:rPr>
                        <a:t>Your performance: </a:t>
                      </a:r>
                      <a:r>
                        <a:rPr lang="en-GB" sz="1100" dirty="0">
                          <a:effectLst/>
                          <a:latin typeface="Calibri" panose="020F0502020204030204" pitchFamily="34" charset="0"/>
                          <a:ea typeface="DengXian" panose="02010600030101010101" pitchFamily="2" charset="-122"/>
                          <a:cs typeface="Arial" panose="020B0604020202020204" pitchFamily="34" charset="0"/>
                        </a:rPr>
                        <a:t>describe in detail the performance and the character you played </a:t>
                      </a:r>
                    </a:p>
                    <a:p>
                      <a:pPr marL="0" lvl="0" indent="0">
                        <a:spcAft>
                          <a:spcPts val="0"/>
                        </a:spcAft>
                        <a:buFont typeface="+mj-lt"/>
                        <a:buNone/>
                      </a:pPr>
                      <a:r>
                        <a:rPr lang="en-GB" sz="1100" u="sng" dirty="0">
                          <a:effectLst/>
                          <a:latin typeface="Calibri" panose="020F0502020204030204" pitchFamily="34" charset="0"/>
                          <a:ea typeface="DengXian" panose="02010600030101010101" pitchFamily="2" charset="-122"/>
                          <a:cs typeface="Arial" panose="020B0604020202020204" pitchFamily="34" charset="0"/>
                        </a:rPr>
                        <a:t>Someone else's: </a:t>
                      </a:r>
                      <a:r>
                        <a:rPr lang="en-GB" sz="1100" dirty="0">
                          <a:effectLst/>
                          <a:latin typeface="Calibri" panose="020F0502020204030204" pitchFamily="34" charset="0"/>
                          <a:ea typeface="DengXian" panose="02010600030101010101" pitchFamily="2" charset="-122"/>
                          <a:cs typeface="Arial" panose="020B0604020202020204" pitchFamily="34" charset="0"/>
                        </a:rPr>
                        <a:t>as an audience member what did the performance make you think about? Select one character and write in detail about them</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rPr>
                        <a:t> </a:t>
                      </a:r>
                    </a:p>
                    <a:p>
                      <a:pPr>
                        <a:spcAft>
                          <a:spcPts val="0"/>
                        </a:spcAft>
                      </a:pPr>
                      <a:r>
                        <a:rPr lang="en-US" sz="1100" b="1" u="sng" dirty="0">
                          <a:effectLst/>
                          <a:latin typeface="Calibri" panose="020F0502020204030204" pitchFamily="34" charset="0"/>
                          <a:ea typeface="DengXian" panose="02010600030101010101" pitchFamily="2" charset="-122"/>
                          <a:cs typeface="Arial" panose="020B0604020202020204" pitchFamily="34" charset="0"/>
                        </a:rPr>
                        <a:t>Your performance: </a:t>
                      </a:r>
                      <a:r>
                        <a:rPr lang="en-US" sz="1100" dirty="0">
                          <a:effectLst/>
                          <a:latin typeface="Calibri" panose="020F0502020204030204" pitchFamily="34" charset="0"/>
                          <a:ea typeface="DengXian" panose="02010600030101010101" pitchFamily="2" charset="-122"/>
                          <a:cs typeface="Arial" panose="020B0604020202020204" pitchFamily="34" charset="0"/>
                        </a:rPr>
                        <a:t>What theatrical skills did you used, why did you use these? What was the effect you were hoping to have on the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effectLst/>
                        </a:rPr>
                        <a:t>Someone else’s: </a:t>
                      </a:r>
                      <a:r>
                        <a:rPr lang="en-US" sz="1100" dirty="0">
                          <a:effectLst/>
                        </a:rPr>
                        <a:t>What did you learn about the characters and the story from their performance. What do you think the aim was? Was it funny? Sad? Compelling? Unpick the theatrical skills one performer used and think why? What was the purpose? What affect did it have on you?</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5367"/>
                  </a:ext>
                </a:extLst>
              </a:tr>
              <a:tr h="1799751">
                <a:tc>
                  <a:txBody>
                    <a:bodyPr/>
                    <a:lstStyle/>
                    <a:p>
                      <a:pPr marL="0" lvl="0" indent="0">
                        <a:spcAft>
                          <a:spcPts val="0"/>
                        </a:spcAft>
                        <a:buFont typeface="+mj-lt"/>
                        <a:buNone/>
                      </a:pPr>
                      <a:r>
                        <a:rPr lang="en-GB" sz="1100" dirty="0">
                          <a:effectLst/>
                        </a:rPr>
                        <a:t>2.        </a:t>
                      </a:r>
                    </a:p>
                    <a:p>
                      <a:pPr marL="0" lvl="0" indent="0">
                        <a:spcAft>
                          <a:spcPts val="0"/>
                        </a:spcAft>
                        <a:buFont typeface="+mj-lt"/>
                        <a:buNone/>
                      </a:pPr>
                      <a:r>
                        <a:rPr lang="en-GB" sz="1100" u="sng" dirty="0">
                          <a:effectLst/>
                        </a:rPr>
                        <a:t>Your performance: </a:t>
                      </a:r>
                      <a:r>
                        <a:rPr lang="en-GB" sz="1100" dirty="0">
                          <a:effectLst/>
                        </a:rPr>
                        <a:t>Do you think you were able to create a successful performance, meeting your aims and intention?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u="sng" dirty="0">
                          <a:effectLst/>
                          <a:latin typeface="Calibri" panose="020F0502020204030204" pitchFamily="34" charset="0"/>
                          <a:ea typeface="DengXian" panose="02010600030101010101" pitchFamily="2" charset="-122"/>
                          <a:cs typeface="Arial" panose="020B0604020202020204" pitchFamily="34" charset="0"/>
                        </a:rPr>
                        <a:t>Someone else’s: </a:t>
                      </a:r>
                      <a:r>
                        <a:rPr lang="en-GB" sz="1100" dirty="0">
                          <a:effectLst/>
                        </a:rPr>
                        <a:t>Do you think they were able to create a successful performance?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0" lvl="0" indent="0">
                        <a:spcAft>
                          <a:spcPts val="0"/>
                        </a:spcAft>
                        <a:buFont typeface="+mj-lt"/>
                        <a:buNone/>
                      </a:pPr>
                      <a:endParaRPr lang="en-GB" sz="1200" u="sng"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100" dirty="0">
                        <a:effectLst/>
                      </a:endParaRPr>
                    </a:p>
                    <a:p>
                      <a:pPr>
                        <a:spcAft>
                          <a:spcPts val="0"/>
                        </a:spcAft>
                      </a:pPr>
                      <a:r>
                        <a:rPr lang="en-US" sz="1100" b="1" u="sng" dirty="0">
                          <a:effectLst/>
                        </a:rPr>
                        <a:t>Your performance and someone else’s:</a:t>
                      </a:r>
                    </a:p>
                    <a:p>
                      <a:pPr>
                        <a:spcAft>
                          <a:spcPts val="0"/>
                        </a:spcAft>
                      </a:pPr>
                      <a:r>
                        <a:rPr lang="en-US" sz="1100" dirty="0">
                          <a:effectLst/>
                        </a:rPr>
                        <a:t>If you / they were successful why? If you weren’t why not? </a:t>
                      </a:r>
                      <a:endParaRPr lang="en-GB" sz="1200" dirty="0">
                        <a:effectLst/>
                      </a:endParaRPr>
                    </a:p>
                    <a:p>
                      <a:pPr>
                        <a:spcAft>
                          <a:spcPts val="0"/>
                        </a:spcAft>
                      </a:pPr>
                      <a:r>
                        <a:rPr lang="en-US" sz="1100" dirty="0">
                          <a:effectLst/>
                        </a:rPr>
                        <a:t>What could you / they have done differently?</a:t>
                      </a:r>
                      <a:endParaRPr lang="en-GB" sz="1200" dirty="0">
                        <a:effectLst/>
                      </a:endParaRPr>
                    </a:p>
                    <a:p>
                      <a:pPr>
                        <a:spcAft>
                          <a:spcPts val="0"/>
                        </a:spcAft>
                      </a:pPr>
                      <a:r>
                        <a:rPr lang="en-US" sz="1100" dirty="0">
                          <a:effectLst/>
                        </a:rPr>
                        <a:t>What was good about your / there personal performance and how could you / they improve?</a:t>
                      </a:r>
                      <a:endParaRPr lang="en-GB" sz="1200" dirty="0">
                        <a:effectLst/>
                      </a:endParaRPr>
                    </a:p>
                    <a:p>
                      <a:pPr>
                        <a:spcAft>
                          <a:spcPts val="0"/>
                        </a:spcAft>
                      </a:pPr>
                      <a:r>
                        <a:rPr lang="en-US" sz="1100" dirty="0">
                          <a:effectLst/>
                        </a:rPr>
                        <a:t>LINK TO THREATRICAL SKILLS USED THROUGHOUT!</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218338"/>
                  </a:ext>
                </a:extLst>
              </a:tr>
              <a:tr h="791891">
                <a:tc>
                  <a:txBody>
                    <a:bodyPr/>
                    <a:lstStyle/>
                    <a:p>
                      <a:pPr marL="0" lvl="0" indent="0">
                        <a:spcAft>
                          <a:spcPts val="0"/>
                        </a:spcAft>
                        <a:buFont typeface="+mj-lt"/>
                        <a:buNone/>
                      </a:pPr>
                      <a:r>
                        <a:rPr lang="en-GB" sz="1100" dirty="0">
                          <a:effectLst/>
                        </a:rPr>
                        <a:t>3.  </a:t>
                      </a:r>
                    </a:p>
                    <a:p>
                      <a:pPr marL="0" lvl="0" indent="0">
                        <a:spcAft>
                          <a:spcPts val="0"/>
                        </a:spcAft>
                        <a:buFont typeface="+mj-lt"/>
                        <a:buNone/>
                      </a:pPr>
                      <a:r>
                        <a:rPr lang="en-GB" sz="1100" dirty="0">
                          <a:effectLst/>
                        </a:rPr>
                        <a:t>Write about the performance as a whole.</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rPr>
                        <a:t>What worked well?</a:t>
                      </a:r>
                      <a:endParaRPr lang="en-GB" sz="1200" dirty="0">
                        <a:effectLst/>
                      </a:endParaRPr>
                    </a:p>
                    <a:p>
                      <a:pPr>
                        <a:spcAft>
                          <a:spcPts val="0"/>
                        </a:spcAft>
                      </a:pPr>
                      <a:r>
                        <a:rPr lang="en-US" sz="1100" dirty="0">
                          <a:effectLst/>
                        </a:rPr>
                        <a:t>What didn’t?</a:t>
                      </a:r>
                      <a:endParaRPr lang="en-GB" sz="1200" dirty="0">
                        <a:effectLst/>
                      </a:endParaRPr>
                    </a:p>
                    <a:p>
                      <a:pPr>
                        <a:spcAft>
                          <a:spcPts val="0"/>
                        </a:spcAft>
                      </a:pPr>
                      <a:r>
                        <a:rPr lang="en-US" sz="1100" dirty="0">
                          <a:effectLst/>
                        </a:rPr>
                        <a:t>Do you have any ideas about how you / they might have altered/changed the performance if given more time?</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175726"/>
                  </a:ext>
                </a:extLst>
              </a:tr>
            </a:tbl>
          </a:graphicData>
        </a:graphic>
      </p:graphicFrame>
      <p:sp>
        <p:nvSpPr>
          <p:cNvPr id="35" name="Rectangle 34">
            <a:extLst>
              <a:ext uri="{FF2B5EF4-FFF2-40B4-BE49-F238E27FC236}">
                <a16:creationId xmlns:a16="http://schemas.microsoft.com/office/drawing/2014/main" id="{04BACEEA-51D3-457A-A5B0-C0565A635444}"/>
              </a:ext>
            </a:extLst>
          </p:cNvPr>
          <p:cNvSpPr/>
          <p:nvPr/>
        </p:nvSpPr>
        <p:spPr>
          <a:xfrm>
            <a:off x="6399344" y="4838309"/>
            <a:ext cx="5792656" cy="20196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400" b="1" u="sng" dirty="0">
                <a:solidFill>
                  <a:schemeClr val="tx1"/>
                </a:solidFill>
                <a:effectLst/>
                <a:ea typeface="DengXian" panose="02010600030101010101" pitchFamily="2" charset="-122"/>
                <a:cs typeface="Arial" panose="020B0604020202020204" pitchFamily="34" charset="0"/>
              </a:rPr>
              <a:t>Analysis of the moment:</a:t>
            </a:r>
            <a:endParaRPr lang="en-GB" sz="1400" b="1" dirty="0">
              <a:solidFill>
                <a:schemeClr val="tx1"/>
              </a:solidFill>
              <a:effectLst/>
              <a:ea typeface="DengXian" panose="02010600030101010101" pitchFamily="2" charset="-122"/>
              <a:cs typeface="Arial" panose="020B0604020202020204" pitchFamily="34" charset="0"/>
            </a:endParaRPr>
          </a:p>
          <a:p>
            <a:pPr marL="457200" indent="-228600">
              <a:spcAft>
                <a:spcPts val="0"/>
              </a:spcAft>
              <a:tabLst>
                <a:tab pos="457200" algn="l"/>
              </a:tabLst>
            </a:pPr>
            <a:r>
              <a:rPr lang="en-US" sz="1400" b="1" dirty="0">
                <a:solidFill>
                  <a:schemeClr val="tx1"/>
                </a:solidFill>
                <a:effectLst/>
                <a:ea typeface="DengXian" panose="02010600030101010101" pitchFamily="2" charset="-122"/>
                <a:cs typeface="Arial" panose="020B0604020202020204" pitchFamily="34" charset="0"/>
              </a:rPr>
              <a:t>Explain in detail the meaning created by the moment, relating to the audience. E.g. how it made the audience understand the character, themes or story, how it created empathy, comedy, tension or communicated a message for the audience etc.</a:t>
            </a:r>
            <a:endParaRPr lang="en-GB" sz="1400" b="1" dirty="0">
              <a:solidFill>
                <a:schemeClr val="tx1"/>
              </a:solidFill>
              <a:effectLst/>
              <a:ea typeface="DengXian" panose="02010600030101010101" pitchFamily="2" charset="-122"/>
              <a:cs typeface="Arial" panose="020B0604020202020204" pitchFamily="34" charset="0"/>
            </a:endParaRPr>
          </a:p>
          <a:p>
            <a:pPr marL="457200" indent="-228600">
              <a:spcAft>
                <a:spcPts val="0"/>
              </a:spcAft>
              <a:tabLst>
                <a:tab pos="457200" algn="l"/>
              </a:tabLst>
            </a:pPr>
            <a:r>
              <a:rPr lang="en-US" sz="1400" b="1" dirty="0">
                <a:solidFill>
                  <a:schemeClr val="tx1"/>
                </a:solidFill>
                <a:effectLst/>
                <a:ea typeface="DengXian" panose="02010600030101010101" pitchFamily="2" charset="-122"/>
                <a:cs typeface="Arial" panose="020B0604020202020204" pitchFamily="34" charset="0"/>
              </a:rPr>
              <a:t>Your personal– how did you: think/feel/react/respond/engage? What meaning was communicated to you at this point. </a:t>
            </a:r>
            <a:endParaRPr lang="en-GB" sz="1400" b="1" dirty="0">
              <a:solidFill>
                <a:schemeClr val="tx1"/>
              </a:solidFill>
              <a:effectLst/>
              <a:ea typeface="DengXian" panose="02010600030101010101" pitchFamily="2" charset="-122"/>
              <a:cs typeface="Arial" panose="020B0604020202020204" pitchFamily="34" charset="0"/>
            </a:endParaRPr>
          </a:p>
          <a:p>
            <a:pPr algn="ctr">
              <a:spcAft>
                <a:spcPts val="0"/>
              </a:spcAft>
            </a:pPr>
            <a:r>
              <a:rPr lang="en-US" sz="1200" dirty="0">
                <a:effectLst/>
                <a:ea typeface="DengXian" panose="02010600030101010101" pitchFamily="2" charset="-122"/>
                <a:cs typeface="Arial" panose="020B0604020202020204" pitchFamily="34" charset="0"/>
              </a:rPr>
              <a:t> </a:t>
            </a:r>
            <a:endParaRPr lang="en-GB" sz="1200" dirty="0">
              <a:effectLst/>
              <a:ea typeface="DengXia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BD3F0756-CE53-41CE-B812-87E41C38D896}"/>
              </a:ext>
            </a:extLst>
          </p:cNvPr>
          <p:cNvSpPr txBox="1"/>
          <p:nvPr/>
        </p:nvSpPr>
        <p:spPr>
          <a:xfrm>
            <a:off x="8002016" y="39455"/>
            <a:ext cx="3101422"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29" name="AutoShape 4" descr="Image result for thumbs up and down emoji">
            <a:extLst>
              <a:ext uri="{FF2B5EF4-FFF2-40B4-BE49-F238E27FC236}">
                <a16:creationId xmlns:a16="http://schemas.microsoft.com/office/drawing/2014/main" id="{4208A272-B36E-45FE-8363-82D2A8ADA0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13">
            <a:extLst>
              <a:ext uri="{FF2B5EF4-FFF2-40B4-BE49-F238E27FC236}">
                <a16:creationId xmlns:a16="http://schemas.microsoft.com/office/drawing/2014/main" id="{CC099C11-F4F3-4BB3-8FBE-1255F293C155}"/>
              </a:ext>
            </a:extLst>
          </p:cNvPr>
          <p:cNvGrpSpPr/>
          <p:nvPr/>
        </p:nvGrpSpPr>
        <p:grpSpPr>
          <a:xfrm>
            <a:off x="4244097" y="76469"/>
            <a:ext cx="3381811" cy="2170431"/>
            <a:chOff x="0" y="0"/>
            <a:chExt cx="6675807" cy="6768760"/>
          </a:xfrm>
        </p:grpSpPr>
        <p:pic>
          <p:nvPicPr>
            <p:cNvPr id="16" name="Picture 15" descr="BeenJamins Bulletin Board: Commedia Dell&amp;#39;Arte">
              <a:extLst>
                <a:ext uri="{FF2B5EF4-FFF2-40B4-BE49-F238E27FC236}">
                  <a16:creationId xmlns:a16="http://schemas.microsoft.com/office/drawing/2014/main" id="{1380EB90-AFED-4DD5-83A2-6B9D2A49C49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529" b="98558" l="1787" r="94720">
                          <a14:foregroundMark x1="79448" y1="23317" x2="79448" y2="23317"/>
                          <a14:foregroundMark x1="76117" y1="12981" x2="76117" y2="12981"/>
                          <a14:foregroundMark x1="73355" y1="5529" x2="80991" y2="24519"/>
                          <a14:foregroundMark x1="64582" y1="95913" x2="64582" y2="95913"/>
                          <a14:foregroundMark x1="66694" y1="93750" x2="66694" y2="93750"/>
                          <a14:foregroundMark x1="77011" y1="72837" x2="77011" y2="72837"/>
                          <a14:foregroundMark x1="85540" y1="34856" x2="85540" y2="34856"/>
                          <a14:foregroundMark x1="88952" y1="22356" x2="88952" y2="22356"/>
                          <a14:foregroundMark x1="84647" y1="27644" x2="87084" y2="25481"/>
                          <a14:foregroundMark x1="82859" y1="36058" x2="82859" y2="36058"/>
                          <a14:foregroundMark x1="94720" y1="92788" x2="94720" y2="92788"/>
                          <a14:foregroundMark x1="83428" y1="36058" x2="83428" y2="36058"/>
                          <a14:foregroundMark x1="50853" y1="70673" x2="50853" y2="70673"/>
                          <a14:foregroundMark x1="47766" y1="41346" x2="47766" y2="41346"/>
                          <a14:foregroundMark x1="56052" y1="21154" x2="56052" y2="21154"/>
                          <a14:foregroundMark x1="67587" y1="95913" x2="67587" y2="95913"/>
                          <a14:foregroundMark x1="63038" y1="95913" x2="63038" y2="95913"/>
                          <a14:foregroundMark x1="32819" y1="80048" x2="32819" y2="80048"/>
                          <a14:foregroundMark x1="31032" y1="44471" x2="31032" y2="44471"/>
                          <a14:foregroundMark x1="26726" y1="37019" x2="34525" y2="78125"/>
                          <a14:foregroundMark x1="34525" y1="78125" x2="34037" y2="82212"/>
                          <a14:foregroundMark x1="27376" y1="82212" x2="27376" y2="82212"/>
                          <a14:foregroundMark x1="23721" y1="75962" x2="23721" y2="75962"/>
                          <a14:foregroundMark x1="21608" y1="60096" x2="21608" y2="60096"/>
                          <a14:foregroundMark x1="23721" y1="43269" x2="23396" y2="99038"/>
                          <a14:foregroundMark x1="61170" y1="26442" x2="61170" y2="26442"/>
                          <a14:foregroundMark x1="58164" y1="82212" x2="58164" y2="82212"/>
                          <a14:foregroundMark x1="60601" y1="82212" x2="60601" y2="82212"/>
                          <a14:foregroundMark x1="60601" y1="87500" x2="60601" y2="36298"/>
                          <a14:foregroundMark x1="60601" y1="36298" x2="62145" y2="22356"/>
                          <a14:foregroundMark x1="63038" y1="26442" x2="63038" y2="26442"/>
                          <a14:foregroundMark x1="62713" y1="19231" x2="62713" y2="19231"/>
                          <a14:foregroundMark x1="63038" y1="20192" x2="63038" y2="20192"/>
                          <a14:foregroundMark x1="63038" y1="23317" x2="63038" y2="23317"/>
                          <a14:foregroundMark x1="55402" y1="23317" x2="55402" y2="23317"/>
                          <a14:foregroundMark x1="12429" y1="47596" x2="12429" y2="47596"/>
                          <a14:foregroundMark x1="7555" y1="22356" x2="12754" y2="95913"/>
                          <a14:foregroundMark x1="9667" y1="21154" x2="9667" y2="21154"/>
                          <a14:foregroundMark x1="1787" y1="20192" x2="1787" y2="20192"/>
                        </a14:backgroundRemoval>
                      </a14:imgEffect>
                    </a14:imgLayer>
                  </a14:imgProps>
                </a:ext>
                <a:ext uri="{28A0092B-C50C-407E-A947-70E740481C1C}">
                  <a14:useLocalDpi xmlns:a14="http://schemas.microsoft.com/office/drawing/2010/main" val="0"/>
                </a:ext>
              </a:extLst>
            </a:blip>
            <a:srcRect/>
            <a:stretch>
              <a:fillRect/>
            </a:stretch>
          </p:blipFill>
          <p:spPr bwMode="auto">
            <a:xfrm>
              <a:off x="850879" y="0"/>
              <a:ext cx="5121910" cy="1729740"/>
            </a:xfrm>
            <a:prstGeom prst="rect">
              <a:avLst/>
            </a:prstGeom>
            <a:noFill/>
            <a:ln>
              <a:noFill/>
            </a:ln>
          </p:spPr>
        </p:pic>
        <p:pic>
          <p:nvPicPr>
            <p:cNvPr id="17" name="Picture 16"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97E44C80-C950-486B-BB16-5903D4C5F19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53" b="44541" l="3462" r="31385">
                          <a14:foregroundMark x1="12462" y1="44541" x2="12462" y2="44541"/>
                        </a14:backgroundRemoval>
                      </a14:imgEffect>
                    </a14:imgLayer>
                  </a14:imgProps>
                </a:ext>
                <a:ext uri="{28A0092B-C50C-407E-A947-70E740481C1C}">
                  <a14:useLocalDpi xmlns:a14="http://schemas.microsoft.com/office/drawing/2010/main" val="0"/>
                </a:ext>
              </a:extLst>
            </a:blip>
            <a:srcRect r="65124" b="50908"/>
            <a:stretch/>
          </p:blipFill>
          <p:spPr bwMode="auto">
            <a:xfrm rot="13170330" flipH="1">
              <a:off x="457474" y="2892056"/>
              <a:ext cx="2733675" cy="3417570"/>
            </a:xfrm>
            <a:prstGeom prst="rect">
              <a:avLst/>
            </a:prstGeom>
            <a:noFill/>
            <a:ln>
              <a:noFill/>
            </a:ln>
            <a:extLst>
              <a:ext uri="{53640926-AAD7-44D8-BBD7-CCE9431645EC}">
                <a14:shadowObscured xmlns:a14="http://schemas.microsoft.com/office/drawing/2010/main"/>
              </a:ext>
            </a:extLst>
          </p:spPr>
        </p:pic>
        <p:pic>
          <p:nvPicPr>
            <p:cNvPr id="18" name="Picture 17"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B012A355-6E81-4CFA-B1C1-A9CDBF16ADC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4679" b="44367" l="41615" r="65154">
                          <a14:foregroundMark x1="65154" y1="19671" x2="65154" y2="19671"/>
                          <a14:foregroundMark x1="45462" y1="44367" x2="45462" y2="44367"/>
                        </a14:backgroundRemoval>
                      </a14:imgEffect>
                    </a14:imgLayer>
                  </a14:imgProps>
                </a:ext>
                <a:ext uri="{28A0092B-C50C-407E-A947-70E740481C1C}">
                  <a14:useLocalDpi xmlns:a14="http://schemas.microsoft.com/office/drawing/2010/main" val="0"/>
                </a:ext>
              </a:extLst>
            </a:blip>
            <a:srcRect l="38930" r="32939" b="52135"/>
            <a:stretch/>
          </p:blipFill>
          <p:spPr bwMode="auto">
            <a:xfrm rot="7666441">
              <a:off x="3992800" y="3482162"/>
              <a:ext cx="2053590" cy="3102610"/>
            </a:xfrm>
            <a:prstGeom prst="rect">
              <a:avLst/>
            </a:prstGeom>
            <a:noFill/>
            <a:ln>
              <a:noFill/>
            </a:ln>
            <a:extLst>
              <a:ext uri="{53640926-AAD7-44D8-BBD7-CCE9431645EC}">
                <a14:shadowObscured xmlns:a14="http://schemas.microsoft.com/office/drawing/2010/main"/>
              </a:ext>
            </a:extLst>
          </p:spPr>
        </p:pic>
        <p:pic>
          <p:nvPicPr>
            <p:cNvPr id="20" name="Picture 19"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17596CD0-0CC6-43F8-8455-373808D34BD7}"/>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593" b="44541" l="71538" r="96769">
                          <a14:foregroundMark x1="84308" y1="38475" x2="84308" y2="38475"/>
                          <a14:foregroundMark x1="85615" y1="43934" x2="85615" y2="43934"/>
                          <a14:foregroundMark x1="76846" y1="44541" x2="76846" y2="44541"/>
                        </a14:backgroundRemoval>
                      </a14:imgEffect>
                    </a14:imgLayer>
                  </a14:imgProps>
                </a:ext>
                <a:ext uri="{28A0092B-C50C-407E-A947-70E740481C1C}">
                  <a14:useLocalDpi xmlns:a14="http://schemas.microsoft.com/office/drawing/2010/main" val="0"/>
                </a:ext>
              </a:extLst>
            </a:blip>
            <a:srcRect l="68524" b="53535"/>
            <a:stretch/>
          </p:blipFill>
          <p:spPr bwMode="auto">
            <a:xfrm rot="15504260" flipH="1">
              <a:off x="329883" y="2392326"/>
              <a:ext cx="2122170" cy="2781935"/>
            </a:xfrm>
            <a:prstGeom prst="rect">
              <a:avLst/>
            </a:prstGeom>
            <a:noFill/>
            <a:ln>
              <a:noFill/>
            </a:ln>
            <a:extLst>
              <a:ext uri="{53640926-AAD7-44D8-BBD7-CCE9431645EC}">
                <a14:shadowObscured xmlns:a14="http://schemas.microsoft.com/office/drawing/2010/main"/>
              </a:ext>
            </a:extLst>
          </p:spPr>
        </p:pic>
        <p:pic>
          <p:nvPicPr>
            <p:cNvPr id="22" name="Picture 21"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D223BA91-FF71-4D37-8CF3-41B6F2B1DA1B}"/>
                </a:ext>
              </a:extLst>
            </p:cNvPr>
            <p:cNvPicPr>
              <a:picLocks noChangeAspect="1"/>
            </p:cNvPicPr>
            <p:nvPr/>
          </p:nvPicPr>
          <p:blipFill rotWithShape="1">
            <a:blip r:embed="rId9">
              <a:extLst>
                <a:ext uri="{BEBA8EAE-BF5A-486C-A8C5-ECC9F3942E4B}">
                  <a14:imgProps xmlns:a14="http://schemas.microsoft.com/office/drawing/2010/main">
                    <a14:imgLayer r:embed="rId6">
                      <a14:imgEffect>
                        <a14:backgroundRemoval t="51646" b="87522" l="3462" r="31846">
                          <a14:foregroundMark x1="18462" y1="53380" x2="18462" y2="53380"/>
                          <a14:foregroundMark x1="18154" y1="51733" x2="18154" y2="51733"/>
                          <a14:foregroundMark x1="31846" y1="66118" x2="31846" y2="66118"/>
                        </a14:backgroundRemoval>
                      </a14:imgEffect>
                    </a14:imgLayer>
                  </a14:imgProps>
                </a:ext>
                <a:ext uri="{28A0092B-C50C-407E-A947-70E740481C1C}">
                  <a14:useLocalDpi xmlns:a14="http://schemas.microsoft.com/office/drawing/2010/main" val="0"/>
                </a:ext>
              </a:extLst>
            </a:blip>
            <a:srcRect t="50060" r="65369" b="8175"/>
            <a:stretch/>
          </p:blipFill>
          <p:spPr bwMode="auto">
            <a:xfrm rot="6389281">
              <a:off x="4067227" y="2131829"/>
              <a:ext cx="2616835" cy="2600325"/>
            </a:xfrm>
            <a:prstGeom prst="rect">
              <a:avLst/>
            </a:prstGeom>
            <a:noFill/>
            <a:ln>
              <a:noFill/>
            </a:ln>
            <a:extLst>
              <a:ext uri="{53640926-AAD7-44D8-BBD7-CCE9431645EC}">
                <a14:shadowObscured xmlns:a14="http://schemas.microsoft.com/office/drawing/2010/main"/>
              </a:ext>
            </a:extLst>
          </p:spPr>
        </p:pic>
        <p:pic>
          <p:nvPicPr>
            <p:cNvPr id="24" name="Picture 23"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00016847-2286-45EF-8205-81FD82837BF4}"/>
                </a:ext>
              </a:extLst>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52340" b="87955" l="71308" r="96538">
                          <a14:foregroundMark x1="81231" y1="54246" x2="81231" y2="54246"/>
                          <a14:foregroundMark x1="82154" y1="52426" x2="82154" y2="52426"/>
                          <a14:foregroundMark x1="84615" y1="87175" x2="84615" y2="87175"/>
                          <a14:foregroundMark x1="77000" y1="87955" x2="77000" y2="87955"/>
                        </a14:backgroundRemoval>
                      </a14:imgEffect>
                    </a14:imgLayer>
                  </a14:imgProps>
                </a:ext>
                <a:ext uri="{28A0092B-C50C-407E-A947-70E740481C1C}">
                  <a14:useLocalDpi xmlns:a14="http://schemas.microsoft.com/office/drawing/2010/main" val="0"/>
                </a:ext>
              </a:extLst>
            </a:blip>
            <a:srcRect l="68156" t="50614" b="8723"/>
            <a:stretch/>
          </p:blipFill>
          <p:spPr bwMode="auto">
            <a:xfrm rot="20953856" flipH="1">
              <a:off x="425576" y="1254642"/>
              <a:ext cx="2110105" cy="2392680"/>
            </a:xfrm>
            <a:prstGeom prst="rect">
              <a:avLst/>
            </a:prstGeom>
            <a:noFill/>
            <a:ln>
              <a:noFill/>
            </a:ln>
            <a:extLst>
              <a:ext uri="{53640926-AAD7-44D8-BBD7-CCE9431645EC}">
                <a14:shadowObscured xmlns:a14="http://schemas.microsoft.com/office/drawing/2010/main"/>
              </a:ext>
            </a:extLst>
          </p:spPr>
        </p:pic>
        <p:pic>
          <p:nvPicPr>
            <p:cNvPr id="26" name="Picture 25" descr="Actor Theater Stage Man Characters Medieval Different Actions Icons Set  Cartoon Design Template Vector Illustration Stock Vector - Illustration of  player, scene: 91309118">
              <a:extLst>
                <a:ext uri="{FF2B5EF4-FFF2-40B4-BE49-F238E27FC236}">
                  <a16:creationId xmlns:a16="http://schemas.microsoft.com/office/drawing/2014/main" id="{F27EA56D-F52E-4489-BE89-6AAA8CEC1D6F}"/>
                </a:ext>
              </a:extLst>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51906" b="88128" l="42462" r="64615">
                          <a14:foregroundMark x1="50077" y1="53380" x2="50077" y2="53380"/>
                          <a14:foregroundMark x1="50000" y1="51993" x2="50000" y2="51993"/>
                          <a14:foregroundMark x1="62154" y1="62218" x2="62154" y2="62218"/>
                          <a14:foregroundMark x1="45462" y1="88128" x2="45462" y2="88128"/>
                        </a14:backgroundRemoval>
                      </a14:imgEffect>
                    </a14:imgLayer>
                  </a14:imgProps>
                </a:ext>
                <a:ext uri="{28A0092B-C50C-407E-A947-70E740481C1C}">
                  <a14:useLocalDpi xmlns:a14="http://schemas.microsoft.com/office/drawing/2010/main" val="0"/>
                </a:ext>
              </a:extLst>
            </a:blip>
            <a:srcRect l="39914" t="50752" r="32449" b="8307"/>
            <a:stretch/>
          </p:blipFill>
          <p:spPr bwMode="auto">
            <a:xfrm rot="258568">
              <a:off x="4370255" y="1116419"/>
              <a:ext cx="1912620" cy="2516505"/>
            </a:xfrm>
            <a:prstGeom prst="rect">
              <a:avLst/>
            </a:prstGeom>
            <a:noFill/>
            <a:ln>
              <a:noFill/>
            </a:ln>
            <a:extLst>
              <a:ext uri="{53640926-AAD7-44D8-BBD7-CCE9431645EC}">
                <a14:shadowObscured xmlns:a14="http://schemas.microsoft.com/office/drawing/2010/main"/>
              </a:ext>
            </a:extLst>
          </p:spPr>
        </p:pic>
        <p:pic>
          <p:nvPicPr>
            <p:cNvPr id="27" name="Picture 26" descr="Drama Theatre Play, actor cartoon, hand, presentation, drama png | Klipartz">
              <a:extLst>
                <a:ext uri="{FF2B5EF4-FFF2-40B4-BE49-F238E27FC236}">
                  <a16:creationId xmlns:a16="http://schemas.microsoft.com/office/drawing/2014/main" id="{0447C384-38A4-425D-899F-A70525A82E2C}"/>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4420" b="93002" l="7838" r="90811">
                          <a14:foregroundMark x1="8378" y1="40884" x2="8378" y2="40884"/>
                          <a14:foregroundMark x1="91351" y1="34070" x2="91351" y2="34070"/>
                          <a14:foregroundMark x1="51081" y1="93370" x2="51081" y2="93370"/>
                          <a14:foregroundMark x1="90000" y1="93370" x2="90000" y2="93370"/>
                          <a14:foregroundMark x1="51081" y1="17495" x2="51081" y2="17495"/>
                          <a14:foregroundMark x1="43784" y1="15838" x2="43784" y2="15838"/>
                          <a14:foregroundMark x1="53784" y1="13260" x2="53784" y2="13260"/>
                          <a14:foregroundMark x1="51622" y1="10866" x2="51622" y2="10866"/>
                          <a14:foregroundMark x1="60811" y1="15285" x2="60811" y2="15285"/>
                          <a14:foregroundMark x1="62703" y1="17495" x2="62703" y2="17495"/>
                          <a14:foregroundMark x1="55946" y1="19705" x2="55946" y2="19705"/>
                          <a14:foregroundMark x1="51622" y1="19890" x2="51622" y2="19890"/>
                          <a14:foregroundMark x1="34595" y1="12339" x2="34595" y2="12339"/>
                          <a14:foregroundMark x1="36757" y1="11234" x2="36757" y2="11234"/>
                          <a14:foregroundMark x1="38649" y1="9576" x2="38649" y2="9576"/>
                          <a14:foregroundMark x1="57838" y1="26888" x2="57838" y2="26888"/>
                          <a14:foregroundMark x1="47568" y1="24862" x2="47568" y2="24862"/>
                          <a14:foregroundMark x1="50811" y1="22099" x2="50811" y2="22099"/>
                          <a14:foregroundMark x1="50000" y1="22099" x2="50000" y2="22099"/>
                          <a14:foregroundMark x1="48649" y1="22468" x2="48649" y2="22468"/>
                          <a14:foregroundMark x1="51622" y1="30387" x2="40541" y2="24494"/>
                          <a14:foregroundMark x1="37234" y1="15654" x2="37027" y2="15101"/>
                          <a14:foregroundMark x1="37509" y1="16390" x2="37234" y2="15654"/>
                          <a14:foregroundMark x1="40541" y1="24494" x2="39177" y2="20849"/>
                          <a14:foregroundMark x1="37914" y1="14152" x2="44595" y2="6998"/>
                          <a14:foregroundMark x1="37027" y1="15101" x2="37119" y2="15002"/>
                          <a14:foregroundMark x1="44595" y1="6998" x2="58108" y2="4420"/>
                          <a14:foregroundMark x1="63486" y1="11750" x2="64324" y2="12891"/>
                          <a14:foregroundMark x1="58108" y1="4420" x2="60797" y2="8085"/>
                          <a14:foregroundMark x1="64324" y1="12891" x2="66486" y2="22468"/>
                          <a14:foregroundMark x1="66486" y1="22468" x2="59730" y2="32597"/>
                          <a14:foregroundMark x1="59730" y1="32597" x2="51892" y2="30387"/>
                          <a14:foregroundMark x1="57568" y1="19337" x2="57568" y2="19337"/>
                          <a14:backgroundMark x1="36757" y1="13996" x2="36486" y2="14917"/>
                          <a14:backgroundMark x1="37838" y1="16390" x2="37838" y2="16390"/>
                          <a14:backgroundMark x1="38378" y1="16943" x2="38378" y2="16943"/>
                          <a14:backgroundMark x1="37838" y1="18232" x2="37838" y2="18232"/>
                          <a14:backgroundMark x1="37027" y1="15654" x2="37027" y2="15654"/>
                          <a14:backgroundMark x1="38108" y1="18416" x2="38108" y2="18416"/>
                          <a14:backgroundMark x1="38649" y1="17680" x2="36216" y2="17680"/>
                          <a14:backgroundMark x1="58919" y1="9024" x2="60541" y2="10681"/>
                          <a14:backgroundMark x1="59730" y1="8287" x2="61351" y2="12155"/>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2530823" y="3264195"/>
              <a:ext cx="2388870" cy="3504565"/>
            </a:xfrm>
            <a:prstGeom prst="rect">
              <a:avLst/>
            </a:prstGeom>
            <a:noFill/>
            <a:ln>
              <a:noFill/>
            </a:ln>
          </p:spPr>
        </p:pic>
        <p:pic>
          <p:nvPicPr>
            <p:cNvPr id="28" name="Picture 27" descr="Children Drama Class - Cartoon Clipart (#231659) - PinClipart">
              <a:extLst>
                <a:ext uri="{FF2B5EF4-FFF2-40B4-BE49-F238E27FC236}">
                  <a16:creationId xmlns:a16="http://schemas.microsoft.com/office/drawing/2014/main" id="{0AB283CA-1A08-4FBB-B406-C17ECF09079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3696" b="90000" l="4659" r="95682">
                          <a14:foregroundMark x1="40000" y1="30543" x2="40000" y2="30543"/>
                          <a14:foregroundMark x1="47159" y1="45217" x2="47159" y2="45217"/>
                          <a14:foregroundMark x1="58636" y1="31848" x2="28977" y2="21848"/>
                          <a14:foregroundMark x1="28977" y1="21848" x2="26477" y2="53043"/>
                          <a14:foregroundMark x1="26477" y1="53043" x2="57841" y2="70543"/>
                          <a14:foregroundMark x1="57841" y1="70543" x2="79318" y2="61413"/>
                          <a14:foregroundMark x1="79318" y1="61413" x2="60909" y2="33261"/>
                          <a14:foregroundMark x1="60909" y1="33261" x2="58295" y2="25326"/>
                          <a14:foregroundMark x1="58295" y1="25326" x2="58295" y2="23478"/>
                          <a14:foregroundMark x1="7105" y1="55770" x2="18864" y2="77283"/>
                          <a14:foregroundMark x1="18864" y1="77283" x2="37727" y2="87174"/>
                          <a14:foregroundMark x1="37727" y1="87174" x2="65810" y2="88517"/>
                          <a14:foregroundMark x1="82022" y1="78973" x2="86705" y2="70326"/>
                          <a14:foregroundMark x1="86705" y1="70326" x2="89432" y2="41957"/>
                          <a14:foregroundMark x1="89432" y1="41957" x2="86932" y2="32283"/>
                          <a14:foregroundMark x1="86932" y1="32283" x2="70341" y2="11522"/>
                          <a14:foregroundMark x1="70341" y1="11522" x2="41448" y2="5612"/>
                          <a14:foregroundMark x1="24022" y1="13748" x2="21023" y2="21848"/>
                          <a14:foregroundMark x1="21023" y1="21848" x2="11910" y2="23904"/>
                          <a14:foregroundMark x1="40114" y1="19457" x2="40114" y2="19457"/>
                          <a14:foregroundMark x1="47386" y1="42174" x2="47386" y2="42174"/>
                          <a14:foregroundMark x1="52273" y1="32935" x2="42159" y2="33043"/>
                          <a14:foregroundMark x1="42159" y1="33043" x2="33295" y2="36087"/>
                          <a14:foregroundMark x1="33295" y1="36087" x2="31477" y2="47935"/>
                          <a14:foregroundMark x1="31477" y1="47935" x2="41818" y2="58587"/>
                          <a14:foregroundMark x1="41818" y1="58587" x2="50000" y2="55000"/>
                          <a14:foregroundMark x1="50000" y1="55000" x2="51023" y2="34457"/>
                          <a14:foregroundMark x1="47045" y1="37935" x2="37045" y2="38043"/>
                          <a14:foregroundMark x1="37045" y1="38043" x2="33182" y2="47283"/>
                          <a14:foregroundMark x1="33182" y1="47283" x2="47159" y2="50326"/>
                          <a14:foregroundMark x1="47159" y1="50326" x2="55114" y2="42065"/>
                          <a14:foregroundMark x1="55114" y1="42065" x2="46250" y2="38043"/>
                          <a14:foregroundMark x1="46250" y1="38043" x2="44432" y2="39022"/>
                          <a14:foregroundMark x1="61932" y1="51087" x2="61932" y2="51087"/>
                          <a14:foregroundMark x1="75000" y1="39674" x2="50227" y2="42826"/>
                          <a14:foregroundMark x1="50227" y1="42826" x2="36705" y2="54239"/>
                          <a14:foregroundMark x1="36705" y1="54239" x2="42841" y2="64239"/>
                          <a14:foregroundMark x1="42841" y1="64239" x2="66477" y2="75761"/>
                          <a14:foregroundMark x1="66477" y1="75761" x2="80341" y2="66630"/>
                          <a14:foregroundMark x1="80341" y1="66630" x2="83295" y2="54348"/>
                          <a14:foregroundMark x1="83295" y1="54348" x2="81591" y2="45326"/>
                          <a14:foregroundMark x1="81591" y1="45326" x2="74545" y2="40435"/>
                          <a14:foregroundMark x1="74545" y1="40435" x2="74432" y2="40217"/>
                          <a14:foregroundMark x1="72500" y1="48804" x2="57159" y2="45543"/>
                          <a14:foregroundMark x1="57159" y1="45543" x2="47500" y2="51413"/>
                          <a14:foregroundMark x1="47500" y1="51413" x2="66364" y2="60761"/>
                          <a14:foregroundMark x1="66364" y1="60761" x2="75341" y2="50543"/>
                          <a14:foregroundMark x1="75341" y1="50543" x2="72614" y2="48478"/>
                          <a14:foregroundMark x1="89886" y1="28043" x2="95387" y2="45930"/>
                          <a14:foregroundMark x1="92096" y1="63626" x2="88750" y2="68478"/>
                          <a14:foregroundMark x1="6595" y1="60206" x2="9432" y2="61304"/>
                          <a14:backgroundMark x1="32614" y1="5326" x2="32614" y2="5326"/>
                          <a14:backgroundMark x1="31591" y1="5978" x2="31591" y2="5978"/>
                          <a14:backgroundMark x1="30114" y1="6957" x2="30114" y2="6957"/>
                          <a14:backgroundMark x1="28068" y1="9022" x2="28068" y2="9022"/>
                          <a14:backgroundMark x1="26818" y1="9891" x2="26818" y2="9891"/>
                          <a14:backgroundMark x1="24205" y1="11739" x2="39886" y2="5217"/>
                          <a14:backgroundMark x1="39886" y1="5217" x2="41932" y2="4783"/>
                          <a14:backgroundMark x1="37841" y1="4239" x2="28636" y2="5435"/>
                          <a14:backgroundMark x1="28636" y1="5435" x2="33182" y2="4239"/>
                          <a14:backgroundMark x1="29091" y1="7174" x2="26932" y2="8370"/>
                          <a14:backgroundMark x1="10455" y1="24022" x2="3523" y2="49457"/>
                          <a14:backgroundMark x1="3523" y1="49457" x2="4432" y2="58043"/>
                          <a14:backgroundMark x1="4432" y1="58043" x2="5909" y2="60543"/>
                          <a14:backgroundMark x1="11818" y1="23804" x2="10568" y2="24348"/>
                          <a14:backgroundMark x1="83068" y1="79891" x2="68523" y2="90543"/>
                          <a14:backgroundMark x1="68523" y1="90543" x2="67159" y2="90543"/>
                          <a14:backgroundMark x1="76477" y1="87717" x2="77386" y2="88804"/>
                          <a14:backgroundMark x1="96136" y1="45978" x2="94886" y2="63804"/>
                        </a14:backgroundRemoval>
                      </a14:imgEffect>
                    </a14:imgLayer>
                  </a14:imgProps>
                </a:ext>
                <a:ext uri="{28A0092B-C50C-407E-A947-70E740481C1C}">
                  <a14:useLocalDpi xmlns:a14="http://schemas.microsoft.com/office/drawing/2010/main" val="0"/>
                </a:ext>
              </a:extLst>
            </a:blip>
            <a:srcRect/>
            <a:stretch>
              <a:fillRect/>
            </a:stretch>
          </p:blipFill>
          <p:spPr bwMode="auto">
            <a:xfrm>
              <a:off x="1329344" y="1350335"/>
              <a:ext cx="4171950" cy="4360545"/>
            </a:xfrm>
            <a:prstGeom prst="rect">
              <a:avLst/>
            </a:prstGeom>
            <a:noFill/>
            <a:ln>
              <a:noFill/>
            </a:ln>
          </p:spPr>
        </p:pic>
      </p:grpSp>
      <p:sp>
        <p:nvSpPr>
          <p:cNvPr id="32" name="Text Box 207">
            <a:extLst>
              <a:ext uri="{FF2B5EF4-FFF2-40B4-BE49-F238E27FC236}">
                <a16:creationId xmlns:a16="http://schemas.microsoft.com/office/drawing/2014/main" id="{29F79482-0B46-4F18-9155-93A9F0D60DB9}"/>
              </a:ext>
            </a:extLst>
          </p:cNvPr>
          <p:cNvSpPr txBox="1"/>
          <p:nvPr/>
        </p:nvSpPr>
        <p:spPr>
          <a:xfrm>
            <a:off x="3937684" y="301065"/>
            <a:ext cx="3821953" cy="156966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GB" sz="48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DengXian" panose="02010600030101010101" pitchFamily="2" charset="-122"/>
                <a:cs typeface="Arial" panose="020B0604020202020204" pitchFamily="34" charset="0"/>
              </a:rPr>
              <a:t>Appreciating Theatre:</a:t>
            </a:r>
            <a:endParaRPr lang="en-GB" sz="9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0273B4B-AC37-4515-9AF6-162DACA3AA47}"/>
              </a:ext>
            </a:extLst>
          </p:cNvPr>
          <p:cNvSpPr/>
          <p:nvPr/>
        </p:nvSpPr>
        <p:spPr>
          <a:xfrm>
            <a:off x="2714" y="-31903"/>
            <a:ext cx="3903444" cy="790879"/>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Autumn Term 2:</a:t>
            </a:r>
          </a:p>
        </p:txBody>
      </p:sp>
      <p:graphicFrame>
        <p:nvGraphicFramePr>
          <p:cNvPr id="31" name="Table 30">
            <a:extLst>
              <a:ext uri="{FF2B5EF4-FFF2-40B4-BE49-F238E27FC236}">
                <a16:creationId xmlns:a16="http://schemas.microsoft.com/office/drawing/2014/main" id="{B7853CCC-6973-4E3A-890A-498FDF7B5F79}"/>
              </a:ext>
            </a:extLst>
          </p:cNvPr>
          <p:cNvGraphicFramePr>
            <a:graphicFrameLocks noGrp="1"/>
          </p:cNvGraphicFramePr>
          <p:nvPr>
            <p:extLst>
              <p:ext uri="{D42A27DB-BD31-4B8C-83A1-F6EECF244321}">
                <p14:modId xmlns:p14="http://schemas.microsoft.com/office/powerpoint/2010/main" val="3079601505"/>
              </p:ext>
            </p:extLst>
          </p:nvPr>
        </p:nvGraphicFramePr>
        <p:xfrm>
          <a:off x="6399344" y="1940477"/>
          <a:ext cx="5778380" cy="2830982"/>
        </p:xfrm>
        <a:graphic>
          <a:graphicData uri="http://schemas.openxmlformats.org/drawingml/2006/table">
            <a:tbl>
              <a:tblPr firstRow="1" firstCol="1" bandRow="1">
                <a:tableStyleId>{5C22544A-7EE6-4342-B048-85BDC9FD1C3A}</a:tableStyleId>
              </a:tblPr>
              <a:tblGrid>
                <a:gridCol w="2889190">
                  <a:extLst>
                    <a:ext uri="{9D8B030D-6E8A-4147-A177-3AD203B41FA5}">
                      <a16:colId xmlns:a16="http://schemas.microsoft.com/office/drawing/2014/main" val="2556669131"/>
                    </a:ext>
                  </a:extLst>
                </a:gridCol>
                <a:gridCol w="2889190">
                  <a:extLst>
                    <a:ext uri="{9D8B030D-6E8A-4147-A177-3AD203B41FA5}">
                      <a16:colId xmlns:a16="http://schemas.microsoft.com/office/drawing/2014/main" val="3787476951"/>
                    </a:ext>
                  </a:extLst>
                </a:gridCol>
              </a:tblGrid>
              <a:tr h="406848">
                <a:tc>
                  <a:txBody>
                    <a:bodyPr/>
                    <a:lstStyle/>
                    <a:p>
                      <a:pPr algn="l">
                        <a:spcAft>
                          <a:spcPts val="0"/>
                        </a:spcAft>
                      </a:pPr>
                      <a:r>
                        <a:rPr lang="en-US" sz="1200" u="sng" dirty="0">
                          <a:solidFill>
                            <a:schemeClr val="tx1"/>
                          </a:solidFill>
                          <a:effectLst/>
                        </a:rPr>
                        <a:t>Analyse OUR OWN PERFORMANCES AND SOMEONE ELSE’S:</a:t>
                      </a:r>
                      <a:endParaRPr lang="en-GB" sz="1400" u="sng"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spcAft>
                          <a:spcPts val="0"/>
                        </a:spcAft>
                      </a:pPr>
                      <a:r>
                        <a:rPr lang="en-US" sz="1100" dirty="0">
                          <a:effectLst/>
                        </a:rPr>
                        <a:t>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5557420"/>
                  </a:ext>
                </a:extLst>
              </a:tr>
              <a:tr h="1118831">
                <a:tc>
                  <a:txBody>
                    <a:bodyPr/>
                    <a:lstStyle/>
                    <a:p>
                      <a:pPr algn="l">
                        <a:spcAft>
                          <a:spcPts val="0"/>
                        </a:spcAft>
                      </a:pPr>
                      <a:r>
                        <a:rPr lang="en-US" sz="1200" dirty="0">
                          <a:solidFill>
                            <a:schemeClr val="tx1"/>
                          </a:solidFill>
                          <a:effectLst/>
                        </a:rPr>
                        <a:t>Space:</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lvl="0" indent="-342900" algn="l">
                        <a:spcAft>
                          <a:spcPts val="0"/>
                        </a:spcAft>
                        <a:buFont typeface="Calibri" panose="020F0502020204030204" pitchFamily="34" charset="0"/>
                        <a:buChar char="-"/>
                      </a:pPr>
                      <a:r>
                        <a:rPr lang="en-GB" sz="1100" dirty="0">
                          <a:effectLst/>
                        </a:rPr>
                        <a:t>Is there a fourth wall?</a:t>
                      </a:r>
                      <a:endParaRPr lang="en-GB" sz="1200" dirty="0">
                        <a:effectLst/>
                      </a:endParaRPr>
                    </a:p>
                    <a:p>
                      <a:pPr marL="342900" lvl="0" indent="-342900" algn="l">
                        <a:spcAft>
                          <a:spcPts val="0"/>
                        </a:spcAft>
                        <a:buFont typeface="Calibri" panose="020F0502020204030204" pitchFamily="34" charset="0"/>
                        <a:buChar char="-"/>
                      </a:pPr>
                      <a:r>
                        <a:rPr lang="en-GB" sz="1100" dirty="0">
                          <a:effectLst/>
                        </a:rPr>
                        <a:t>How have you / THEY used proxemics to show relationships? What relationship was created?</a:t>
                      </a:r>
                      <a:endParaRPr lang="en-GB" sz="1200" dirty="0">
                        <a:effectLst/>
                      </a:endParaRPr>
                    </a:p>
                    <a:p>
                      <a:pPr marL="342900" lvl="0" indent="-342900" algn="l">
                        <a:spcAft>
                          <a:spcPts val="0"/>
                        </a:spcAft>
                        <a:buFont typeface="Calibri" panose="020F0502020204030204" pitchFamily="34" charset="0"/>
                        <a:buChar char="-"/>
                      </a:pPr>
                      <a:r>
                        <a:rPr lang="en-GB" sz="1100" dirty="0">
                          <a:effectLst/>
                        </a:rPr>
                        <a:t>What is the focus of the audience?</a:t>
                      </a:r>
                      <a:endParaRPr lang="en-GB" sz="1200" dirty="0">
                        <a:effectLst/>
                      </a:endParaRPr>
                    </a:p>
                    <a:p>
                      <a:pPr marL="457200" algn="l">
                        <a:spcAft>
                          <a:spcPts val="0"/>
                        </a:spcAft>
                      </a:pPr>
                      <a:r>
                        <a:rPr lang="en-GB" sz="1100" dirty="0">
                          <a:effectLst/>
                        </a:rPr>
                        <a:t>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14992180"/>
                  </a:ext>
                </a:extLst>
              </a:tr>
              <a:tr h="1305303">
                <a:tc>
                  <a:txBody>
                    <a:bodyPr/>
                    <a:lstStyle/>
                    <a:p>
                      <a:pPr algn="l">
                        <a:spcAft>
                          <a:spcPts val="0"/>
                        </a:spcAft>
                      </a:pPr>
                      <a:r>
                        <a:rPr lang="en-US" sz="1200" dirty="0">
                          <a:solidFill>
                            <a:schemeClr val="tx1"/>
                          </a:solidFill>
                          <a:effectLst/>
                        </a:rPr>
                        <a:t>Character:</a:t>
                      </a:r>
                      <a:endParaRPr lang="en-GB" sz="1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lvl="0" indent="-342900" algn="l">
                        <a:spcAft>
                          <a:spcPts val="0"/>
                        </a:spcAft>
                        <a:buFont typeface="Calibri" panose="020F0502020204030204" pitchFamily="34" charset="0"/>
                        <a:buChar char="-"/>
                      </a:pPr>
                      <a:r>
                        <a:rPr lang="en-GB" sz="1100" dirty="0">
                          <a:effectLst/>
                        </a:rPr>
                        <a:t>How have you / THEY shown the age of the character?</a:t>
                      </a:r>
                      <a:endParaRPr lang="en-GB" sz="1200" dirty="0">
                        <a:effectLst/>
                      </a:endParaRPr>
                    </a:p>
                    <a:p>
                      <a:pPr marL="342900" lvl="0" indent="-342900" algn="l">
                        <a:spcAft>
                          <a:spcPts val="0"/>
                        </a:spcAft>
                        <a:buFont typeface="Calibri" panose="020F0502020204030204" pitchFamily="34" charset="0"/>
                        <a:buChar char="-"/>
                      </a:pPr>
                      <a:r>
                        <a:rPr lang="en-GB" sz="1100" dirty="0">
                          <a:effectLst/>
                        </a:rPr>
                        <a:t>How have you / THEY shown the personality of the audience?</a:t>
                      </a:r>
                      <a:endParaRPr lang="en-GB" sz="1200" dirty="0">
                        <a:effectLst/>
                      </a:endParaRPr>
                    </a:p>
                    <a:p>
                      <a:pPr marL="342900" lvl="0" indent="-342900" algn="l">
                        <a:spcAft>
                          <a:spcPts val="0"/>
                        </a:spcAft>
                        <a:buFont typeface="Calibri" panose="020F0502020204030204" pitchFamily="34" charset="0"/>
                        <a:buChar char="-"/>
                      </a:pPr>
                      <a:r>
                        <a:rPr lang="en-GB" sz="1100" dirty="0">
                          <a:effectLst/>
                        </a:rPr>
                        <a:t>How has the character helped to create meaning in your / THEIR performance?</a:t>
                      </a:r>
                      <a:endParaRPr lang="en-GB" sz="1200" dirty="0">
                        <a:effectLst/>
                      </a:endParaRPr>
                    </a:p>
                    <a:p>
                      <a:pPr algn="l">
                        <a:spcAft>
                          <a:spcPts val="0"/>
                        </a:spcAft>
                      </a:pPr>
                      <a:r>
                        <a:rPr lang="en-US" sz="1100" dirty="0">
                          <a:effectLst/>
                        </a:rPr>
                        <a:t>LINK TO THEATRICAL SKILLS THROUGHOUT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10419734"/>
                  </a:ext>
                </a:extLst>
              </a:tr>
            </a:tbl>
          </a:graphicData>
        </a:graphic>
      </p:graphicFrame>
      <p:sp>
        <p:nvSpPr>
          <p:cNvPr id="36" name="Rectangle 35">
            <a:extLst>
              <a:ext uri="{FF2B5EF4-FFF2-40B4-BE49-F238E27FC236}">
                <a16:creationId xmlns:a16="http://schemas.microsoft.com/office/drawing/2014/main" id="{CFFA2FF2-BAF8-4D4D-8BB3-D57A153D5FA8}"/>
              </a:ext>
            </a:extLst>
          </p:cNvPr>
          <p:cNvSpPr/>
          <p:nvPr/>
        </p:nvSpPr>
        <p:spPr>
          <a:xfrm>
            <a:off x="1065453" y="847778"/>
            <a:ext cx="2864588" cy="954107"/>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How to Evaluate in Drama </a:t>
            </a:r>
          </a:p>
        </p:txBody>
      </p:sp>
      <p:sp>
        <p:nvSpPr>
          <p:cNvPr id="37" name="Rectangle 36">
            <a:extLst>
              <a:ext uri="{FF2B5EF4-FFF2-40B4-BE49-F238E27FC236}">
                <a16:creationId xmlns:a16="http://schemas.microsoft.com/office/drawing/2014/main" id="{1BB3FE44-3F5E-483F-B4EC-0878222E5E54}"/>
              </a:ext>
            </a:extLst>
          </p:cNvPr>
          <p:cNvSpPr/>
          <p:nvPr/>
        </p:nvSpPr>
        <p:spPr>
          <a:xfrm>
            <a:off x="8107401" y="847778"/>
            <a:ext cx="2864588" cy="954107"/>
          </a:xfrm>
          <a:prstGeom prst="rect">
            <a:avLst/>
          </a:prstGeom>
          <a:noFill/>
        </p:spPr>
        <p:txBody>
          <a:bodyPr wrap="squar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How to Analyse  in Drama </a:t>
            </a:r>
          </a:p>
        </p:txBody>
      </p:sp>
    </p:spTree>
    <p:extLst>
      <p:ext uri="{BB962C8B-B14F-4D97-AF65-F5344CB8AC3E}">
        <p14:creationId xmlns:p14="http://schemas.microsoft.com/office/powerpoint/2010/main" val="211672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401BD-1C0A-4FA9-93CF-4656B002F706}"/>
              </a:ext>
            </a:extLst>
          </p:cNvPr>
          <p:cNvSpPr txBox="1"/>
          <p:nvPr/>
        </p:nvSpPr>
        <p:spPr>
          <a:xfrm>
            <a:off x="-5458" y="5227987"/>
            <a:ext cx="3965043"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32" name="Rectangle: Rounded Corners 31">
            <a:extLst>
              <a:ext uri="{FF2B5EF4-FFF2-40B4-BE49-F238E27FC236}">
                <a16:creationId xmlns:a16="http://schemas.microsoft.com/office/drawing/2014/main" id="{1F7E72DE-267F-4B38-AFF0-DD283D33ADDE}"/>
              </a:ext>
            </a:extLst>
          </p:cNvPr>
          <p:cNvSpPr/>
          <p:nvPr/>
        </p:nvSpPr>
        <p:spPr>
          <a:xfrm>
            <a:off x="3957387" y="-7620"/>
            <a:ext cx="3539800" cy="2980302"/>
          </a:xfrm>
          <a:prstGeom prst="roundRect">
            <a:avLst>
              <a:gd name="adj" fmla="val 0"/>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b="1" u="sng" dirty="0">
                <a:solidFill>
                  <a:schemeClr val="tx1"/>
                </a:solidFill>
              </a:rPr>
              <a:t>Key Terms:</a:t>
            </a:r>
          </a:p>
          <a:p>
            <a:pPr fontAlgn="base"/>
            <a:r>
              <a:rPr lang="en-GB" sz="1600" b="1" dirty="0">
                <a:solidFill>
                  <a:schemeClr val="tx1"/>
                </a:solidFill>
              </a:rPr>
              <a:t>Exaggeration: </a:t>
            </a:r>
            <a:r>
              <a:rPr lang="en-GB" sz="1600" dirty="0">
                <a:solidFill>
                  <a:schemeClr val="tx1"/>
                </a:solidFill>
              </a:rPr>
              <a:t>To magnify (make bigger, more over the top, a performance skill)</a:t>
            </a:r>
          </a:p>
          <a:p>
            <a:pPr fontAlgn="base"/>
            <a:r>
              <a:rPr lang="en-GB" sz="1600" b="1" dirty="0">
                <a:solidFill>
                  <a:schemeClr val="tx1"/>
                </a:solidFill>
              </a:rPr>
              <a:t>Clocking the audience: </a:t>
            </a:r>
            <a:r>
              <a:rPr lang="en-GB" sz="1600" dirty="0">
                <a:solidFill>
                  <a:schemeClr val="tx1"/>
                </a:solidFill>
              </a:rPr>
              <a:t>a moment when a character breaks the fourth wall and looks at the audience. </a:t>
            </a:r>
          </a:p>
          <a:p>
            <a:pPr fontAlgn="base"/>
            <a:r>
              <a:rPr lang="en-GB" sz="1600" b="1" dirty="0">
                <a:solidFill>
                  <a:schemeClr val="tx1"/>
                </a:solidFill>
              </a:rPr>
              <a:t>Point of focus: </a:t>
            </a:r>
            <a:r>
              <a:rPr lang="en-GB" sz="1600" dirty="0">
                <a:solidFill>
                  <a:schemeClr val="tx1"/>
                </a:solidFill>
              </a:rPr>
              <a:t>creating a moment where the audiences focus is on a characters or a point on stage</a:t>
            </a:r>
          </a:p>
          <a:p>
            <a:pPr fontAlgn="base"/>
            <a:r>
              <a:rPr lang="en-GB" sz="1600" b="1" dirty="0">
                <a:solidFill>
                  <a:schemeClr val="tx1"/>
                </a:solidFill>
              </a:rPr>
              <a:t>Mime: </a:t>
            </a:r>
            <a:r>
              <a:rPr lang="en-US" sz="1600" dirty="0">
                <a:solidFill>
                  <a:schemeClr val="tx1"/>
                </a:solidFill>
              </a:rPr>
              <a:t>suggesting action, character, or emotion without words  </a:t>
            </a:r>
          </a:p>
          <a:p>
            <a:pPr fontAlgn="base"/>
            <a:endParaRPr lang="en-GB" sz="1600" b="1" dirty="0">
              <a:solidFill>
                <a:schemeClr val="tx1"/>
              </a:solidFill>
            </a:endParaRPr>
          </a:p>
        </p:txBody>
      </p:sp>
      <p:sp>
        <p:nvSpPr>
          <p:cNvPr id="8" name="Rectangle 7">
            <a:extLst>
              <a:ext uri="{FF2B5EF4-FFF2-40B4-BE49-F238E27FC236}">
                <a16:creationId xmlns:a16="http://schemas.microsoft.com/office/drawing/2014/main" id="{303E1A56-FDFB-4C06-A5C1-2BFD593938E5}"/>
              </a:ext>
            </a:extLst>
          </p:cNvPr>
          <p:cNvSpPr/>
          <p:nvPr/>
        </p:nvSpPr>
        <p:spPr>
          <a:xfrm>
            <a:off x="3944308" y="4917898"/>
            <a:ext cx="8215321" cy="1925899"/>
          </a:xfrm>
          <a:prstGeom prst="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2400" b="1" u="sng" dirty="0">
                <a:solidFill>
                  <a:schemeClr val="tx1"/>
                </a:solidFill>
              </a:rPr>
              <a:t>Stock Characters</a:t>
            </a:r>
            <a:endParaRPr lang="en-GB" sz="2400" b="1" u="sng" dirty="0">
              <a:solidFill>
                <a:schemeClr val="tx1"/>
              </a:solidFill>
            </a:endParaRPr>
          </a:p>
          <a:p>
            <a:r>
              <a:rPr lang="en-AU" sz="1600" b="1" u="sng" dirty="0">
                <a:solidFill>
                  <a:schemeClr val="tx1"/>
                </a:solidFill>
              </a:rPr>
              <a:t>Protagonist</a:t>
            </a:r>
            <a:r>
              <a:rPr lang="en-AU" sz="1600" dirty="0">
                <a:solidFill>
                  <a:schemeClr val="tx1"/>
                </a:solidFill>
              </a:rPr>
              <a:t>. Handsome, strong, brave, honest and reliable. Status: Middle class or higher</a:t>
            </a:r>
            <a:endParaRPr lang="en-GB" sz="1600" dirty="0">
              <a:solidFill>
                <a:schemeClr val="tx1"/>
              </a:solidFill>
            </a:endParaRPr>
          </a:p>
          <a:p>
            <a:pPr lvl="0"/>
            <a:r>
              <a:rPr lang="en-AU" sz="1600" b="1" u="sng" dirty="0">
                <a:solidFill>
                  <a:schemeClr val="tx1"/>
                </a:solidFill>
              </a:rPr>
              <a:t>Damsel in Distress</a:t>
            </a:r>
            <a:r>
              <a:rPr lang="en-AU" sz="1600" u="sng" dirty="0">
                <a:solidFill>
                  <a:schemeClr val="tx1"/>
                </a:solidFill>
              </a:rPr>
              <a:t>. </a:t>
            </a:r>
            <a:r>
              <a:rPr lang="en-AU" sz="1600" dirty="0">
                <a:solidFill>
                  <a:schemeClr val="tx1"/>
                </a:solidFill>
              </a:rPr>
              <a:t>Beautiful, courageous, innocent and vulnerable. Status: Middle class or higher</a:t>
            </a:r>
            <a:endParaRPr lang="en-GB" sz="1600" dirty="0">
              <a:solidFill>
                <a:schemeClr val="tx1"/>
              </a:solidFill>
            </a:endParaRPr>
          </a:p>
          <a:p>
            <a:pPr lvl="0"/>
            <a:r>
              <a:rPr lang="en-AU" sz="1600" b="1" u="sng" dirty="0">
                <a:solidFill>
                  <a:schemeClr val="tx1"/>
                </a:solidFill>
              </a:rPr>
              <a:t>Antagonist</a:t>
            </a:r>
            <a:r>
              <a:rPr lang="en-AU" sz="1600" u="sng" dirty="0">
                <a:solidFill>
                  <a:schemeClr val="tx1"/>
                </a:solidFill>
              </a:rPr>
              <a:t>. </a:t>
            </a:r>
            <a:r>
              <a:rPr lang="en-AU" sz="1600" dirty="0">
                <a:solidFill>
                  <a:schemeClr val="tx1"/>
                </a:solidFill>
              </a:rPr>
              <a:t>Cunning, without morals, dishonest, cruel and evil. Status: Middle class or higher</a:t>
            </a:r>
          </a:p>
          <a:p>
            <a:pPr lvl="0"/>
            <a:r>
              <a:rPr lang="en-AU" sz="1600" b="1" u="sng" dirty="0">
                <a:solidFill>
                  <a:schemeClr val="tx1"/>
                </a:solidFill>
              </a:rPr>
              <a:t>Comedy duo </a:t>
            </a:r>
            <a:r>
              <a:rPr lang="en-AU" sz="1600" dirty="0">
                <a:solidFill>
                  <a:schemeClr val="tx1"/>
                </a:solidFill>
              </a:rPr>
              <a:t>this is usually two people who make the audience laugh, they are often joined at the hip </a:t>
            </a:r>
            <a:endParaRPr lang="en-GB" sz="1600" b="1" u="sng" dirty="0">
              <a:solidFill>
                <a:schemeClr val="tx1"/>
              </a:solidFill>
            </a:endParaRPr>
          </a:p>
        </p:txBody>
      </p:sp>
      <p:sp>
        <p:nvSpPr>
          <p:cNvPr id="35" name="Rectangle 34">
            <a:extLst>
              <a:ext uri="{FF2B5EF4-FFF2-40B4-BE49-F238E27FC236}">
                <a16:creationId xmlns:a16="http://schemas.microsoft.com/office/drawing/2014/main" id="{7B77E451-115F-4D7B-9681-A53C4AC5EB91}"/>
              </a:ext>
            </a:extLst>
          </p:cNvPr>
          <p:cNvSpPr/>
          <p:nvPr/>
        </p:nvSpPr>
        <p:spPr>
          <a:xfrm>
            <a:off x="16042" y="5761072"/>
            <a:ext cx="3965043" cy="1082726"/>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Spring Term 1:</a:t>
            </a:r>
          </a:p>
        </p:txBody>
      </p:sp>
      <p:grpSp>
        <p:nvGrpSpPr>
          <p:cNvPr id="36" name="Group 35">
            <a:extLst>
              <a:ext uri="{FF2B5EF4-FFF2-40B4-BE49-F238E27FC236}">
                <a16:creationId xmlns:a16="http://schemas.microsoft.com/office/drawing/2014/main" id="{AE5EF193-2411-493F-A008-533B762BF3AF}"/>
              </a:ext>
            </a:extLst>
          </p:cNvPr>
          <p:cNvGrpSpPr/>
          <p:nvPr/>
        </p:nvGrpSpPr>
        <p:grpSpPr>
          <a:xfrm>
            <a:off x="209746" y="171407"/>
            <a:ext cx="3186597" cy="4498563"/>
            <a:chOff x="209426" y="0"/>
            <a:chExt cx="3685623" cy="3123952"/>
          </a:xfrm>
        </p:grpSpPr>
        <p:pic>
          <p:nvPicPr>
            <p:cNvPr id="37" name="Picture 36" descr="Trestle theatre. Mask Shop. — Trestle Theatre Co.">
              <a:extLst>
                <a:ext uri="{FF2B5EF4-FFF2-40B4-BE49-F238E27FC236}">
                  <a16:creationId xmlns:a16="http://schemas.microsoft.com/office/drawing/2014/main" id="{FD5949DA-3813-4AC9-BD94-30733ADCF6A4}"/>
                </a:ext>
              </a:extLst>
            </p:cNvPr>
            <p:cNvPicPr>
              <a:picLocks noChangeAspect="1"/>
            </p:cNvPicPr>
            <p:nvPr/>
          </p:nvPicPr>
          <p:blipFill rotWithShape="1">
            <a:blip r:embed="rId2">
              <a:extLst>
                <a:ext uri="{28A0092B-C50C-407E-A947-70E740481C1C}">
                  <a14:useLocalDpi xmlns:a14="http://schemas.microsoft.com/office/drawing/2010/main" val="0"/>
                </a:ext>
              </a:extLst>
            </a:blip>
            <a:srcRect l="74957" t="58783" b="7644"/>
            <a:stretch/>
          </p:blipFill>
          <p:spPr bwMode="auto">
            <a:xfrm rot="10800000">
              <a:off x="1677725" y="2051437"/>
              <a:ext cx="800100" cy="1072515"/>
            </a:xfrm>
            <a:prstGeom prst="rect">
              <a:avLst/>
            </a:prstGeom>
            <a:noFill/>
            <a:ln>
              <a:noFill/>
            </a:ln>
            <a:extLst>
              <a:ext uri="{53640926-AAD7-44D8-BBD7-CCE9431645EC}">
                <a14:shadowObscured xmlns:a14="http://schemas.microsoft.com/office/drawing/2010/main"/>
              </a:ext>
            </a:extLst>
          </p:spPr>
        </p:pic>
        <p:pic>
          <p:nvPicPr>
            <p:cNvPr id="38" name="Picture 37" descr="Trestle theatre. Mask Shop. — Trestle Theatre Co.">
              <a:extLst>
                <a:ext uri="{FF2B5EF4-FFF2-40B4-BE49-F238E27FC236}">
                  <a16:creationId xmlns:a16="http://schemas.microsoft.com/office/drawing/2014/main" id="{7975DA23-CF05-42C8-ADF5-631F6388E423}"/>
                </a:ext>
              </a:extLst>
            </p:cNvPr>
            <p:cNvPicPr>
              <a:picLocks noChangeAspect="1"/>
            </p:cNvPicPr>
            <p:nvPr/>
          </p:nvPicPr>
          <p:blipFill rotWithShape="1">
            <a:blip r:embed="rId2">
              <a:extLst>
                <a:ext uri="{28A0092B-C50C-407E-A947-70E740481C1C}">
                  <a14:useLocalDpi xmlns:a14="http://schemas.microsoft.com/office/drawing/2010/main" val="0"/>
                </a:ext>
              </a:extLst>
            </a:blip>
            <a:srcRect l="49225" t="56174" r="25378" b="5895"/>
            <a:stretch/>
          </p:blipFill>
          <p:spPr bwMode="auto">
            <a:xfrm rot="9003686">
              <a:off x="2544417" y="1757238"/>
              <a:ext cx="816610" cy="1219835"/>
            </a:xfrm>
            <a:prstGeom prst="rect">
              <a:avLst/>
            </a:prstGeom>
            <a:noFill/>
            <a:ln>
              <a:noFill/>
            </a:ln>
            <a:extLst>
              <a:ext uri="{53640926-AAD7-44D8-BBD7-CCE9431645EC}">
                <a14:shadowObscured xmlns:a14="http://schemas.microsoft.com/office/drawing/2010/main"/>
              </a:ext>
            </a:extLst>
          </p:spPr>
        </p:pic>
        <p:pic>
          <p:nvPicPr>
            <p:cNvPr id="39" name="Picture 38" descr="Trestle theatre. Mask Shop. — Trestle Theatre Co.">
              <a:extLst>
                <a:ext uri="{FF2B5EF4-FFF2-40B4-BE49-F238E27FC236}">
                  <a16:creationId xmlns:a16="http://schemas.microsoft.com/office/drawing/2014/main" id="{6934AF7E-62C0-4B76-9E7F-BBCFEB087A7B}"/>
                </a:ext>
              </a:extLst>
            </p:cNvPr>
            <p:cNvPicPr>
              <a:picLocks noChangeAspect="1"/>
            </p:cNvPicPr>
            <p:nvPr/>
          </p:nvPicPr>
          <p:blipFill rotWithShape="1">
            <a:blip r:embed="rId2">
              <a:extLst>
                <a:ext uri="{28A0092B-C50C-407E-A947-70E740481C1C}">
                  <a14:useLocalDpi xmlns:a14="http://schemas.microsoft.com/office/drawing/2010/main" val="0"/>
                </a:ext>
              </a:extLst>
            </a:blip>
            <a:srcRect l="25743" t="56175" r="50250" b="7113"/>
            <a:stretch/>
          </p:blipFill>
          <p:spPr bwMode="auto">
            <a:xfrm rot="13006441">
              <a:off x="811033" y="1781092"/>
              <a:ext cx="758190" cy="1160780"/>
            </a:xfrm>
            <a:prstGeom prst="rect">
              <a:avLst/>
            </a:prstGeom>
            <a:noFill/>
            <a:ln>
              <a:noFill/>
            </a:ln>
            <a:extLst>
              <a:ext uri="{53640926-AAD7-44D8-BBD7-CCE9431645EC}">
                <a14:shadowObscured xmlns:a14="http://schemas.microsoft.com/office/drawing/2010/main"/>
              </a:ext>
            </a:extLst>
          </p:spPr>
        </p:pic>
        <p:pic>
          <p:nvPicPr>
            <p:cNvPr id="40" name="Picture 39" descr="Trestle theatre. Mask Shop. — Trestle Theatre Co.">
              <a:extLst>
                <a:ext uri="{FF2B5EF4-FFF2-40B4-BE49-F238E27FC236}">
                  <a16:creationId xmlns:a16="http://schemas.microsoft.com/office/drawing/2014/main" id="{7D88AF1C-24D5-4074-9CDF-ADCD40F18463}"/>
                </a:ext>
              </a:extLst>
            </p:cNvPr>
            <p:cNvPicPr>
              <a:picLocks noChangeAspect="1"/>
            </p:cNvPicPr>
            <p:nvPr/>
          </p:nvPicPr>
          <p:blipFill rotWithShape="1">
            <a:blip r:embed="rId2">
              <a:extLst>
                <a:ext uri="{28A0092B-C50C-407E-A947-70E740481C1C}">
                  <a14:useLocalDpi xmlns:a14="http://schemas.microsoft.com/office/drawing/2010/main" val="0"/>
                </a:ext>
              </a:extLst>
            </a:blip>
            <a:srcRect l="74261" t="10436" b="56164"/>
            <a:stretch/>
          </p:blipFill>
          <p:spPr bwMode="auto">
            <a:xfrm rot="5400000">
              <a:off x="2993666" y="934278"/>
              <a:ext cx="784225" cy="1018540"/>
            </a:xfrm>
            <a:prstGeom prst="rect">
              <a:avLst/>
            </a:prstGeom>
            <a:noFill/>
            <a:ln>
              <a:noFill/>
            </a:ln>
            <a:extLst>
              <a:ext uri="{53640926-AAD7-44D8-BBD7-CCE9431645EC}">
                <a14:shadowObscured xmlns:a14="http://schemas.microsoft.com/office/drawing/2010/main"/>
              </a:ext>
            </a:extLst>
          </p:spPr>
        </p:pic>
        <p:pic>
          <p:nvPicPr>
            <p:cNvPr id="41" name="Picture 40" descr="Trestle theatre. Mask Shop. — Trestle Theatre Co.">
              <a:extLst>
                <a:ext uri="{FF2B5EF4-FFF2-40B4-BE49-F238E27FC236}">
                  <a16:creationId xmlns:a16="http://schemas.microsoft.com/office/drawing/2014/main" id="{D499153A-E4F7-40DC-89B5-15AD69100E82}"/>
                </a:ext>
              </a:extLst>
            </p:cNvPr>
            <p:cNvPicPr>
              <a:picLocks noChangeAspect="1"/>
            </p:cNvPicPr>
            <p:nvPr/>
          </p:nvPicPr>
          <p:blipFill rotWithShape="1">
            <a:blip r:embed="rId2">
              <a:extLst>
                <a:ext uri="{28A0092B-C50C-407E-A947-70E740481C1C}">
                  <a14:useLocalDpi xmlns:a14="http://schemas.microsoft.com/office/drawing/2010/main" val="0"/>
                </a:ext>
              </a:extLst>
            </a:blip>
            <a:srcRect l="50091" t="7826" r="24514" b="55818"/>
            <a:stretch/>
          </p:blipFill>
          <p:spPr bwMode="auto">
            <a:xfrm rot="16200000">
              <a:off x="385638" y="894522"/>
              <a:ext cx="815975" cy="1168400"/>
            </a:xfrm>
            <a:prstGeom prst="rect">
              <a:avLst/>
            </a:prstGeom>
            <a:noFill/>
            <a:ln>
              <a:noFill/>
            </a:ln>
            <a:extLst>
              <a:ext uri="{53640926-AAD7-44D8-BBD7-CCE9431645EC}">
                <a14:shadowObscured xmlns:a14="http://schemas.microsoft.com/office/drawing/2010/main"/>
              </a:ext>
            </a:extLst>
          </p:spPr>
        </p:pic>
        <p:pic>
          <p:nvPicPr>
            <p:cNvPr id="42" name="Picture 41" descr="Trestle theatre. Mask Shop. — Trestle Theatre Co.">
              <a:extLst>
                <a:ext uri="{FF2B5EF4-FFF2-40B4-BE49-F238E27FC236}">
                  <a16:creationId xmlns:a16="http://schemas.microsoft.com/office/drawing/2014/main" id="{B5FD8CEF-0B74-4A27-AB4A-3F98140D99A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250" b="41875" l="26250" r="48750">
                          <a14:foregroundMark x1="38125" y1="13333" x2="38125" y2="13333"/>
                          <a14:foregroundMark x1="37917" y1="11458" x2="37917" y2="11458"/>
                          <a14:foregroundMark x1="26458" y1="27917" x2="26458" y2="27917"/>
                          <a14:foregroundMark x1="48750" y1="27500" x2="48750" y2="27500"/>
                        </a14:backgroundRemoval>
                      </a14:imgEffect>
                    </a14:imgLayer>
                  </a14:imgProps>
                </a:ext>
                <a:ext uri="{28A0092B-C50C-407E-A947-70E740481C1C}">
                  <a14:useLocalDpi xmlns:a14="http://schemas.microsoft.com/office/drawing/2010/main" val="0"/>
                </a:ext>
              </a:extLst>
            </a:blip>
            <a:srcRect l="24701" t="9753" r="49553" b="54435"/>
            <a:stretch/>
          </p:blipFill>
          <p:spPr bwMode="auto">
            <a:xfrm rot="1794452">
              <a:off x="2631882" y="182880"/>
              <a:ext cx="742950" cy="1034415"/>
            </a:xfrm>
            <a:prstGeom prst="rect">
              <a:avLst/>
            </a:prstGeom>
            <a:noFill/>
            <a:ln>
              <a:noFill/>
            </a:ln>
            <a:extLst>
              <a:ext uri="{53640926-AAD7-44D8-BBD7-CCE9431645EC}">
                <a14:shadowObscured xmlns:a14="http://schemas.microsoft.com/office/drawing/2010/main"/>
              </a:ext>
            </a:extLst>
          </p:spPr>
        </p:pic>
        <p:pic>
          <p:nvPicPr>
            <p:cNvPr id="43" name="Picture 42" descr="Trestle theatre. Mask Shop. — Trestle Theatre Co.">
              <a:extLst>
                <a:ext uri="{FF2B5EF4-FFF2-40B4-BE49-F238E27FC236}">
                  <a16:creationId xmlns:a16="http://schemas.microsoft.com/office/drawing/2014/main" id="{519FF3E8-50A3-42C7-BA5C-142FF2E7D935}"/>
                </a:ext>
              </a:extLst>
            </p:cNvPr>
            <p:cNvPicPr>
              <a:picLocks noChangeAspect="1"/>
            </p:cNvPicPr>
            <p:nvPr/>
          </p:nvPicPr>
          <p:blipFill rotWithShape="1">
            <a:blip r:embed="rId2">
              <a:extLst>
                <a:ext uri="{28A0092B-C50C-407E-A947-70E740481C1C}">
                  <a14:useLocalDpi xmlns:a14="http://schemas.microsoft.com/office/drawing/2010/main" val="0"/>
                </a:ext>
              </a:extLst>
            </a:blip>
            <a:srcRect t="7655" r="75130" b="55130"/>
            <a:stretch/>
          </p:blipFill>
          <p:spPr bwMode="auto">
            <a:xfrm rot="19055435">
              <a:off x="787179" y="151075"/>
              <a:ext cx="721995" cy="1080135"/>
            </a:xfrm>
            <a:prstGeom prst="rect">
              <a:avLst/>
            </a:prstGeom>
            <a:noFill/>
            <a:ln>
              <a:noFill/>
            </a:ln>
            <a:extLst>
              <a:ext uri="{53640926-AAD7-44D8-BBD7-CCE9431645EC}">
                <a14:shadowObscured xmlns:a14="http://schemas.microsoft.com/office/drawing/2010/main"/>
              </a:ext>
            </a:extLst>
          </p:spPr>
        </p:pic>
        <p:pic>
          <p:nvPicPr>
            <p:cNvPr id="44" name="Picture 43" descr="Trestle theatre. Mask Shop. — Trestle Theatre Co.">
              <a:extLst>
                <a:ext uri="{FF2B5EF4-FFF2-40B4-BE49-F238E27FC236}">
                  <a16:creationId xmlns:a16="http://schemas.microsoft.com/office/drawing/2014/main" id="{E0B8D374-BDB2-415E-BDF0-A9A13BBF2C7E}"/>
                </a:ext>
              </a:extLst>
            </p:cNvPr>
            <p:cNvPicPr>
              <a:picLocks noChangeAspect="1"/>
            </p:cNvPicPr>
            <p:nvPr/>
          </p:nvPicPr>
          <p:blipFill rotWithShape="1">
            <a:blip r:embed="rId2">
              <a:extLst>
                <a:ext uri="{28A0092B-C50C-407E-A947-70E740481C1C}">
                  <a14:useLocalDpi xmlns:a14="http://schemas.microsoft.com/office/drawing/2010/main" val="0"/>
                </a:ext>
              </a:extLst>
            </a:blip>
            <a:srcRect t="60870" r="74087" b="9902"/>
            <a:stretch/>
          </p:blipFill>
          <p:spPr bwMode="auto">
            <a:xfrm>
              <a:off x="1677725" y="0"/>
              <a:ext cx="866140" cy="818515"/>
            </a:xfrm>
            <a:prstGeom prst="rect">
              <a:avLst/>
            </a:prstGeom>
            <a:noFill/>
            <a:ln>
              <a:noFill/>
            </a:ln>
            <a:extLst>
              <a:ext uri="{53640926-AAD7-44D8-BBD7-CCE9431645EC}">
                <a14:shadowObscured xmlns:a14="http://schemas.microsoft.com/office/drawing/2010/main"/>
              </a:ext>
            </a:extLst>
          </p:spPr>
        </p:pic>
        <p:grpSp>
          <p:nvGrpSpPr>
            <p:cNvPr id="45" name="Group 44">
              <a:extLst>
                <a:ext uri="{FF2B5EF4-FFF2-40B4-BE49-F238E27FC236}">
                  <a16:creationId xmlns:a16="http://schemas.microsoft.com/office/drawing/2014/main" id="{8C53545B-FE6C-4729-9D44-5AB8422FD95B}"/>
                </a:ext>
              </a:extLst>
            </p:cNvPr>
            <p:cNvGrpSpPr/>
            <p:nvPr/>
          </p:nvGrpSpPr>
          <p:grpSpPr>
            <a:xfrm>
              <a:off x="703463" y="556591"/>
              <a:ext cx="2933700" cy="1976047"/>
              <a:chOff x="1484817" y="562456"/>
              <a:chExt cx="2933700" cy="1976409"/>
            </a:xfrm>
          </p:grpSpPr>
          <p:pic>
            <p:nvPicPr>
              <p:cNvPr id="46" name="Picture 45" descr="Children Drama Class - Cartoon Clipart (#231659) - PinClipart">
                <a:extLst>
                  <a:ext uri="{FF2B5EF4-FFF2-40B4-BE49-F238E27FC236}">
                    <a16:creationId xmlns:a16="http://schemas.microsoft.com/office/drawing/2014/main" id="{9BFE0FBA-5552-4DF6-8D4D-31FF5A8FED5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696" b="90000" l="4659" r="95682">
                            <a14:foregroundMark x1="40000" y1="30543" x2="40000" y2="30543"/>
                            <a14:foregroundMark x1="47159" y1="45217" x2="47159" y2="45217"/>
                            <a14:foregroundMark x1="58636" y1="31848" x2="28977" y2="21848"/>
                            <a14:foregroundMark x1="28977" y1="21848" x2="26477" y2="53043"/>
                            <a14:foregroundMark x1="26477" y1="53043" x2="57841" y2="70543"/>
                            <a14:foregroundMark x1="57841" y1="70543" x2="79318" y2="61413"/>
                            <a14:foregroundMark x1="79318" y1="61413" x2="60909" y2="33261"/>
                            <a14:foregroundMark x1="60909" y1="33261" x2="58295" y2="25326"/>
                            <a14:foregroundMark x1="58295" y1="25326" x2="58295" y2="23478"/>
                            <a14:foregroundMark x1="7105" y1="55770" x2="18864" y2="77283"/>
                            <a14:foregroundMark x1="18864" y1="77283" x2="37727" y2="87174"/>
                            <a14:foregroundMark x1="37727" y1="87174" x2="65810" y2="88517"/>
                            <a14:foregroundMark x1="82022" y1="78973" x2="86705" y2="70326"/>
                            <a14:foregroundMark x1="86705" y1="70326" x2="89432" y2="41957"/>
                            <a14:foregroundMark x1="89432" y1="41957" x2="86932" y2="32283"/>
                            <a14:foregroundMark x1="86932" y1="32283" x2="70341" y2="11522"/>
                            <a14:foregroundMark x1="70341" y1="11522" x2="41448" y2="5612"/>
                            <a14:foregroundMark x1="24022" y1="13748" x2="21023" y2="21848"/>
                            <a14:foregroundMark x1="21023" y1="21848" x2="11910" y2="23904"/>
                            <a14:foregroundMark x1="40114" y1="19457" x2="40114" y2="19457"/>
                            <a14:foregroundMark x1="47386" y1="42174" x2="47386" y2="42174"/>
                            <a14:foregroundMark x1="52273" y1="32935" x2="42159" y2="33043"/>
                            <a14:foregroundMark x1="42159" y1="33043" x2="33295" y2="36087"/>
                            <a14:foregroundMark x1="33295" y1="36087" x2="31477" y2="47935"/>
                            <a14:foregroundMark x1="31477" y1="47935" x2="41818" y2="58587"/>
                            <a14:foregroundMark x1="41818" y1="58587" x2="50000" y2="55000"/>
                            <a14:foregroundMark x1="50000" y1="55000" x2="51023" y2="34457"/>
                            <a14:foregroundMark x1="47045" y1="37935" x2="37045" y2="38043"/>
                            <a14:foregroundMark x1="37045" y1="38043" x2="33182" y2="47283"/>
                            <a14:foregroundMark x1="33182" y1="47283" x2="47159" y2="50326"/>
                            <a14:foregroundMark x1="47159" y1="50326" x2="55114" y2="42065"/>
                            <a14:foregroundMark x1="55114" y1="42065" x2="46250" y2="38043"/>
                            <a14:foregroundMark x1="46250" y1="38043" x2="44432" y2="39022"/>
                            <a14:foregroundMark x1="61932" y1="51087" x2="61932" y2="51087"/>
                            <a14:foregroundMark x1="75000" y1="39674" x2="50227" y2="42826"/>
                            <a14:foregroundMark x1="50227" y1="42826" x2="36705" y2="54239"/>
                            <a14:foregroundMark x1="36705" y1="54239" x2="42841" y2="64239"/>
                            <a14:foregroundMark x1="42841" y1="64239" x2="66477" y2="75761"/>
                            <a14:foregroundMark x1="66477" y1="75761" x2="80341" y2="66630"/>
                            <a14:foregroundMark x1="80341" y1="66630" x2="83295" y2="54348"/>
                            <a14:foregroundMark x1="83295" y1="54348" x2="81591" y2="45326"/>
                            <a14:foregroundMark x1="81591" y1="45326" x2="74545" y2="40435"/>
                            <a14:foregroundMark x1="74545" y1="40435" x2="74432" y2="40217"/>
                            <a14:foregroundMark x1="72500" y1="48804" x2="57159" y2="45543"/>
                            <a14:foregroundMark x1="57159" y1="45543" x2="47500" y2="51413"/>
                            <a14:foregroundMark x1="47500" y1="51413" x2="66364" y2="60761"/>
                            <a14:foregroundMark x1="66364" y1="60761" x2="75341" y2="50543"/>
                            <a14:foregroundMark x1="75341" y1="50543" x2="72614" y2="48478"/>
                            <a14:foregroundMark x1="89886" y1="28043" x2="95387" y2="45930"/>
                            <a14:foregroundMark x1="92096" y1="63626" x2="88750" y2="68478"/>
                            <a14:foregroundMark x1="6595" y1="60206" x2="9432" y2="61304"/>
                            <a14:backgroundMark x1="32614" y1="5326" x2="32614" y2="5326"/>
                            <a14:backgroundMark x1="31591" y1="5978" x2="31591" y2="5978"/>
                            <a14:backgroundMark x1="30114" y1="6957" x2="30114" y2="6957"/>
                            <a14:backgroundMark x1="28068" y1="9022" x2="28068" y2="9022"/>
                            <a14:backgroundMark x1="26818" y1="9891" x2="26818" y2="9891"/>
                            <a14:backgroundMark x1="24205" y1="11739" x2="39886" y2="5217"/>
                            <a14:backgroundMark x1="39886" y1="5217" x2="41932" y2="4783"/>
                            <a14:backgroundMark x1="37841" y1="4239" x2="28636" y2="5435"/>
                            <a14:backgroundMark x1="28636" y1="5435" x2="33182" y2="4239"/>
                            <a14:backgroundMark x1="29091" y1="7174" x2="26932" y2="8370"/>
                            <a14:backgroundMark x1="10455" y1="24022" x2="3523" y2="49457"/>
                            <a14:backgroundMark x1="3523" y1="49457" x2="4432" y2="58043"/>
                            <a14:backgroundMark x1="4432" y1="58043" x2="5909" y2="60543"/>
                            <a14:backgroundMark x1="11818" y1="23804" x2="10568" y2="24348"/>
                            <a14:backgroundMark x1="83068" y1="79891" x2="68523" y2="90543"/>
                            <a14:backgroundMark x1="68523" y1="90543" x2="67159" y2="90543"/>
                            <a14:backgroundMark x1="76477" y1="87717" x2="77386" y2="88804"/>
                            <a14:backgroundMark x1="96136" y1="45978" x2="94886" y2="63804"/>
                          </a14:backgroundRemoval>
                        </a14:imgEffect>
                      </a14:imgLayer>
                    </a14:imgProps>
                  </a:ext>
                  <a:ext uri="{28A0092B-C50C-407E-A947-70E740481C1C}">
                    <a14:useLocalDpi xmlns:a14="http://schemas.microsoft.com/office/drawing/2010/main" val="0"/>
                  </a:ext>
                </a:extLst>
              </a:blip>
              <a:srcRect/>
              <a:stretch>
                <a:fillRect/>
              </a:stretch>
            </p:blipFill>
            <p:spPr bwMode="auto">
              <a:xfrm>
                <a:off x="1804805" y="562456"/>
                <a:ext cx="2127031" cy="1816304"/>
              </a:xfrm>
              <a:prstGeom prst="rect">
                <a:avLst/>
              </a:prstGeom>
              <a:noFill/>
              <a:ln>
                <a:noFill/>
              </a:ln>
            </p:spPr>
          </p:pic>
          <p:sp>
            <p:nvSpPr>
              <p:cNvPr id="47" name="Text Box 29">
                <a:extLst>
                  <a:ext uri="{FF2B5EF4-FFF2-40B4-BE49-F238E27FC236}">
                    <a16:creationId xmlns:a16="http://schemas.microsoft.com/office/drawing/2014/main" id="{9AEBFB2F-A190-4FAE-BE6A-D42CCF1FA321}"/>
                  </a:ext>
                </a:extLst>
              </p:cNvPr>
              <p:cNvSpPr txBox="1"/>
              <p:nvPr/>
            </p:nvSpPr>
            <p:spPr>
              <a:xfrm>
                <a:off x="1484817" y="898994"/>
                <a:ext cx="2933700" cy="163987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48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DengXian" panose="02010600030101010101" pitchFamily="2" charset="-122"/>
                    <a:cs typeface="Arial" panose="020B0604020202020204" pitchFamily="34" charset="0"/>
                  </a:rPr>
                  <a:t>Masks in Theatre:</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p:txBody>
          </p:sp>
        </p:grpSp>
      </p:grpSp>
      <p:sp>
        <p:nvSpPr>
          <p:cNvPr id="48" name="Rectangle 47">
            <a:extLst>
              <a:ext uri="{FF2B5EF4-FFF2-40B4-BE49-F238E27FC236}">
                <a16:creationId xmlns:a16="http://schemas.microsoft.com/office/drawing/2014/main" id="{E27763A0-72D2-40E7-AA9D-4955C7F61744}"/>
              </a:ext>
            </a:extLst>
          </p:cNvPr>
          <p:cNvSpPr/>
          <p:nvPr/>
        </p:nvSpPr>
        <p:spPr>
          <a:xfrm>
            <a:off x="7497185" y="-12073"/>
            <a:ext cx="4675504" cy="491065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800" b="1" u="sng" dirty="0">
                <a:solidFill>
                  <a:schemeClr val="tx1"/>
                </a:solidFill>
              </a:rPr>
              <a:t>Masks in Theatre AO2</a:t>
            </a:r>
          </a:p>
          <a:p>
            <a:pPr fontAlgn="base"/>
            <a:r>
              <a:rPr lang="en-GB" sz="2400" b="1" u="sng" dirty="0">
                <a:solidFill>
                  <a:schemeClr val="tx1"/>
                </a:solidFill>
              </a:rPr>
              <a:t>The rules of mask:</a:t>
            </a:r>
          </a:p>
          <a:p>
            <a:pPr fontAlgn="base"/>
            <a:r>
              <a:rPr lang="en-GB" sz="2400" dirty="0">
                <a:solidFill>
                  <a:schemeClr val="tx1"/>
                </a:solidFill>
              </a:rPr>
              <a:t>1. Never put the mask on / take it off in front of the audience </a:t>
            </a:r>
          </a:p>
          <a:p>
            <a:pPr fontAlgn="base"/>
            <a:r>
              <a:rPr lang="en-GB" sz="2400" dirty="0">
                <a:solidFill>
                  <a:schemeClr val="tx1"/>
                </a:solidFill>
              </a:rPr>
              <a:t>2. Never touch, reposition your mask </a:t>
            </a:r>
          </a:p>
          <a:p>
            <a:pPr fontAlgn="base"/>
            <a:r>
              <a:rPr lang="en-GB" sz="2400" dirty="0">
                <a:solidFill>
                  <a:schemeClr val="tx1"/>
                </a:solidFill>
              </a:rPr>
              <a:t>3. Don’t talk whilst wearing the mask </a:t>
            </a:r>
          </a:p>
          <a:p>
            <a:pPr fontAlgn="base"/>
            <a:r>
              <a:rPr lang="en-GB" sz="2400" dirty="0">
                <a:solidFill>
                  <a:schemeClr val="tx1"/>
                </a:solidFill>
              </a:rPr>
              <a:t>4. Ensure that you face the front, as much as possible, whilst performing. </a:t>
            </a:r>
          </a:p>
        </p:txBody>
      </p:sp>
      <p:sp>
        <p:nvSpPr>
          <p:cNvPr id="49" name="Rectangle: Rounded Corners 48">
            <a:extLst>
              <a:ext uri="{FF2B5EF4-FFF2-40B4-BE49-F238E27FC236}">
                <a16:creationId xmlns:a16="http://schemas.microsoft.com/office/drawing/2014/main" id="{6F57BE99-6049-47C3-9C0D-BB3D0696A04E}"/>
              </a:ext>
            </a:extLst>
          </p:cNvPr>
          <p:cNvSpPr/>
          <p:nvPr/>
        </p:nvSpPr>
        <p:spPr>
          <a:xfrm>
            <a:off x="3957386" y="2972683"/>
            <a:ext cx="3539800" cy="1925899"/>
          </a:xfrm>
          <a:prstGeom prst="roundRect">
            <a:avLst>
              <a:gd name="adj" fmla="val 0"/>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en-US" sz="1600" b="1"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Steps to Building a Character:</a:t>
            </a:r>
            <a:endParaRPr lang="en-GB" sz="1200" b="1" u="sng" dirty="0">
              <a:solidFill>
                <a:schemeClr val="tx1"/>
              </a:solidFill>
            </a:endParaRPr>
          </a:p>
          <a:p>
            <a:pPr fontAlgn="base"/>
            <a:r>
              <a:rPr lang="en-GB" dirty="0">
                <a:solidFill>
                  <a:schemeClr val="tx1"/>
                </a:solidFill>
              </a:rPr>
              <a:t>1. Copy exaggerated facial expression of the mask </a:t>
            </a:r>
          </a:p>
          <a:p>
            <a:pPr fontAlgn="base"/>
            <a:r>
              <a:rPr lang="en-GB" dirty="0">
                <a:solidFill>
                  <a:schemeClr val="tx1"/>
                </a:solidFill>
              </a:rPr>
              <a:t>2. Develop exaggerated body language to suit the character </a:t>
            </a:r>
          </a:p>
          <a:p>
            <a:pPr fontAlgn="base"/>
            <a:r>
              <a:rPr lang="en-GB" dirty="0">
                <a:solidFill>
                  <a:schemeClr val="tx1"/>
                </a:solidFill>
              </a:rPr>
              <a:t>3. Develop an exaggerated walk to suit the character</a:t>
            </a:r>
          </a:p>
        </p:txBody>
      </p:sp>
    </p:spTree>
    <p:extLst>
      <p:ext uri="{BB962C8B-B14F-4D97-AF65-F5344CB8AC3E}">
        <p14:creationId xmlns:p14="http://schemas.microsoft.com/office/powerpoint/2010/main" val="304394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4401BD-1C0A-4FA9-93CF-4656B002F706}"/>
              </a:ext>
            </a:extLst>
          </p:cNvPr>
          <p:cNvSpPr txBox="1"/>
          <p:nvPr/>
        </p:nvSpPr>
        <p:spPr>
          <a:xfrm>
            <a:off x="-5459" y="3563026"/>
            <a:ext cx="4416138"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pic>
        <p:nvPicPr>
          <p:cNvPr id="27" name="Picture 26" descr="Cartoon Hero png images | PNGWing">
            <a:extLst>
              <a:ext uri="{FF2B5EF4-FFF2-40B4-BE49-F238E27FC236}">
                <a16:creationId xmlns:a16="http://schemas.microsoft.com/office/drawing/2014/main" id="{D8D9E862-9371-4872-B879-1CA886A6B97F}"/>
              </a:ext>
            </a:extLst>
          </p:cNvPr>
          <p:cNvPicPr/>
          <p:nvPr/>
        </p:nvPicPr>
        <p:blipFill>
          <a:blip r:embed="rId2" cstate="print">
            <a:extLst>
              <a:ext uri="{BEBA8EAE-BF5A-486C-A8C5-ECC9F3942E4B}">
                <a14:imgProps xmlns:a14="http://schemas.microsoft.com/office/drawing/2010/main">
                  <a14:imgLayer r:embed="rId3">
                    <a14:imgEffect>
                      <a14:backgroundRemoval t="7709" b="95075" l="10000" r="90000">
                        <a14:foregroundMark x1="44444" y1="8779" x2="44444" y2="8779"/>
                        <a14:foregroundMark x1="45556" y1="84368" x2="45556" y2="84368"/>
                        <a14:foregroundMark x1="44167" y1="91649" x2="44167" y2="91649"/>
                        <a14:foregroundMark x1="61111" y1="92077" x2="61111" y2="92077"/>
                        <a14:foregroundMark x1="68056" y1="95075" x2="68056" y2="95075"/>
                        <a14:foregroundMark x1="41389" y1="7709" x2="41389" y2="7709"/>
                      </a14:backgroundRemoval>
                    </a14:imgEffect>
                  </a14:imgLayer>
                </a14:imgProps>
              </a:ext>
              <a:ext uri="{28A0092B-C50C-407E-A947-70E740481C1C}">
                <a14:useLocalDpi xmlns:a14="http://schemas.microsoft.com/office/drawing/2010/main" val="0"/>
              </a:ext>
            </a:extLst>
          </a:blip>
          <a:srcRect/>
          <a:stretch>
            <a:fillRect/>
          </a:stretch>
        </p:blipFill>
        <p:spPr bwMode="auto">
          <a:xfrm>
            <a:off x="8773446" y="1329304"/>
            <a:ext cx="739252" cy="1048254"/>
          </a:xfrm>
          <a:prstGeom prst="rect">
            <a:avLst/>
          </a:prstGeom>
          <a:noFill/>
          <a:ln>
            <a:noFill/>
          </a:ln>
        </p:spPr>
      </p:pic>
      <p:pic>
        <p:nvPicPr>
          <p:cNvPr id="28" name="Picture 27" descr="Villain - Wikipedia">
            <a:extLst>
              <a:ext uri="{FF2B5EF4-FFF2-40B4-BE49-F238E27FC236}">
                <a16:creationId xmlns:a16="http://schemas.microsoft.com/office/drawing/2014/main" id="{2D55FEA1-9418-4652-B6B7-821EBDA997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5515" y="1450945"/>
            <a:ext cx="695417" cy="886144"/>
          </a:xfrm>
          <a:prstGeom prst="rect">
            <a:avLst/>
          </a:prstGeom>
          <a:noFill/>
          <a:ln>
            <a:noFill/>
          </a:ln>
        </p:spPr>
      </p:pic>
      <p:pic>
        <p:nvPicPr>
          <p:cNvPr id="29" name="Picture 28" descr="Are You Suffering From The Damsel In Distress Syndrome? | herStyleAsia">
            <a:extLst>
              <a:ext uri="{FF2B5EF4-FFF2-40B4-BE49-F238E27FC236}">
                <a16:creationId xmlns:a16="http://schemas.microsoft.com/office/drawing/2014/main" id="{0413F3D4-CB06-4EF5-BB18-234A7F7EE4A0}"/>
              </a:ext>
            </a:extLst>
          </p:cNvPr>
          <p:cNvPicPr/>
          <p:nvPr/>
        </p:nvPicPr>
        <p:blipFill rotWithShape="1">
          <a:blip r:embed="rId5" cstate="print">
            <a:extLst>
              <a:ext uri="{28A0092B-C50C-407E-A947-70E740481C1C}">
                <a14:useLocalDpi xmlns:a14="http://schemas.microsoft.com/office/drawing/2010/main" val="0"/>
              </a:ext>
            </a:extLst>
          </a:blip>
          <a:srcRect l="23694" r="12950"/>
          <a:stretch/>
        </p:blipFill>
        <p:spPr bwMode="auto">
          <a:xfrm>
            <a:off x="11019328" y="1450945"/>
            <a:ext cx="1022350" cy="880773"/>
          </a:xfrm>
          <a:prstGeom prst="rect">
            <a:avLst/>
          </a:prstGeom>
          <a:noFill/>
          <a:ln>
            <a:noFill/>
          </a:ln>
          <a:extLst>
            <a:ext uri="{53640926-AAD7-44D8-BBD7-CCE9431645EC}">
              <a14:shadowObscured xmlns:a14="http://schemas.microsoft.com/office/drawing/2010/main"/>
            </a:ext>
          </a:extLst>
        </p:spPr>
      </p:pic>
      <p:pic>
        <p:nvPicPr>
          <p:cNvPr id="30" name="Picture 29" descr="Amazon.com: Wall THING 1 &amp;amp; THING 2 CHARACTER Kids Room Cartoon Decal  MCARTWORK STICKERS: Home &amp;amp; Kitchen">
            <a:extLst>
              <a:ext uri="{FF2B5EF4-FFF2-40B4-BE49-F238E27FC236}">
                <a16:creationId xmlns:a16="http://schemas.microsoft.com/office/drawing/2014/main" id="{0ADF6A08-857C-462C-B27A-A0FC46F6DB6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1630" y="1377247"/>
            <a:ext cx="797698" cy="960526"/>
          </a:xfrm>
          <a:prstGeom prst="rect">
            <a:avLst/>
          </a:prstGeom>
          <a:noFill/>
          <a:ln>
            <a:noFill/>
          </a:ln>
        </p:spPr>
      </p:pic>
      <p:sp>
        <p:nvSpPr>
          <p:cNvPr id="31" name="Rectangle 30">
            <a:extLst>
              <a:ext uri="{FF2B5EF4-FFF2-40B4-BE49-F238E27FC236}">
                <a16:creationId xmlns:a16="http://schemas.microsoft.com/office/drawing/2014/main" id="{97C6C644-214A-4130-8234-98EC85111B98}"/>
              </a:ext>
            </a:extLst>
          </p:cNvPr>
          <p:cNvSpPr/>
          <p:nvPr/>
        </p:nvSpPr>
        <p:spPr>
          <a:xfrm>
            <a:off x="7068204" y="-7620"/>
            <a:ext cx="5115428" cy="6865620"/>
          </a:xfrm>
          <a:prstGeom prst="rect">
            <a:avLst/>
          </a:prstGeom>
          <a:solidFill>
            <a:srgbClr val="FF8AD8"/>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b="1" u="sng" dirty="0">
                <a:solidFill>
                  <a:schemeClr val="tx1"/>
                </a:solidFill>
              </a:rPr>
              <a:t>Commedia characters:</a:t>
            </a:r>
          </a:p>
          <a:p>
            <a:pPr fontAlgn="base"/>
            <a:r>
              <a:rPr lang="en-GB" sz="1400" b="1" u="sng" dirty="0">
                <a:solidFill>
                  <a:schemeClr val="tx1"/>
                </a:solidFill>
              </a:rPr>
              <a:t>Zanni: </a:t>
            </a:r>
            <a:r>
              <a:rPr lang="en-US" sz="1400" b="1" u="sng" dirty="0">
                <a:solidFill>
                  <a:schemeClr val="tx1"/>
                </a:solidFill>
              </a:rPr>
              <a:t>Physicality:</a:t>
            </a:r>
          </a:p>
          <a:p>
            <a:pPr fontAlgn="base"/>
            <a:r>
              <a:rPr lang="en-US" sz="1400" dirty="0">
                <a:solidFill>
                  <a:schemeClr val="tx1"/>
                </a:solidFill>
              </a:rPr>
              <a:t>Leads with his nose, his legs and arms are forward</a:t>
            </a:r>
          </a:p>
          <a:p>
            <a:pPr fontAlgn="base"/>
            <a:r>
              <a:rPr lang="en-US" sz="1400" dirty="0">
                <a:solidFill>
                  <a:schemeClr val="tx1"/>
                </a:solidFill>
              </a:rPr>
              <a:t>He gazes up and looks at everything in wonder </a:t>
            </a:r>
          </a:p>
          <a:p>
            <a:pPr fontAlgn="base"/>
            <a:r>
              <a:rPr lang="en-US" sz="1400" dirty="0">
                <a:solidFill>
                  <a:schemeClr val="tx1"/>
                </a:solidFill>
              </a:rPr>
              <a:t>He arches his back when he walks</a:t>
            </a:r>
            <a:endParaRPr lang="en-GB" sz="1400" dirty="0">
              <a:solidFill>
                <a:schemeClr val="tx1"/>
              </a:solidFill>
            </a:endParaRPr>
          </a:p>
          <a:p>
            <a:pPr fontAlgn="base"/>
            <a:r>
              <a:rPr lang="en-GB" sz="1400" b="1" u="sng" dirty="0">
                <a:solidFill>
                  <a:schemeClr val="tx1"/>
                </a:solidFill>
              </a:rPr>
              <a:t>Pantalone: </a:t>
            </a:r>
            <a:r>
              <a:rPr lang="en-US" sz="1400" b="1" u="sng" dirty="0">
                <a:solidFill>
                  <a:schemeClr val="tx1"/>
                </a:solidFill>
              </a:rPr>
              <a:t>Physicality:</a:t>
            </a:r>
          </a:p>
          <a:p>
            <a:pPr fontAlgn="base"/>
            <a:r>
              <a:rPr lang="en-US" sz="1400" dirty="0">
                <a:solidFill>
                  <a:schemeClr val="tx1"/>
                </a:solidFill>
              </a:rPr>
              <a:t>Leads with his head.</a:t>
            </a:r>
          </a:p>
          <a:p>
            <a:pPr fontAlgn="base"/>
            <a:r>
              <a:rPr lang="en-US" sz="1400" dirty="0">
                <a:solidFill>
                  <a:schemeClr val="tx1"/>
                </a:solidFill>
              </a:rPr>
              <a:t>Walks with a crooked back, with one hand in front of him (ready to steal something!) and the other behind his back </a:t>
            </a:r>
          </a:p>
          <a:p>
            <a:pPr fontAlgn="base"/>
            <a:r>
              <a:rPr lang="en-US" sz="1400" dirty="0">
                <a:solidFill>
                  <a:schemeClr val="tx1"/>
                </a:solidFill>
              </a:rPr>
              <a:t>Shuffles with legs bent.</a:t>
            </a:r>
          </a:p>
          <a:p>
            <a:pPr fontAlgn="base"/>
            <a:r>
              <a:rPr lang="en-US" sz="1400" dirty="0">
                <a:solidFill>
                  <a:schemeClr val="tx1"/>
                </a:solidFill>
              </a:rPr>
              <a:t>He pretends he is fragile with old age and then moves very fast when stealing.</a:t>
            </a:r>
          </a:p>
          <a:p>
            <a:pPr fontAlgn="base"/>
            <a:r>
              <a:rPr lang="en-US" sz="1400" dirty="0">
                <a:solidFill>
                  <a:schemeClr val="tx1"/>
                </a:solidFill>
              </a:rPr>
              <a:t>Moves his hand a lot</a:t>
            </a:r>
          </a:p>
          <a:p>
            <a:pPr fontAlgn="base"/>
            <a:r>
              <a:rPr lang="en-GB" sz="1400" b="1" u="sng" dirty="0">
                <a:solidFill>
                  <a:schemeClr val="tx1"/>
                </a:solidFill>
              </a:rPr>
              <a:t>Il Dottore (The Doctor): </a:t>
            </a:r>
            <a:r>
              <a:rPr lang="en-US" sz="1400" b="1" u="sng" dirty="0">
                <a:solidFill>
                  <a:schemeClr val="tx1"/>
                </a:solidFill>
              </a:rPr>
              <a:t>Physicality:</a:t>
            </a:r>
          </a:p>
          <a:p>
            <a:pPr fontAlgn="base"/>
            <a:r>
              <a:rPr lang="en-US" sz="1400" dirty="0">
                <a:solidFill>
                  <a:schemeClr val="tx1"/>
                </a:solidFill>
              </a:rPr>
              <a:t>He is extremely fat, and moves very slowly. He often holds his belly and runs out of breath very easily!</a:t>
            </a:r>
          </a:p>
          <a:p>
            <a:pPr fontAlgn="base"/>
            <a:r>
              <a:rPr lang="en-US" sz="1400" dirty="0">
                <a:solidFill>
                  <a:schemeClr val="tx1"/>
                </a:solidFill>
              </a:rPr>
              <a:t>The Doctor is usually drunk.</a:t>
            </a:r>
          </a:p>
          <a:p>
            <a:pPr fontAlgn="base"/>
            <a:r>
              <a:rPr lang="en-US" sz="1400" dirty="0">
                <a:solidFill>
                  <a:schemeClr val="tx1"/>
                </a:solidFill>
              </a:rPr>
              <a:t>His belly sticks out and he leans back on his feet.</a:t>
            </a:r>
          </a:p>
          <a:p>
            <a:pPr fontAlgn="base"/>
            <a:r>
              <a:rPr lang="en-US" sz="1400" b="1" u="sng" dirty="0">
                <a:solidFill>
                  <a:schemeClr val="tx1"/>
                </a:solidFill>
              </a:rPr>
              <a:t>Il Capitano: Physicality:</a:t>
            </a:r>
          </a:p>
          <a:p>
            <a:pPr fontAlgn="base"/>
            <a:r>
              <a:rPr lang="en-US" sz="1400" dirty="0">
                <a:solidFill>
                  <a:schemeClr val="tx1"/>
                </a:solidFill>
              </a:rPr>
              <a:t>Talks in loud voice to be the center of attention. </a:t>
            </a:r>
          </a:p>
          <a:p>
            <a:pPr fontAlgn="base"/>
            <a:r>
              <a:rPr lang="en-US" sz="1400" dirty="0">
                <a:solidFill>
                  <a:schemeClr val="tx1"/>
                </a:solidFill>
              </a:rPr>
              <a:t>When he gets scared he screams really loud!</a:t>
            </a:r>
          </a:p>
          <a:p>
            <a:pPr fontAlgn="base"/>
            <a:r>
              <a:rPr lang="en-US" sz="1400" dirty="0">
                <a:solidFill>
                  <a:schemeClr val="tx1"/>
                </a:solidFill>
              </a:rPr>
              <a:t>He walks with his head held high, nose in the air and should back… because he thinks he’s very important. </a:t>
            </a:r>
          </a:p>
          <a:p>
            <a:pPr fontAlgn="base"/>
            <a:r>
              <a:rPr lang="en-US" sz="1400" dirty="0">
                <a:solidFill>
                  <a:schemeClr val="tx1"/>
                </a:solidFill>
              </a:rPr>
              <a:t>Leads from the chest.</a:t>
            </a:r>
            <a:endParaRPr lang="en-GB" sz="1400" dirty="0">
              <a:solidFill>
                <a:schemeClr val="tx1"/>
              </a:solidFill>
            </a:endParaRPr>
          </a:p>
          <a:p>
            <a:pPr fontAlgn="base"/>
            <a:r>
              <a:rPr lang="en-GB" sz="1400" b="1" u="sng" dirty="0">
                <a:solidFill>
                  <a:schemeClr val="tx1"/>
                </a:solidFill>
              </a:rPr>
              <a:t>Magnifico: </a:t>
            </a:r>
            <a:r>
              <a:rPr lang="en-US" sz="1400" b="1" u="sng" dirty="0">
                <a:solidFill>
                  <a:schemeClr val="tx1"/>
                </a:solidFill>
              </a:rPr>
              <a:t>Physicality: </a:t>
            </a:r>
          </a:p>
          <a:p>
            <a:pPr fontAlgn="base"/>
            <a:r>
              <a:rPr lang="en-US" sz="1400" dirty="0">
                <a:solidFill>
                  <a:schemeClr val="tx1"/>
                </a:solidFill>
              </a:rPr>
              <a:t>Leads with his head, like an eagle. </a:t>
            </a:r>
          </a:p>
          <a:p>
            <a:pPr fontAlgn="base"/>
            <a:r>
              <a:rPr lang="en-US" sz="1400" dirty="0">
                <a:solidFill>
                  <a:schemeClr val="tx1"/>
                </a:solidFill>
              </a:rPr>
              <a:t>He looks down on everything</a:t>
            </a:r>
          </a:p>
          <a:p>
            <a:pPr fontAlgn="base"/>
            <a:r>
              <a:rPr lang="en-US" sz="1400" dirty="0">
                <a:solidFill>
                  <a:schemeClr val="tx1"/>
                </a:solidFill>
              </a:rPr>
              <a:t>He walks and stands with his hands behind his back</a:t>
            </a:r>
          </a:p>
          <a:p>
            <a:pPr fontAlgn="base"/>
            <a:r>
              <a:rPr lang="en-US" sz="1400" dirty="0">
                <a:solidFill>
                  <a:schemeClr val="tx1"/>
                </a:solidFill>
              </a:rPr>
              <a:t>Swishes his cloak around him when he turns and stop</a:t>
            </a:r>
          </a:p>
        </p:txBody>
      </p:sp>
      <p:sp>
        <p:nvSpPr>
          <p:cNvPr id="32" name="Rectangle: Rounded Corners 31">
            <a:extLst>
              <a:ext uri="{FF2B5EF4-FFF2-40B4-BE49-F238E27FC236}">
                <a16:creationId xmlns:a16="http://schemas.microsoft.com/office/drawing/2014/main" id="{1F7E72DE-267F-4B38-AFF0-DD283D33ADDE}"/>
              </a:ext>
            </a:extLst>
          </p:cNvPr>
          <p:cNvSpPr/>
          <p:nvPr/>
        </p:nvSpPr>
        <p:spPr>
          <a:xfrm>
            <a:off x="4410681" y="-7619"/>
            <a:ext cx="2641481" cy="2803680"/>
          </a:xfrm>
          <a:prstGeom prst="roundRect">
            <a:avLst>
              <a:gd name="adj" fmla="val 0"/>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tx1"/>
                </a:solidFill>
              </a:rPr>
              <a:t>Commedia Del </a:t>
            </a:r>
            <a:r>
              <a:rPr lang="en-US" sz="1600" b="1" u="sng" dirty="0" err="1">
                <a:solidFill>
                  <a:schemeClr val="tx1"/>
                </a:solidFill>
              </a:rPr>
              <a:t>Arte</a:t>
            </a:r>
            <a:r>
              <a:rPr lang="en-US" sz="1600" b="1" u="sng" dirty="0">
                <a:solidFill>
                  <a:schemeClr val="tx1"/>
                </a:solidFill>
              </a:rPr>
              <a:t> AO1</a:t>
            </a:r>
          </a:p>
          <a:p>
            <a:r>
              <a:rPr lang="en-US" sz="1400" b="1" u="sng" dirty="0" err="1">
                <a:solidFill>
                  <a:schemeClr val="tx1"/>
                </a:solidFill>
              </a:rPr>
              <a:t>Lazzi</a:t>
            </a:r>
            <a:r>
              <a:rPr lang="en-US" sz="1400" b="1" u="sng" dirty="0">
                <a:solidFill>
                  <a:schemeClr val="tx1"/>
                </a:solidFill>
              </a:rPr>
              <a:t>: </a:t>
            </a:r>
            <a:r>
              <a:rPr lang="en-US" sz="1400" dirty="0">
                <a:solidFill>
                  <a:schemeClr val="tx1"/>
                </a:solidFill>
              </a:rPr>
              <a:t>a basic outline for a scene, which is then improvised by the actors</a:t>
            </a:r>
            <a:endParaRPr lang="en-US" sz="1400" b="1" u="sng" dirty="0">
              <a:solidFill>
                <a:schemeClr val="tx1"/>
              </a:solidFill>
            </a:endParaRPr>
          </a:p>
          <a:p>
            <a:r>
              <a:rPr lang="en-US" sz="1400" b="1" u="sng" dirty="0">
                <a:solidFill>
                  <a:schemeClr val="tx1"/>
                </a:solidFill>
              </a:rPr>
              <a:t>Status:  </a:t>
            </a:r>
            <a:r>
              <a:rPr lang="en-US" sz="1400" dirty="0">
                <a:solidFill>
                  <a:schemeClr val="tx1"/>
                </a:solidFill>
              </a:rPr>
              <a:t>power difference in the relationship between two characters</a:t>
            </a:r>
          </a:p>
          <a:p>
            <a:r>
              <a:rPr lang="en-US" sz="1400" b="1" u="sng" dirty="0">
                <a:solidFill>
                  <a:schemeClr val="tx1"/>
                </a:solidFill>
              </a:rPr>
              <a:t>History of commedia:</a:t>
            </a:r>
          </a:p>
          <a:p>
            <a:r>
              <a:rPr lang="en-US" sz="1400" dirty="0">
                <a:solidFill>
                  <a:schemeClr val="tx1"/>
                </a:solidFill>
              </a:rPr>
              <a:t>Improvised play </a:t>
            </a:r>
          </a:p>
          <a:p>
            <a:r>
              <a:rPr lang="en-US" sz="1400" dirty="0">
                <a:solidFill>
                  <a:schemeClr val="tx1"/>
                </a:solidFill>
              </a:rPr>
              <a:t>Originated in Italy 16</a:t>
            </a:r>
            <a:r>
              <a:rPr lang="en-US" sz="1400" baseline="30000" dirty="0">
                <a:solidFill>
                  <a:schemeClr val="tx1"/>
                </a:solidFill>
              </a:rPr>
              <a:t>th</a:t>
            </a:r>
            <a:r>
              <a:rPr lang="en-US" sz="1400" dirty="0">
                <a:solidFill>
                  <a:schemeClr val="tx1"/>
                </a:solidFill>
              </a:rPr>
              <a:t> Century.</a:t>
            </a:r>
            <a:endParaRPr lang="en-US" sz="2400" dirty="0">
              <a:solidFill>
                <a:schemeClr val="tx1"/>
              </a:solidFill>
            </a:endParaRPr>
          </a:p>
        </p:txBody>
      </p:sp>
      <p:sp>
        <p:nvSpPr>
          <p:cNvPr id="33" name="Rectangle: Rounded Corners 32">
            <a:extLst>
              <a:ext uri="{FF2B5EF4-FFF2-40B4-BE49-F238E27FC236}">
                <a16:creationId xmlns:a16="http://schemas.microsoft.com/office/drawing/2014/main" id="{077F2E86-B3A3-4FD9-9238-BC38E00610F8}"/>
              </a:ext>
            </a:extLst>
          </p:cNvPr>
          <p:cNvSpPr/>
          <p:nvPr/>
        </p:nvSpPr>
        <p:spPr>
          <a:xfrm>
            <a:off x="4411028" y="2796061"/>
            <a:ext cx="2649155" cy="4024027"/>
          </a:xfrm>
          <a:prstGeom prst="roundRect">
            <a:avLst>
              <a:gd name="adj" fmla="val 0"/>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0"/>
              </a:spcAft>
            </a:pPr>
            <a:r>
              <a:rPr lang="en-US" sz="1600" b="1" u="sng" kern="1200" dirty="0">
                <a:solidFill>
                  <a:srgbClr val="000000"/>
                </a:solidFill>
                <a:effectLst/>
                <a:ea typeface="Times New Roman" panose="02020603050405020304" pitchFamily="18" charset="0"/>
                <a:cs typeface="Arial" panose="020B0604020202020204" pitchFamily="34" charset="0"/>
              </a:rPr>
              <a:t>History of Commedia Del Arte</a:t>
            </a:r>
            <a:endParaRPr lang="en-GB" sz="1050" dirty="0">
              <a:effectLst/>
              <a:latin typeface="Times New Roman" panose="02020603050405020304" pitchFamily="18" charset="0"/>
              <a:ea typeface="Times New Roman" panose="02020603050405020304" pitchFamily="18" charset="0"/>
            </a:endParaRPr>
          </a:p>
          <a:p>
            <a:pPr marL="457200" indent="-228600">
              <a:tabLst>
                <a:tab pos="457200" algn="l"/>
              </a:tabLst>
            </a:pPr>
            <a:r>
              <a:rPr lang="en-GB" sz="1400" kern="1200" dirty="0">
                <a:solidFill>
                  <a:srgbClr val="000000"/>
                </a:solidFill>
                <a:effectLst/>
                <a:latin typeface="Times New Roman" panose="02020603050405020304" pitchFamily="18" charset="0"/>
                <a:ea typeface="Times New Roman" panose="02020603050405020304" pitchFamily="18" charset="0"/>
              </a:rPr>
              <a:t>Commedia </a:t>
            </a:r>
            <a:r>
              <a:rPr lang="en-GB" sz="1400" kern="1200" dirty="0" err="1">
                <a:solidFill>
                  <a:srgbClr val="000000"/>
                </a:solidFill>
                <a:effectLst/>
                <a:latin typeface="Times New Roman" panose="02020603050405020304" pitchFamily="18" charset="0"/>
                <a:ea typeface="Times New Roman" panose="02020603050405020304" pitchFamily="18" charset="0"/>
              </a:rPr>
              <a:t>Del</a:t>
            </a:r>
            <a:r>
              <a:rPr lang="en-GB" sz="1400" kern="1200" dirty="0" err="1">
                <a:solidFill>
                  <a:srgbClr val="000000"/>
                </a:solidFill>
                <a:effectLst/>
                <a:ea typeface="Times New Roman" panose="02020603050405020304" pitchFamily="18" charset="0"/>
                <a:cs typeface="Times New Roman" panose="02020603050405020304" pitchFamily="18" charset="0"/>
              </a:rPr>
              <a:t>‘</a:t>
            </a:r>
            <a:r>
              <a:rPr lang="en-GB" sz="1400" kern="1200" dirty="0" err="1">
                <a:solidFill>
                  <a:srgbClr val="000000"/>
                </a:solidFill>
                <a:effectLst/>
                <a:latin typeface="Times New Roman" panose="02020603050405020304" pitchFamily="18" charset="0"/>
                <a:ea typeface="Times New Roman" panose="02020603050405020304" pitchFamily="18" charset="0"/>
              </a:rPr>
              <a:t>Arte</a:t>
            </a:r>
            <a:r>
              <a:rPr lang="en-GB" sz="1400" kern="1200" dirty="0">
                <a:solidFill>
                  <a:srgbClr val="000000"/>
                </a:solidFill>
                <a:effectLst/>
                <a:latin typeface="Times New Roman" panose="02020603050405020304" pitchFamily="18" charset="0"/>
                <a:ea typeface="Times New Roman" panose="02020603050405020304" pitchFamily="18" charset="0"/>
              </a:rPr>
              <a:t> is a type of improvised play. </a:t>
            </a:r>
            <a:endParaRPr lang="en-GB" sz="1100" dirty="0">
              <a:effectLst/>
              <a:latin typeface="Times New Roman" panose="02020603050405020304" pitchFamily="18" charset="0"/>
              <a:ea typeface="Times New Roman" panose="02020603050405020304" pitchFamily="18" charset="0"/>
            </a:endParaRPr>
          </a:p>
          <a:p>
            <a:pPr marL="457200" indent="-228600">
              <a:tabLst>
                <a:tab pos="457200" algn="l"/>
              </a:tabLst>
            </a:pPr>
            <a:r>
              <a:rPr lang="en-GB" sz="1400" kern="1200" dirty="0">
                <a:solidFill>
                  <a:srgbClr val="000000"/>
                </a:solidFill>
                <a:effectLst/>
                <a:latin typeface="Times New Roman" panose="02020603050405020304" pitchFamily="18" charset="0"/>
                <a:ea typeface="Times New Roman" panose="02020603050405020304" pitchFamily="18" charset="0"/>
              </a:rPr>
              <a:t>They knew the scenario and then improvised.</a:t>
            </a:r>
            <a:endParaRPr lang="en-GB" sz="1100" dirty="0">
              <a:effectLst/>
              <a:latin typeface="Times New Roman" panose="02020603050405020304" pitchFamily="18" charset="0"/>
              <a:ea typeface="Times New Roman" panose="02020603050405020304" pitchFamily="18" charset="0"/>
            </a:endParaRPr>
          </a:p>
          <a:p>
            <a:pPr marL="457200" indent="-228600">
              <a:tabLst>
                <a:tab pos="457200" algn="l"/>
              </a:tabLst>
            </a:pPr>
            <a:r>
              <a:rPr lang="en-GB" sz="1400" kern="1200" dirty="0">
                <a:solidFill>
                  <a:srgbClr val="000000"/>
                </a:solidFill>
                <a:effectLst/>
                <a:latin typeface="Times New Roman" panose="02020603050405020304" pitchFamily="18" charset="0"/>
                <a:ea typeface="Times New Roman" panose="02020603050405020304" pitchFamily="18" charset="0"/>
              </a:rPr>
              <a:t>It originated in Italy in the 16</a:t>
            </a:r>
            <a:r>
              <a:rPr lang="en-GB" sz="1400" kern="1200" baseline="30000" dirty="0">
                <a:solidFill>
                  <a:srgbClr val="000000"/>
                </a:solidFill>
                <a:effectLst/>
                <a:latin typeface="Times New Roman" panose="02020603050405020304" pitchFamily="18" charset="0"/>
                <a:ea typeface="Times New Roman" panose="02020603050405020304" pitchFamily="18" charset="0"/>
              </a:rPr>
              <a:t>th</a:t>
            </a:r>
            <a:r>
              <a:rPr lang="en-GB" sz="1400" kern="1200" dirty="0">
                <a:solidFill>
                  <a:srgbClr val="000000"/>
                </a:solidFill>
                <a:effectLst/>
                <a:latin typeface="Times New Roman" panose="02020603050405020304" pitchFamily="18" charset="0"/>
                <a:ea typeface="Times New Roman" panose="02020603050405020304" pitchFamily="18" charset="0"/>
              </a:rPr>
              <a:t> Century. </a:t>
            </a:r>
            <a:endParaRPr lang="en-GB" sz="1100" dirty="0">
              <a:effectLst/>
              <a:latin typeface="Times New Roman" panose="02020603050405020304" pitchFamily="18" charset="0"/>
              <a:ea typeface="Times New Roman" panose="02020603050405020304" pitchFamily="18" charset="0"/>
            </a:endParaRPr>
          </a:p>
          <a:p>
            <a:pPr marL="457200" indent="-228600">
              <a:tabLst>
                <a:tab pos="457200" algn="l"/>
              </a:tabLst>
            </a:pPr>
            <a:r>
              <a:rPr lang="en-GB" sz="1400" kern="1200" dirty="0">
                <a:solidFill>
                  <a:srgbClr val="000000"/>
                </a:solidFill>
                <a:effectLst/>
                <a:latin typeface="Times New Roman" panose="02020603050405020304" pitchFamily="18" charset="0"/>
                <a:ea typeface="Times New Roman" panose="02020603050405020304" pitchFamily="18" charset="0"/>
              </a:rPr>
              <a:t>Commedia </a:t>
            </a:r>
            <a:r>
              <a:rPr lang="en-GB" sz="1400" kern="1200" dirty="0" err="1">
                <a:solidFill>
                  <a:srgbClr val="000000"/>
                </a:solidFill>
                <a:effectLst/>
                <a:latin typeface="Times New Roman" panose="02020603050405020304" pitchFamily="18" charset="0"/>
                <a:ea typeface="Times New Roman" panose="02020603050405020304" pitchFamily="18" charset="0"/>
              </a:rPr>
              <a:t>Del</a:t>
            </a:r>
            <a:r>
              <a:rPr lang="en-GB" sz="1400" kern="1200" dirty="0" err="1">
                <a:solidFill>
                  <a:srgbClr val="000000"/>
                </a:solidFill>
                <a:effectLst/>
                <a:ea typeface="Times New Roman" panose="02020603050405020304" pitchFamily="18" charset="0"/>
                <a:cs typeface="Times New Roman" panose="02020603050405020304" pitchFamily="18" charset="0"/>
              </a:rPr>
              <a:t>’</a:t>
            </a:r>
            <a:r>
              <a:rPr lang="en-GB" sz="1400" kern="1200" dirty="0" err="1">
                <a:solidFill>
                  <a:srgbClr val="000000"/>
                </a:solidFill>
                <a:effectLst/>
                <a:latin typeface="Times New Roman" panose="02020603050405020304" pitchFamily="18" charset="0"/>
                <a:ea typeface="Times New Roman" panose="02020603050405020304" pitchFamily="18" charset="0"/>
              </a:rPr>
              <a:t>Arte</a:t>
            </a:r>
            <a:r>
              <a:rPr lang="en-GB" sz="1400" kern="1200" dirty="0">
                <a:solidFill>
                  <a:srgbClr val="000000"/>
                </a:solidFill>
                <a:effectLst/>
                <a:latin typeface="Times New Roman" panose="02020603050405020304" pitchFamily="18" charset="0"/>
                <a:ea typeface="Times New Roman" panose="02020603050405020304" pitchFamily="18" charset="0"/>
              </a:rPr>
              <a:t> (roughly translated) means </a:t>
            </a:r>
            <a:r>
              <a:rPr lang="en-GB" sz="1400" kern="1200" dirty="0">
                <a:solidFill>
                  <a:srgbClr val="000000"/>
                </a:solidFill>
                <a:effectLst/>
                <a:ea typeface="Times New Roman" panose="02020603050405020304" pitchFamily="18" charset="0"/>
                <a:cs typeface="Times New Roman" panose="02020603050405020304" pitchFamily="18" charset="0"/>
              </a:rPr>
              <a:t>‘</a:t>
            </a:r>
            <a:r>
              <a:rPr lang="en-GB" sz="1400" kern="1200" dirty="0">
                <a:solidFill>
                  <a:srgbClr val="000000"/>
                </a:solidFill>
                <a:effectLst/>
                <a:latin typeface="Times New Roman" panose="02020603050405020304" pitchFamily="18" charset="0"/>
                <a:ea typeface="Times New Roman" panose="02020603050405020304" pitchFamily="18" charset="0"/>
              </a:rPr>
              <a:t>Comedy of the profession</a:t>
            </a:r>
            <a:r>
              <a:rPr lang="en-GB" sz="1400" kern="1200" dirty="0">
                <a:solidFill>
                  <a:srgbClr val="000000"/>
                </a:solidFill>
                <a:effectLst/>
                <a:ea typeface="Times New Roman" panose="02020603050405020304" pitchFamily="18" charset="0"/>
                <a:cs typeface="Times New Roman" panose="02020603050405020304" pitchFamily="18" charset="0"/>
              </a:rPr>
              <a:t>’</a:t>
            </a:r>
            <a:r>
              <a:rPr lang="en-GB" sz="1400" kern="1200" dirty="0">
                <a:solidFill>
                  <a:srgbClr val="000000"/>
                </a:solidFill>
                <a:effectLst/>
                <a:latin typeface="Times New Roman" panose="02020603050405020304" pitchFamily="18"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400" b="1" u="sng" kern="1200" dirty="0">
                <a:solidFill>
                  <a:srgbClr val="000000"/>
                </a:solidFill>
                <a:effectLst/>
                <a:latin typeface="Times New Roman" panose="02020603050405020304" pitchFamily="18" charset="0"/>
                <a:ea typeface="Times New Roman" panose="02020603050405020304" pitchFamily="18" charset="0"/>
              </a:rPr>
              <a:t>Style</a:t>
            </a:r>
            <a:endParaRPr lang="en-GB" sz="1100"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Times New Roman" panose="02020603050405020304" pitchFamily="18" charset="0"/>
                <a:ea typeface="Times New Roman" panose="02020603050405020304" pitchFamily="18" charset="0"/>
              </a:rPr>
              <a:t>The form of Theatre came after the </a:t>
            </a:r>
            <a:r>
              <a:rPr lang="en-US" sz="1400" kern="1200" dirty="0">
                <a:solidFill>
                  <a:srgbClr val="000000"/>
                </a:solidFill>
                <a:effectLst/>
                <a:ea typeface="Times New Roman" panose="02020603050405020304" pitchFamily="18" charset="0"/>
                <a:cs typeface="Times New Roman" panose="02020603050405020304" pitchFamily="18" charset="0"/>
              </a:rPr>
              <a:t>‘</a:t>
            </a:r>
            <a:r>
              <a:rPr lang="en-US" sz="1400" kern="1200" dirty="0">
                <a:solidFill>
                  <a:srgbClr val="000000"/>
                </a:solidFill>
                <a:effectLst/>
                <a:latin typeface="Times New Roman" panose="02020603050405020304" pitchFamily="18" charset="0"/>
                <a:ea typeface="Times New Roman" panose="02020603050405020304" pitchFamily="18" charset="0"/>
              </a:rPr>
              <a:t>Black Death/Plague</a:t>
            </a:r>
            <a:r>
              <a:rPr lang="en-US" sz="1400" kern="1200" dirty="0">
                <a:solidFill>
                  <a:srgbClr val="000000"/>
                </a:solidFill>
                <a:effectLst/>
                <a:ea typeface="Times New Roman" panose="02020603050405020304" pitchFamily="18" charset="0"/>
                <a:cs typeface="Times New Roman" panose="02020603050405020304" pitchFamily="18" charset="0"/>
              </a:rPr>
              <a:t>’</a:t>
            </a:r>
            <a:r>
              <a:rPr lang="en-US" sz="1400" kern="1200" dirty="0">
                <a:solidFill>
                  <a:srgbClr val="000000"/>
                </a:solidFill>
                <a:effectLst/>
                <a:latin typeface="Times New Roman" panose="02020603050405020304" pitchFamily="18" charset="0"/>
                <a:ea typeface="Times New Roman" panose="02020603050405020304" pitchFamily="18" charset="0"/>
              </a:rPr>
              <a:t> so most of the storylines are based around themes from that time: </a:t>
            </a:r>
            <a:endParaRPr lang="en-GB" sz="1100" dirty="0">
              <a:effectLst/>
              <a:latin typeface="Times New Roman" panose="02020603050405020304" pitchFamily="18" charset="0"/>
              <a:ea typeface="Times New Roman" panose="02020603050405020304" pitchFamily="18" charset="0"/>
            </a:endParaRPr>
          </a:p>
          <a:p>
            <a:pPr algn="ctr"/>
            <a:r>
              <a:rPr lang="en-US" sz="1400" b="1" i="1" u="sng" kern="1200" dirty="0">
                <a:solidFill>
                  <a:srgbClr val="000000"/>
                </a:solidFill>
                <a:effectLst/>
                <a:latin typeface="Times New Roman" panose="02020603050405020304" pitchFamily="18" charset="0"/>
                <a:ea typeface="Times New Roman" panose="02020603050405020304" pitchFamily="18" charset="0"/>
              </a:rPr>
              <a:t>Greed, Hunger, Death and Love.</a:t>
            </a:r>
            <a:endParaRPr lang="en-GB" sz="1100" dirty="0">
              <a:effectLst/>
              <a:latin typeface="Times New Roman" panose="02020603050405020304" pitchFamily="18" charset="0"/>
              <a:ea typeface="Times New Roman" panose="02020603050405020304" pitchFamily="18" charset="0"/>
            </a:endParaRPr>
          </a:p>
          <a:p>
            <a:pPr marL="228600"/>
            <a:r>
              <a:rPr lang="en-GB" sz="1600" b="1" i="1" u="none" strike="noStrike" kern="1200" dirty="0">
                <a:solidFill>
                  <a:srgbClr val="000000"/>
                </a:solidFill>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p:nvSpPr>
          <p:cNvPr id="34" name="Rectangle: Rounded Corners 33">
            <a:extLst>
              <a:ext uri="{FF2B5EF4-FFF2-40B4-BE49-F238E27FC236}">
                <a16:creationId xmlns:a16="http://schemas.microsoft.com/office/drawing/2014/main" id="{A705796E-0DF4-40CB-AAB2-A430641AFE21}"/>
              </a:ext>
            </a:extLst>
          </p:cNvPr>
          <p:cNvSpPr/>
          <p:nvPr/>
        </p:nvSpPr>
        <p:spPr>
          <a:xfrm>
            <a:off x="-7674" y="5142613"/>
            <a:ext cx="4377923" cy="1699345"/>
          </a:xfrm>
          <a:prstGeom prst="roundRect">
            <a:avLst>
              <a:gd name="adj" fmla="val 0"/>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28600"/>
            <a:r>
              <a:rPr lang="en-GB" sz="1200" b="1" i="1" u="none" strike="noStrike" kern="1200" dirty="0">
                <a:solidFill>
                  <a:srgbClr val="000000"/>
                </a:solidFill>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US" sz="1400" b="1" u="sng" kern="1200" dirty="0">
                <a:solidFill>
                  <a:srgbClr val="000000"/>
                </a:solidFill>
                <a:effectLst/>
                <a:latin typeface="Times New Roman" panose="02020603050405020304" pitchFamily="18" charset="0"/>
                <a:ea typeface="Times New Roman" panose="02020603050405020304" pitchFamily="18" charset="0"/>
              </a:rPr>
              <a:t>The characters in </a:t>
            </a:r>
            <a:r>
              <a:rPr lang="en-GB" sz="1400" b="1" u="sng" kern="1200" dirty="0">
                <a:solidFill>
                  <a:srgbClr val="000000"/>
                </a:solidFill>
                <a:effectLst/>
                <a:latin typeface="Times New Roman" panose="02020603050405020304" pitchFamily="18" charset="0"/>
                <a:ea typeface="Times New Roman" panose="02020603050405020304" pitchFamily="18" charset="0"/>
              </a:rPr>
              <a:t>Commedia never learn from their </a:t>
            </a:r>
            <a:r>
              <a:rPr lang="en-GB" sz="1400" b="1" i="1" u="sng" kern="1200" dirty="0">
                <a:solidFill>
                  <a:srgbClr val="000000"/>
                </a:solidFill>
                <a:effectLst/>
                <a:latin typeface="Times New Roman" panose="02020603050405020304" pitchFamily="18" charset="0"/>
                <a:ea typeface="Times New Roman" panose="02020603050405020304" pitchFamily="18" charset="0"/>
              </a:rPr>
              <a:t>mistakes</a:t>
            </a:r>
            <a:endParaRPr lang="en-GB" sz="1400" b="1" u="sng" dirty="0">
              <a:effectLst/>
              <a:latin typeface="Times New Roman" panose="02020603050405020304" pitchFamily="18" charset="0"/>
              <a:ea typeface="Times New Roman" panose="02020603050405020304" pitchFamily="18" charset="0"/>
            </a:endParaRPr>
          </a:p>
          <a:p>
            <a:r>
              <a:rPr lang="en-US" sz="1400" b="1" u="sng" kern="1200" dirty="0">
                <a:solidFill>
                  <a:srgbClr val="000000"/>
                </a:solidFill>
                <a:effectLst/>
                <a:latin typeface="Times New Roman" panose="02020603050405020304" pitchFamily="18" charset="0"/>
                <a:ea typeface="Times New Roman" panose="02020603050405020304" pitchFamily="18" charset="0"/>
              </a:rPr>
              <a:t>Physicality </a:t>
            </a:r>
            <a:endParaRPr lang="en-GB" sz="1400" b="1" u="sng"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457200" algn="l"/>
              </a:tabLs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actors wore masks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had to show emotions through their body.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would have big gestures.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Calibri" panose="020F0502020204030204" pitchFamily="34" charset="0"/>
              <a:buChar char="-"/>
              <a:tabLst>
                <a:tab pos="457200" algn="l"/>
              </a:tabLst>
            </a:pPr>
            <a:r>
              <a:rPr lang="en-GB"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longer the nose on the mask, the more stupid the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0"/>
              </a:spcAft>
            </a:pPr>
            <a:r>
              <a:rPr lang="en-GB" sz="1200" kern="1200" dirty="0">
                <a:solidFill>
                  <a:srgbClr val="000000"/>
                </a:solidFill>
                <a:effectLst/>
                <a:latin typeface="Times New Roman" panose="02020603050405020304" pitchFamily="18" charset="0"/>
                <a:ea typeface="Times New Roman" panose="02020603050405020304" pitchFamily="18" charset="0"/>
              </a:rPr>
              <a:t>character </a:t>
            </a:r>
            <a:endParaRPr lang="en-GB" sz="1200" dirty="0">
              <a:effectLst/>
              <a:latin typeface="Times New Roman" panose="02020603050405020304" pitchFamily="18" charset="0"/>
              <a:ea typeface="Times New Roman" panose="02020603050405020304" pitchFamily="18" charset="0"/>
            </a:endParaRPr>
          </a:p>
          <a:p>
            <a:pPr>
              <a:spcAft>
                <a:spcPts val="0"/>
              </a:spcAft>
            </a:pPr>
            <a:endParaRPr lang="en-GB" sz="1200" dirty="0">
              <a:effectLst/>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7B77E451-115F-4D7B-9681-A53C4AC5EB91}"/>
              </a:ext>
            </a:extLst>
          </p:cNvPr>
          <p:cNvSpPr/>
          <p:nvPr/>
        </p:nvSpPr>
        <p:spPr>
          <a:xfrm>
            <a:off x="-7675" y="4071561"/>
            <a:ext cx="4415580" cy="1082726"/>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Spring Term 2:</a:t>
            </a:r>
          </a:p>
        </p:txBody>
      </p:sp>
      <p:grpSp>
        <p:nvGrpSpPr>
          <p:cNvPr id="11" name="Group 10">
            <a:extLst>
              <a:ext uri="{FF2B5EF4-FFF2-40B4-BE49-F238E27FC236}">
                <a16:creationId xmlns:a16="http://schemas.microsoft.com/office/drawing/2014/main" id="{D4401BC1-5ACF-46C9-B943-999491514774}"/>
              </a:ext>
            </a:extLst>
          </p:cNvPr>
          <p:cNvGrpSpPr/>
          <p:nvPr/>
        </p:nvGrpSpPr>
        <p:grpSpPr>
          <a:xfrm>
            <a:off x="-22838" y="-35655"/>
            <a:ext cx="4572000" cy="3771900"/>
            <a:chOff x="0" y="0"/>
            <a:chExt cx="5960966" cy="7392965"/>
          </a:xfrm>
        </p:grpSpPr>
        <p:grpSp>
          <p:nvGrpSpPr>
            <p:cNvPr id="12" name="Group 11">
              <a:extLst>
                <a:ext uri="{FF2B5EF4-FFF2-40B4-BE49-F238E27FC236}">
                  <a16:creationId xmlns:a16="http://schemas.microsoft.com/office/drawing/2014/main" id="{BA348A01-75CE-4920-98AF-0DB2B928B7C4}"/>
                </a:ext>
              </a:extLst>
            </p:cNvPr>
            <p:cNvGrpSpPr/>
            <p:nvPr/>
          </p:nvGrpSpPr>
          <p:grpSpPr>
            <a:xfrm>
              <a:off x="190500" y="0"/>
              <a:ext cx="5770466" cy="7392965"/>
              <a:chOff x="0" y="0"/>
              <a:chExt cx="5770466" cy="7392965"/>
            </a:xfrm>
          </p:grpSpPr>
          <p:pic>
            <p:nvPicPr>
              <p:cNvPr id="16" name="Picture 15" descr="Children Drama Class - Cartoon Clipart (#231659) - PinClipart">
                <a:extLst>
                  <a:ext uri="{FF2B5EF4-FFF2-40B4-BE49-F238E27FC236}">
                    <a16:creationId xmlns:a16="http://schemas.microsoft.com/office/drawing/2014/main" id="{EB04B10B-46E0-4343-9FF4-D085B7FC610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957" b="90000" l="7500" r="91818">
                            <a14:foregroundMark x1="51477" y1="6957" x2="51477" y2="6957"/>
                            <a14:foregroundMark x1="7500" y1="47065" x2="7500" y2="47065"/>
                            <a14:foregroundMark x1="91818" y1="48152" x2="91818" y2="48152"/>
                            <a14:foregroundMark x1="67841" y1="55761" x2="67841" y2="55761"/>
                            <a14:foregroundMark x1="75114" y1="40543" x2="58864" y2="42065"/>
                            <a14:foregroundMark x1="58864" y1="42065" x2="47500" y2="47717"/>
                            <a14:foregroundMark x1="47500" y1="47717" x2="46364" y2="67174"/>
                            <a14:foregroundMark x1="46364" y1="67174" x2="58182" y2="70761"/>
                            <a14:foregroundMark x1="58182" y1="70761" x2="69659" y2="62935"/>
                            <a14:foregroundMark x1="69659" y1="62935" x2="76023" y2="49022"/>
                            <a14:foregroundMark x1="76023" y1="49022" x2="73864" y2="40761"/>
                            <a14:foregroundMark x1="53636" y1="27174" x2="35909" y2="27174"/>
                            <a14:foregroundMark x1="35909" y1="27174" x2="25909" y2="30000"/>
                            <a14:foregroundMark x1="25909" y1="30000" x2="23409" y2="37826"/>
                            <a14:foregroundMark x1="23409" y1="37826" x2="25227" y2="54348"/>
                            <a14:foregroundMark x1="25227" y1="54348" x2="31250" y2="60326"/>
                            <a14:foregroundMark x1="31250" y1="60326" x2="42273" y2="65326"/>
                            <a14:foregroundMark x1="42273" y1="65326" x2="59432" y2="66957"/>
                            <a14:foregroundMark x1="59432" y1="66957" x2="64659" y2="57500"/>
                            <a14:foregroundMark x1="64659" y1="57500" x2="67841" y2="34891"/>
                            <a14:foregroundMark x1="67841" y1="34891" x2="64318" y2="22174"/>
                            <a14:foregroundMark x1="64318" y1="22174" x2="54659" y2="20761"/>
                            <a14:foregroundMark x1="54659" y1="20761" x2="49659" y2="29674"/>
                            <a14:foregroundMark x1="48750" y1="28587" x2="33750" y2="35326"/>
                            <a14:foregroundMark x1="33750" y1="35326" x2="12500" y2="37065"/>
                            <a14:foregroundMark x1="12500" y1="37065" x2="19205" y2="50217"/>
                            <a14:foregroundMark x1="19205" y1="50217" x2="35568" y2="61304"/>
                            <a14:foregroundMark x1="35568" y1="61304" x2="47500" y2="54457"/>
                            <a14:foregroundMark x1="47500" y1="54457" x2="54659" y2="34022"/>
                            <a14:foregroundMark x1="54659" y1="34022" x2="54886" y2="25435"/>
                            <a14:foregroundMark x1="54886" y1="25435" x2="47159" y2="30652"/>
                            <a14:foregroundMark x1="47159" y1="30652" x2="46364" y2="30543"/>
                            <a14:foregroundMark x1="39886" y1="40978" x2="39886" y2="40978"/>
                            <a14:foregroundMark x1="49659" y1="35000" x2="37500" y2="37065"/>
                            <a14:foregroundMark x1="37500" y1="37065" x2="28068" y2="46957"/>
                            <a14:foregroundMark x1="28068" y1="46957" x2="30114" y2="55652"/>
                            <a14:foregroundMark x1="30114" y1="55652" x2="41818" y2="56739"/>
                            <a14:foregroundMark x1="41818" y1="56739" x2="49432" y2="35000"/>
                            <a14:foregroundMark x1="42841" y1="38152" x2="28864" y2="40217"/>
                            <a14:foregroundMark x1="28864" y1="40217" x2="19886" y2="46087"/>
                            <a14:foregroundMark x1="19886" y1="46087" x2="22841" y2="59239"/>
                            <a14:foregroundMark x1="22841" y1="59239" x2="38750" y2="55217"/>
                            <a14:foregroundMark x1="38750" y1="55217" x2="44659" y2="45978"/>
                            <a14:foregroundMark x1="44659" y1="45978" x2="41477" y2="39022"/>
                            <a14:foregroundMark x1="70341" y1="42826" x2="59205" y2="43370"/>
                            <a14:foregroundMark x1="59205" y1="43370" x2="45909" y2="51087"/>
                            <a14:foregroundMark x1="45909" y1="51087" x2="44205" y2="62174"/>
                            <a14:foregroundMark x1="44205" y1="62174" x2="56705" y2="68587"/>
                            <a14:foregroundMark x1="56705" y1="68587" x2="65227" y2="56196"/>
                            <a14:foregroundMark x1="65227" y1="56196" x2="69659" y2="39891"/>
                            <a14:foregroundMark x1="65000" y1="45000" x2="43977" y2="50000"/>
                            <a14:foregroundMark x1="43977" y1="50000" x2="46818" y2="57609"/>
                            <a14:foregroundMark x1="46818" y1="57609" x2="58636" y2="58261"/>
                            <a14:foregroundMark x1="58636" y1="58261" x2="63409" y2="45217"/>
                          </a14:backgroundRemoval>
                        </a14:imgEffect>
                      </a14:imgLayer>
                    </a14:imgProps>
                  </a:ext>
                  <a:ext uri="{28A0092B-C50C-407E-A947-70E740481C1C}">
                    <a14:useLocalDpi xmlns:a14="http://schemas.microsoft.com/office/drawing/2010/main" val="0"/>
                  </a:ext>
                </a:extLst>
              </a:blip>
              <a:srcRect/>
              <a:stretch>
                <a:fillRect/>
              </a:stretch>
            </p:blipFill>
            <p:spPr bwMode="auto">
              <a:xfrm>
                <a:off x="404037" y="1488558"/>
                <a:ext cx="4521200" cy="4727575"/>
              </a:xfrm>
              <a:prstGeom prst="rect">
                <a:avLst/>
              </a:prstGeom>
              <a:noFill/>
              <a:ln>
                <a:noFill/>
              </a:ln>
            </p:spPr>
          </p:pic>
          <p:pic>
            <p:nvPicPr>
              <p:cNvPr id="17" name="Google Shape;119;p16">
                <a:extLst>
                  <a:ext uri="{FF2B5EF4-FFF2-40B4-BE49-F238E27FC236}">
                    <a16:creationId xmlns:a16="http://schemas.microsoft.com/office/drawing/2014/main" id="{4C3E3D2F-346C-469E-9E81-41F780B1B55B}"/>
                  </a:ext>
                </a:extLst>
              </p:cNvPr>
              <p:cNvPicPr/>
              <p:nvPr/>
            </p:nvPicPr>
            <p:blipFill rotWithShape="1">
              <a:blip r:embed="rId9">
                <a:alphaModFix/>
                <a:extLst>
                  <a:ext uri="{BEBA8EAE-BF5A-486C-A8C5-ECC9F3942E4B}">
                    <a14:imgProps xmlns:a14="http://schemas.microsoft.com/office/drawing/2010/main">
                      <a14:imgLayer r:embed="rId10">
                        <a14:imgEffect>
                          <a14:backgroundRemoval t="2400" b="92800" l="9091" r="83254">
                            <a14:foregroundMark x1="20574" y1="14000" x2="20574" y2="14000"/>
                            <a14:foregroundMark x1="27751" y1="15200" x2="27751" y2="15200"/>
                            <a14:foregroundMark x1="34928" y1="19200" x2="11962" y2="8800"/>
                            <a14:foregroundMark x1="11962" y1="8800" x2="12440" y2="2400"/>
                            <a14:foregroundMark x1="35407" y1="90400" x2="35407" y2="90400"/>
                            <a14:foregroundMark x1="41148" y1="92800" x2="41148" y2="92800"/>
                            <a14:foregroundMark x1="80861" y1="80000" x2="80861" y2="80000"/>
                          </a14:backgroundRemoval>
                        </a14:imgEffect>
                      </a14:imgLayer>
                    </a14:imgProps>
                  </a:ext>
                  <a:ext uri="{28A0092B-C50C-407E-A947-70E740481C1C}">
                    <a14:useLocalDpi xmlns:a14="http://schemas.microsoft.com/office/drawing/2010/main" val="0"/>
                  </a:ext>
                </a:extLst>
              </a:blip>
              <a:srcRect r="7086"/>
              <a:stretch/>
            </p:blipFill>
            <p:spPr>
              <a:xfrm rot="19332090">
                <a:off x="0" y="839972"/>
                <a:ext cx="1347470" cy="1868170"/>
              </a:xfrm>
              <a:prstGeom prst="rect">
                <a:avLst/>
              </a:prstGeom>
              <a:noFill/>
              <a:ln>
                <a:noFill/>
              </a:ln>
            </p:spPr>
          </p:pic>
          <p:pic>
            <p:nvPicPr>
              <p:cNvPr id="18" name="Google Shape;158;p23" descr="sand_spavento1_w.jpg">
                <a:extLst>
                  <a:ext uri="{FF2B5EF4-FFF2-40B4-BE49-F238E27FC236}">
                    <a16:creationId xmlns:a16="http://schemas.microsoft.com/office/drawing/2014/main" id="{38D9E1A0-A473-461D-884B-FBBAC4DE2CCD}"/>
                  </a:ext>
                </a:extLst>
              </p:cNvPr>
              <p:cNvPicPr/>
              <p:nvPr/>
            </p:nvPicPr>
            <p:blipFill rotWithShape="1">
              <a:blip r:embed="rId11">
                <a:alphaModFix/>
                <a:extLst>
                  <a:ext uri="{BEBA8EAE-BF5A-486C-A8C5-ECC9F3942E4B}">
                    <a14:imgProps xmlns:a14="http://schemas.microsoft.com/office/drawing/2010/main">
                      <a14:imgLayer r:embed="rId12">
                        <a14:imgEffect>
                          <a14:backgroundRemoval t="10000" b="96316" l="3521" r="91549">
                            <a14:foregroundMark x1="46831" y1="26579" x2="46831" y2="26579"/>
                            <a14:foregroundMark x1="14437" y1="27895" x2="14437" y2="27895"/>
                            <a14:foregroundMark x1="4225" y1="20789" x2="28521" y2="33684"/>
                            <a14:foregroundMark x1="32042" y1="95000" x2="32042" y2="95000"/>
                            <a14:foregroundMark x1="91549" y1="96316" x2="91549" y2="96316"/>
                            <a14:foregroundMark x1="52113" y1="28421" x2="52113" y2="28421"/>
                          </a14:backgroundRemoval>
                        </a14:imgEffect>
                      </a14:imgLayer>
                    </a14:imgProps>
                  </a:ext>
                  <a:ext uri="{28A0092B-C50C-407E-A947-70E740481C1C}">
                    <a14:useLocalDpi xmlns:a14="http://schemas.microsoft.com/office/drawing/2010/main" val="0"/>
                  </a:ext>
                </a:extLst>
              </a:blip>
              <a:srcRect/>
              <a:stretch/>
            </p:blipFill>
            <p:spPr>
              <a:xfrm rot="2279511" flipH="1">
                <a:off x="4051005" y="925033"/>
                <a:ext cx="1307465" cy="1789430"/>
              </a:xfrm>
              <a:prstGeom prst="rect">
                <a:avLst/>
              </a:prstGeom>
              <a:noFill/>
              <a:ln>
                <a:noFill/>
              </a:ln>
            </p:spPr>
          </p:pic>
          <p:pic>
            <p:nvPicPr>
              <p:cNvPr id="19" name="Google Shape;337;p47" descr="http://3.bp.blogspot.com/_-KDCTffK0Jg/SXSiYdXjPkI/AAAAAAAAAaM/nnt5r1s3CPI/s400/pantalone.gif">
                <a:extLst>
                  <a:ext uri="{FF2B5EF4-FFF2-40B4-BE49-F238E27FC236}">
                    <a16:creationId xmlns:a16="http://schemas.microsoft.com/office/drawing/2014/main" id="{A56C9E6A-81B8-4947-AB0B-DA54173E1E1C}"/>
                  </a:ext>
                </a:extLst>
              </p:cNvPr>
              <p:cNvPicPr/>
              <p:nvPr/>
            </p:nvPicPr>
            <p:blipFill rotWithShape="1">
              <a:blip r:embed="rId13">
                <a:alphaModFix/>
                <a:extLst>
                  <a:ext uri="{BEBA8EAE-BF5A-486C-A8C5-ECC9F3942E4B}">
                    <a14:imgProps xmlns:a14="http://schemas.microsoft.com/office/drawing/2010/main">
                      <a14:imgLayer r:embed="rId14">
                        <a14:imgEffect>
                          <a14:backgroundRemoval t="6579" b="95000" l="9766" r="89844">
                            <a14:foregroundMark x1="64063" y1="6579" x2="64063" y2="6579"/>
                            <a14:foregroundMark x1="37500" y1="92632" x2="37500" y2="92632"/>
                            <a14:foregroundMark x1="74219" y1="95000" x2="74219" y2="95000"/>
                          </a14:backgroundRemoval>
                        </a14:imgEffect>
                      </a14:imgLayer>
                    </a14:imgProps>
                  </a:ext>
                  <a:ext uri="{28A0092B-C50C-407E-A947-70E740481C1C}">
                    <a14:useLocalDpi xmlns:a14="http://schemas.microsoft.com/office/drawing/2010/main" val="0"/>
                  </a:ext>
                </a:extLst>
              </a:blip>
              <a:srcRect/>
              <a:stretch/>
            </p:blipFill>
            <p:spPr>
              <a:xfrm rot="20803627">
                <a:off x="1169581" y="361507"/>
                <a:ext cx="1111250" cy="1626235"/>
              </a:xfrm>
              <a:prstGeom prst="rect">
                <a:avLst/>
              </a:prstGeom>
              <a:noFill/>
              <a:ln w="38100" cap="flat" cmpd="sng">
                <a:noFill/>
                <a:prstDash val="solid"/>
                <a:miter lim="800000"/>
                <a:headEnd type="none" w="sm" len="sm"/>
                <a:tailEnd type="none" w="sm" len="sm"/>
              </a:ln>
            </p:spPr>
          </p:pic>
          <p:pic>
            <p:nvPicPr>
              <p:cNvPr id="20" name="Google Shape;353;p49" descr="http://www.delpiano.com/carnival/assets/images/sand_dottore_w.jpg">
                <a:extLst>
                  <a:ext uri="{FF2B5EF4-FFF2-40B4-BE49-F238E27FC236}">
                    <a16:creationId xmlns:a16="http://schemas.microsoft.com/office/drawing/2014/main" id="{3E1F4574-AD6F-48F7-9A6B-49B44D366121}"/>
                  </a:ext>
                </a:extLst>
              </p:cNvPr>
              <p:cNvPicPr/>
              <p:nvPr/>
            </p:nvPicPr>
            <p:blipFill rotWithShape="1">
              <a:blip r:embed="rId15">
                <a:alphaModFix/>
                <a:extLst>
                  <a:ext uri="{BEBA8EAE-BF5A-486C-A8C5-ECC9F3942E4B}">
                    <a14:imgProps xmlns:a14="http://schemas.microsoft.com/office/drawing/2010/main">
                      <a14:imgLayer r:embed="rId16">
                        <a14:imgEffect>
                          <a14:backgroundRemoval t="5000" b="94773" l="9350" r="89431">
                            <a14:foregroundMark x1="67480" y1="10227" x2="67480" y2="10227"/>
                            <a14:foregroundMark x1="54472" y1="16591" x2="54472" y2="16591"/>
                            <a14:foregroundMark x1="53659" y1="15455" x2="52846" y2="16591"/>
                            <a14:foregroundMark x1="59350" y1="7500" x2="59350" y2="10909"/>
                            <a14:foregroundMark x1="62195" y1="5227" x2="62195" y2="5227"/>
                            <a14:foregroundMark x1="44309" y1="14318" x2="44309" y2="14318"/>
                            <a14:foregroundMark x1="36179" y1="47727" x2="36179" y2="47727"/>
                            <a14:foregroundMark x1="36179" y1="47727" x2="36179" y2="47727"/>
                            <a14:foregroundMark x1="36992" y1="50000" x2="36992" y2="50000"/>
                            <a14:foregroundMark x1="36992" y1="50000" x2="36992" y2="50000"/>
                            <a14:foregroundMark x1="23984" y1="94773" x2="23984" y2="94773"/>
                            <a14:foregroundMark x1="70325" y1="94773" x2="70325" y2="94773"/>
                            <a14:foregroundMark x1="40650" y1="49318" x2="40650" y2="49318"/>
                            <a14:foregroundMark x1="34146" y1="47045" x2="34146" y2="47045"/>
                            <a14:foregroundMark x1="10163" y1="54545" x2="10163" y2="54545"/>
                            <a14:foregroundMark x1="63821" y1="21136" x2="63821" y2="21136"/>
                            <a14:foregroundMark x1="54472" y1="13182" x2="69512" y2="15000"/>
                            <a14:foregroundMark x1="65854" y1="15455" x2="65854" y2="16591"/>
                            <a14:foregroundMark x1="53659" y1="21136" x2="53659" y2="21136"/>
                            <a14:foregroundMark x1="33333" y1="12045" x2="68699" y2="13864"/>
                            <a14:foregroundMark x1="65854" y1="15000" x2="81301" y2="18864"/>
                          </a14:backgroundRemoval>
                        </a14:imgEffect>
                      </a14:imgLayer>
                    </a14:imgProps>
                  </a:ext>
                  <a:ext uri="{28A0092B-C50C-407E-A947-70E740481C1C}">
                    <a14:useLocalDpi xmlns:a14="http://schemas.microsoft.com/office/drawing/2010/main" val="0"/>
                  </a:ext>
                </a:extLst>
              </a:blip>
              <a:srcRect/>
              <a:stretch/>
            </p:blipFill>
            <p:spPr>
              <a:xfrm rot="842962">
                <a:off x="2934586" y="404037"/>
                <a:ext cx="1296034" cy="1596390"/>
              </a:xfrm>
              <a:prstGeom prst="rect">
                <a:avLst/>
              </a:prstGeom>
              <a:noFill/>
              <a:ln w="38100" cap="flat" cmpd="sng">
                <a:noFill/>
                <a:prstDash val="solid"/>
                <a:round/>
                <a:headEnd type="none" w="sm" len="sm"/>
                <a:tailEnd type="none" w="sm" len="sm"/>
              </a:ln>
            </p:spPr>
          </p:pic>
          <p:pic>
            <p:nvPicPr>
              <p:cNvPr id="21" name="Picture 20" descr="The Project Gutenberg eBook of The Memoirs of Count Carlo Gozzi Volume the  First, by John Addington Symonds.">
                <a:extLst>
                  <a:ext uri="{FF2B5EF4-FFF2-40B4-BE49-F238E27FC236}">
                    <a16:creationId xmlns:a16="http://schemas.microsoft.com/office/drawing/2014/main" id="{EB7028BA-093C-4A08-9C0D-2EA3A37A68EF}"/>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4800" b="94500" l="9395" r="89562">
                            <a14:foregroundMark x1="50104" y1="7900" x2="50104" y2="7900"/>
                            <a14:foregroundMark x1="48643" y1="5500" x2="48643" y2="5500"/>
                            <a14:foregroundMark x1="50731" y1="4900" x2="50731" y2="4900"/>
                            <a14:foregroundMark x1="56994" y1="5900" x2="56994" y2="5900"/>
                            <a14:foregroundMark x1="64509" y1="6300" x2="53862" y2="4800"/>
                            <a14:foregroundMark x1="53862" y1="4800" x2="43215" y2="7600"/>
                            <a14:foregroundMark x1="43215" y1="7600" x2="42797" y2="8100"/>
                            <a14:foregroundMark x1="52818" y1="26500" x2="52818" y2="26500"/>
                            <a14:foregroundMark x1="40710" y1="18800" x2="30063" y2="20600"/>
                            <a14:foregroundMark x1="30063" y1="20600" x2="23173" y2="24400"/>
                            <a14:foregroundMark x1="23173" y1="24400" x2="17745" y2="35500"/>
                            <a14:foregroundMark x1="17745" y1="35500" x2="23591" y2="36700"/>
                            <a14:foregroundMark x1="35282" y1="47300" x2="58664" y2="50200"/>
                            <a14:foregroundMark x1="58664" y1="50200" x2="60960" y2="44100"/>
                            <a14:foregroundMark x1="60960" y1="44100" x2="63257" y2="41900"/>
                            <a14:foregroundMark x1="26096" y1="44500" x2="11065" y2="55600"/>
                            <a14:foregroundMark x1="11065" y1="55600" x2="9395" y2="61900"/>
                            <a14:foregroundMark x1="9395" y1="61900" x2="20251" y2="65900"/>
                            <a14:foregroundMark x1="31524" y1="64400" x2="38413" y2="67300"/>
                            <a14:foregroundMark x1="71190" y1="58800" x2="81628" y2="57800"/>
                            <a14:foregroundMark x1="81628" y1="57800" x2="75157" y2="28000"/>
                            <a14:foregroundMark x1="55115" y1="90000" x2="55115" y2="90000"/>
                            <a14:foregroundMark x1="42589" y1="94500" x2="42589" y2="94500"/>
                            <a14:foregroundMark x1="41545" y1="77300" x2="41545" y2="77300"/>
                            <a14:foregroundMark x1="40084" y1="86600" x2="40084" y2="86600"/>
                            <a14:foregroundMark x1="38413" y1="84200" x2="38413" y2="84200"/>
                            <a14:foregroundMark x1="37370" y1="82400" x2="37370" y2="82400"/>
                            <a14:foregroundMark x1="38205" y1="70300" x2="38205" y2="70300"/>
                            <a14:foregroundMark x1="33194" y1="66500" x2="33194" y2="66500"/>
                          </a14:backgroundRemoval>
                        </a14:imgEffect>
                      </a14:imgLayer>
                    </a14:imgProps>
                  </a:ext>
                  <a:ext uri="{28A0092B-C50C-407E-A947-70E740481C1C}">
                    <a14:useLocalDpi xmlns:a14="http://schemas.microsoft.com/office/drawing/2010/main" val="0"/>
                  </a:ext>
                </a:extLst>
              </a:blip>
              <a:srcRect/>
              <a:stretch>
                <a:fillRect/>
              </a:stretch>
            </p:blipFill>
            <p:spPr bwMode="auto">
              <a:xfrm>
                <a:off x="2158409" y="0"/>
                <a:ext cx="882015" cy="1842770"/>
              </a:xfrm>
              <a:prstGeom prst="rect">
                <a:avLst/>
              </a:prstGeom>
              <a:noFill/>
              <a:ln>
                <a:noFill/>
              </a:ln>
            </p:spPr>
          </p:pic>
          <p:pic>
            <p:nvPicPr>
              <p:cNvPr id="22" name="Google Shape;119;p16">
                <a:extLst>
                  <a:ext uri="{FF2B5EF4-FFF2-40B4-BE49-F238E27FC236}">
                    <a16:creationId xmlns:a16="http://schemas.microsoft.com/office/drawing/2014/main" id="{18D462DD-AD0C-4989-BAD7-0195DEC33834}"/>
                  </a:ext>
                </a:extLst>
              </p:cNvPr>
              <p:cNvPicPr/>
              <p:nvPr/>
            </p:nvPicPr>
            <p:blipFill rotWithShape="1">
              <a:blip r:embed="rId9">
                <a:alphaModFix/>
                <a:extLst>
                  <a:ext uri="{BEBA8EAE-BF5A-486C-A8C5-ECC9F3942E4B}">
                    <a14:imgProps xmlns:a14="http://schemas.microsoft.com/office/drawing/2010/main">
                      <a14:imgLayer r:embed="rId10">
                        <a14:imgEffect>
                          <a14:backgroundRemoval t="2400" b="92800" l="9091" r="83254">
                            <a14:foregroundMark x1="20574" y1="14000" x2="20574" y2="14000"/>
                            <a14:foregroundMark x1="27751" y1="15200" x2="27751" y2="15200"/>
                            <a14:foregroundMark x1="34928" y1="19200" x2="11962" y2="8800"/>
                            <a14:foregroundMark x1="11962" y1="8800" x2="12440" y2="2400"/>
                            <a14:foregroundMark x1="35407" y1="90400" x2="35407" y2="90400"/>
                            <a14:foregroundMark x1="41148" y1="92800" x2="41148" y2="92800"/>
                            <a14:foregroundMark x1="80861" y1="80000" x2="80861" y2="80000"/>
                          </a14:backgroundRemoval>
                        </a14:imgEffect>
                      </a14:imgLayer>
                    </a14:imgProps>
                  </a:ext>
                  <a:ext uri="{28A0092B-C50C-407E-A947-70E740481C1C}">
                    <a14:useLocalDpi xmlns:a14="http://schemas.microsoft.com/office/drawing/2010/main" val="0"/>
                  </a:ext>
                </a:extLst>
              </a:blip>
              <a:srcRect r="7086"/>
              <a:stretch/>
            </p:blipFill>
            <p:spPr>
              <a:xfrm rot="7996659">
                <a:off x="4162646" y="4609215"/>
                <a:ext cx="1347470" cy="1868170"/>
              </a:xfrm>
              <a:prstGeom prst="rect">
                <a:avLst/>
              </a:prstGeom>
              <a:noFill/>
              <a:ln>
                <a:noFill/>
              </a:ln>
            </p:spPr>
          </p:pic>
          <p:pic>
            <p:nvPicPr>
              <p:cNvPr id="23" name="Google Shape;337;p47" descr="http://3.bp.blogspot.com/_-KDCTffK0Jg/SXSiYdXjPkI/AAAAAAAAAaM/nnt5r1s3CPI/s400/pantalone.gif">
                <a:extLst>
                  <a:ext uri="{FF2B5EF4-FFF2-40B4-BE49-F238E27FC236}">
                    <a16:creationId xmlns:a16="http://schemas.microsoft.com/office/drawing/2014/main" id="{D9939533-AE91-4720-816E-E77CF4E23E98}"/>
                  </a:ext>
                </a:extLst>
              </p:cNvPr>
              <p:cNvPicPr/>
              <p:nvPr/>
            </p:nvPicPr>
            <p:blipFill rotWithShape="1">
              <a:blip r:embed="rId13">
                <a:alphaModFix/>
                <a:extLst>
                  <a:ext uri="{BEBA8EAE-BF5A-486C-A8C5-ECC9F3942E4B}">
                    <a14:imgProps xmlns:a14="http://schemas.microsoft.com/office/drawing/2010/main">
                      <a14:imgLayer r:embed="rId14">
                        <a14:imgEffect>
                          <a14:backgroundRemoval t="6579" b="95000" l="9766" r="89844">
                            <a14:foregroundMark x1="64063" y1="6579" x2="64063" y2="6579"/>
                            <a14:foregroundMark x1="37500" y1="92632" x2="37500" y2="92632"/>
                            <a14:foregroundMark x1="74219" y1="95000" x2="74219" y2="95000"/>
                          </a14:backgroundRemoval>
                        </a14:imgEffect>
                      </a14:imgLayer>
                    </a14:imgProps>
                  </a:ext>
                  <a:ext uri="{28A0092B-C50C-407E-A947-70E740481C1C}">
                    <a14:useLocalDpi xmlns:a14="http://schemas.microsoft.com/office/drawing/2010/main" val="0"/>
                  </a:ext>
                </a:extLst>
              </a:blip>
              <a:srcRect/>
              <a:stretch/>
            </p:blipFill>
            <p:spPr>
              <a:xfrm rot="9441414">
                <a:off x="3253563" y="5390707"/>
                <a:ext cx="1111250" cy="1626235"/>
              </a:xfrm>
              <a:prstGeom prst="rect">
                <a:avLst/>
              </a:prstGeom>
              <a:noFill/>
              <a:ln w="38100" cap="flat" cmpd="sng">
                <a:noFill/>
                <a:prstDash val="solid"/>
                <a:miter lim="800000"/>
                <a:headEnd type="none" w="sm" len="sm"/>
                <a:tailEnd type="none" w="sm" len="sm"/>
              </a:ln>
            </p:spPr>
          </p:pic>
          <p:pic>
            <p:nvPicPr>
              <p:cNvPr id="24" name="Picture 23" descr="The Project Gutenberg eBook of The Memoirs of Count Carlo Gozzi Volume the  First, by John Addington Symonds.">
                <a:extLst>
                  <a:ext uri="{FF2B5EF4-FFF2-40B4-BE49-F238E27FC236}">
                    <a16:creationId xmlns:a16="http://schemas.microsoft.com/office/drawing/2014/main" id="{68A7F618-AFCF-423F-8E67-6BE440E0F23D}"/>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4800" b="94500" l="9395" r="89562">
                            <a14:foregroundMark x1="50104" y1="7900" x2="50104" y2="7900"/>
                            <a14:foregroundMark x1="48643" y1="5500" x2="48643" y2="5500"/>
                            <a14:foregroundMark x1="50731" y1="4900" x2="50731" y2="4900"/>
                            <a14:foregroundMark x1="56994" y1="5900" x2="56994" y2="5900"/>
                            <a14:foregroundMark x1="64509" y1="6300" x2="53862" y2="4800"/>
                            <a14:foregroundMark x1="53862" y1="4800" x2="43215" y2="7600"/>
                            <a14:foregroundMark x1="43215" y1="7600" x2="42797" y2="8100"/>
                            <a14:foregroundMark x1="52818" y1="26500" x2="52818" y2="26500"/>
                            <a14:foregroundMark x1="40710" y1="18800" x2="30063" y2="20600"/>
                            <a14:foregroundMark x1="30063" y1="20600" x2="23173" y2="24400"/>
                            <a14:foregroundMark x1="23173" y1="24400" x2="17745" y2="35500"/>
                            <a14:foregroundMark x1="17745" y1="35500" x2="23591" y2="36700"/>
                            <a14:foregroundMark x1="35282" y1="47300" x2="58664" y2="50200"/>
                            <a14:foregroundMark x1="58664" y1="50200" x2="60960" y2="44100"/>
                            <a14:foregroundMark x1="60960" y1="44100" x2="63257" y2="41900"/>
                            <a14:foregroundMark x1="26096" y1="44500" x2="11065" y2="55600"/>
                            <a14:foregroundMark x1="11065" y1="55600" x2="9395" y2="61900"/>
                            <a14:foregroundMark x1="9395" y1="61900" x2="20251" y2="65900"/>
                            <a14:foregroundMark x1="31524" y1="64400" x2="38413" y2="67300"/>
                            <a14:foregroundMark x1="71190" y1="58800" x2="81628" y2="57800"/>
                            <a14:foregroundMark x1="81628" y1="57800" x2="75157" y2="28000"/>
                            <a14:foregroundMark x1="55115" y1="90000" x2="55115" y2="90000"/>
                            <a14:foregroundMark x1="42589" y1="94500" x2="42589" y2="94500"/>
                            <a14:foregroundMark x1="41545" y1="77300" x2="41545" y2="77300"/>
                            <a14:foregroundMark x1="40084" y1="86600" x2="40084" y2="86600"/>
                            <a14:foregroundMark x1="38413" y1="84200" x2="38413" y2="84200"/>
                            <a14:foregroundMark x1="37370" y1="82400" x2="37370" y2="82400"/>
                            <a14:foregroundMark x1="38205" y1="70300" x2="38205" y2="70300"/>
                            <a14:foregroundMark x1="33194" y1="66500" x2="33194" y2="66500"/>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2371061" y="5550195"/>
                <a:ext cx="882015" cy="1842770"/>
              </a:xfrm>
              <a:prstGeom prst="rect">
                <a:avLst/>
              </a:prstGeom>
              <a:noFill/>
              <a:ln>
                <a:noFill/>
              </a:ln>
            </p:spPr>
          </p:pic>
          <p:pic>
            <p:nvPicPr>
              <p:cNvPr id="25" name="Google Shape;353;p49" descr="http://www.delpiano.com/carnival/assets/images/sand_dottore_w.jpg">
                <a:extLst>
                  <a:ext uri="{FF2B5EF4-FFF2-40B4-BE49-F238E27FC236}">
                    <a16:creationId xmlns:a16="http://schemas.microsoft.com/office/drawing/2014/main" id="{C52EC654-2B0C-4499-BDD2-64CBFE122D3B}"/>
                  </a:ext>
                </a:extLst>
              </p:cNvPr>
              <p:cNvPicPr/>
              <p:nvPr/>
            </p:nvPicPr>
            <p:blipFill rotWithShape="1">
              <a:blip r:embed="rId15">
                <a:alphaModFix/>
                <a:extLst>
                  <a:ext uri="{BEBA8EAE-BF5A-486C-A8C5-ECC9F3942E4B}">
                    <a14:imgProps xmlns:a14="http://schemas.microsoft.com/office/drawing/2010/main">
                      <a14:imgLayer r:embed="rId16">
                        <a14:imgEffect>
                          <a14:backgroundRemoval t="5000" b="94773" l="9350" r="89431">
                            <a14:foregroundMark x1="67480" y1="10227" x2="67480" y2="10227"/>
                            <a14:foregroundMark x1="54472" y1="16591" x2="54472" y2="16591"/>
                            <a14:foregroundMark x1="53659" y1="15455" x2="52846" y2="16591"/>
                            <a14:foregroundMark x1="59350" y1="7500" x2="59350" y2="10909"/>
                            <a14:foregroundMark x1="62195" y1="5227" x2="62195" y2="5227"/>
                            <a14:foregroundMark x1="44309" y1="14318" x2="44309" y2="14318"/>
                            <a14:foregroundMark x1="36179" y1="47727" x2="36179" y2="47727"/>
                            <a14:foregroundMark x1="36179" y1="47727" x2="36179" y2="47727"/>
                            <a14:foregroundMark x1="36992" y1="50000" x2="36992" y2="50000"/>
                            <a14:foregroundMark x1="36992" y1="50000" x2="36992" y2="50000"/>
                            <a14:foregroundMark x1="23984" y1="94773" x2="23984" y2="94773"/>
                            <a14:foregroundMark x1="70325" y1="94773" x2="70325" y2="94773"/>
                            <a14:foregroundMark x1="40650" y1="49318" x2="40650" y2="49318"/>
                            <a14:foregroundMark x1="34146" y1="47045" x2="34146" y2="47045"/>
                            <a14:foregroundMark x1="10163" y1="54545" x2="10163" y2="54545"/>
                            <a14:foregroundMark x1="63821" y1="21136" x2="63821" y2="21136"/>
                            <a14:foregroundMark x1="54472" y1="13182" x2="69512" y2="15000"/>
                            <a14:foregroundMark x1="65854" y1="15455" x2="65854" y2="16591"/>
                            <a14:foregroundMark x1="53659" y1="21136" x2="53659" y2="21136"/>
                            <a14:foregroundMark x1="33333" y1="12045" x2="68699" y2="13864"/>
                            <a14:foregroundMark x1="65854" y1="15000" x2="81301" y2="18864"/>
                          </a14:backgroundRemoval>
                        </a14:imgEffect>
                      </a14:imgLayer>
                    </a14:imgProps>
                  </a:ext>
                  <a:ext uri="{28A0092B-C50C-407E-A947-70E740481C1C}">
                    <a14:useLocalDpi xmlns:a14="http://schemas.microsoft.com/office/drawing/2010/main" val="0"/>
                  </a:ext>
                </a:extLst>
              </a:blip>
              <a:srcRect/>
              <a:stretch/>
            </p:blipFill>
            <p:spPr>
              <a:xfrm rot="12064357">
                <a:off x="1063256" y="5497033"/>
                <a:ext cx="1296035" cy="1596390"/>
              </a:xfrm>
              <a:prstGeom prst="rect">
                <a:avLst/>
              </a:prstGeom>
              <a:noFill/>
              <a:ln w="38100" cap="flat" cmpd="sng">
                <a:noFill/>
                <a:prstDash val="solid"/>
                <a:round/>
                <a:headEnd type="none" w="sm" len="sm"/>
                <a:tailEnd type="none" w="sm" len="sm"/>
              </a:ln>
            </p:spPr>
          </p:pic>
          <p:pic>
            <p:nvPicPr>
              <p:cNvPr id="26" name="Google Shape;158;p23" descr="sand_spavento1_w.jpg">
                <a:extLst>
                  <a:ext uri="{FF2B5EF4-FFF2-40B4-BE49-F238E27FC236}">
                    <a16:creationId xmlns:a16="http://schemas.microsoft.com/office/drawing/2014/main" id="{4D9C0DD9-29F2-4002-A604-4C35547523ED}"/>
                  </a:ext>
                </a:extLst>
              </p:cNvPr>
              <p:cNvPicPr/>
              <p:nvPr/>
            </p:nvPicPr>
            <p:blipFill rotWithShape="1">
              <a:blip r:embed="rId11">
                <a:alphaModFix/>
                <a:extLst>
                  <a:ext uri="{BEBA8EAE-BF5A-486C-A8C5-ECC9F3942E4B}">
                    <a14:imgProps xmlns:a14="http://schemas.microsoft.com/office/drawing/2010/main">
                      <a14:imgLayer r:embed="rId12">
                        <a14:imgEffect>
                          <a14:backgroundRemoval t="10000" b="96316" l="3521" r="91549">
                            <a14:foregroundMark x1="46831" y1="26579" x2="46831" y2="26579"/>
                            <a14:foregroundMark x1="14437" y1="27895" x2="14437" y2="27895"/>
                            <a14:foregroundMark x1="4225" y1="20789" x2="28521" y2="33684"/>
                            <a14:foregroundMark x1="32042" y1="95000" x2="32042" y2="95000"/>
                            <a14:foregroundMark x1="91549" y1="96316" x2="91549" y2="96316"/>
                            <a14:foregroundMark x1="52113" y1="28421" x2="52113" y2="28421"/>
                          </a14:backgroundRemoval>
                        </a14:imgEffect>
                      </a14:imgLayer>
                    </a14:imgProps>
                  </a:ext>
                  <a:ext uri="{28A0092B-C50C-407E-A947-70E740481C1C}">
                    <a14:useLocalDpi xmlns:a14="http://schemas.microsoft.com/office/drawing/2010/main" val="0"/>
                  </a:ext>
                </a:extLst>
              </a:blip>
              <a:srcRect/>
              <a:stretch/>
            </p:blipFill>
            <p:spPr>
              <a:xfrm rot="13102748" flipH="1">
                <a:off x="21265" y="4774019"/>
                <a:ext cx="1307465" cy="1789430"/>
              </a:xfrm>
              <a:prstGeom prst="rect">
                <a:avLst/>
              </a:prstGeom>
              <a:noFill/>
              <a:ln>
                <a:noFill/>
              </a:ln>
            </p:spPr>
          </p:pic>
        </p:grpSp>
        <p:sp>
          <p:nvSpPr>
            <p:cNvPr id="15" name="Text Box 1">
              <a:extLst>
                <a:ext uri="{FF2B5EF4-FFF2-40B4-BE49-F238E27FC236}">
                  <a16:creationId xmlns:a16="http://schemas.microsoft.com/office/drawing/2014/main" id="{03AF97B7-2133-4FA2-9A17-9BC9EE62CD6F}"/>
                </a:ext>
              </a:extLst>
            </p:cNvPr>
            <p:cNvSpPr txBox="1"/>
            <p:nvPr/>
          </p:nvSpPr>
          <p:spPr>
            <a:xfrm>
              <a:off x="0" y="1955722"/>
              <a:ext cx="5727700" cy="338391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48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DengXian" panose="02010600030101010101" pitchFamily="2" charset="-122"/>
                  <a:cs typeface="Arial" panose="020B0604020202020204" pitchFamily="34" charset="0"/>
                </a:rPr>
                <a:t>Commedia Dell’Arte</a:t>
              </a:r>
              <a:endParaRPr lang="en-GB" sz="600" dirty="0">
                <a:effectLst/>
                <a:latin typeface="Calibri" panose="020F0502020204030204" pitchFamily="34" charset="0"/>
                <a:ea typeface="DengXia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259188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84FF11-00D1-4F72-8E36-308FE60F8194}"/>
              </a:ext>
            </a:extLst>
          </p:cNvPr>
          <p:cNvGrpSpPr/>
          <p:nvPr/>
        </p:nvGrpSpPr>
        <p:grpSpPr>
          <a:xfrm>
            <a:off x="102755" y="25201"/>
            <a:ext cx="4194720" cy="3799435"/>
            <a:chOff x="3163738" y="254252"/>
            <a:chExt cx="5875724" cy="6427852"/>
          </a:xfrm>
        </p:grpSpPr>
        <p:pic>
          <p:nvPicPr>
            <p:cNvPr id="36" name="Picture 35" descr="C:\Users\nlarge\AppData\Local\Microsoft\Windows\INetCache\Content.MSO\2C51EF6B.tmp">
              <a:extLst>
                <a:ext uri="{FF2B5EF4-FFF2-40B4-BE49-F238E27FC236}">
                  <a16:creationId xmlns:a16="http://schemas.microsoft.com/office/drawing/2014/main" id="{1FD03E7B-B7BF-48C2-B5C6-E08F45FADF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5061746">
              <a:off x="2813094" y="3599130"/>
              <a:ext cx="2238906" cy="1537618"/>
            </a:xfrm>
            <a:prstGeom prst="rect">
              <a:avLst/>
            </a:prstGeom>
            <a:noFill/>
            <a:ln>
              <a:noFill/>
            </a:ln>
          </p:spPr>
        </p:pic>
        <p:pic>
          <p:nvPicPr>
            <p:cNvPr id="37" name="Picture 36" descr="Reviewed: The Curious Incident of the Dog in the Night Time @ Gielgud  Theatre, London | Ticketmaster UK">
              <a:extLst>
                <a:ext uri="{FF2B5EF4-FFF2-40B4-BE49-F238E27FC236}">
                  <a16:creationId xmlns:a16="http://schemas.microsoft.com/office/drawing/2014/main" id="{8D755BD3-BF0B-443F-B630-6EFC4CF6FB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70185">
              <a:off x="7038132" y="3773899"/>
              <a:ext cx="2371285" cy="1631374"/>
            </a:xfrm>
            <a:prstGeom prst="rect">
              <a:avLst/>
            </a:prstGeom>
            <a:noFill/>
            <a:ln>
              <a:noFill/>
            </a:ln>
          </p:spPr>
        </p:pic>
        <p:pic>
          <p:nvPicPr>
            <p:cNvPr id="38" name="Picture 37" descr="Finding Patterns: The Curious Incident of the Dog in the Night-Time on Tour  | Hippodrome Heather">
              <a:extLst>
                <a:ext uri="{FF2B5EF4-FFF2-40B4-BE49-F238E27FC236}">
                  <a16:creationId xmlns:a16="http://schemas.microsoft.com/office/drawing/2014/main" id="{890464C8-10B5-4110-91F0-D219182688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702361">
              <a:off x="3405331" y="1232889"/>
              <a:ext cx="1646246" cy="2396182"/>
            </a:xfrm>
            <a:prstGeom prst="rect">
              <a:avLst/>
            </a:prstGeom>
            <a:noFill/>
            <a:ln>
              <a:noFill/>
            </a:ln>
          </p:spPr>
        </p:pic>
        <p:pic>
          <p:nvPicPr>
            <p:cNvPr id="39" name="Picture 38" descr="The Curious Incident of the Dog in the Night-Time Tickets | London, UK -  London Theatre">
              <a:extLst>
                <a:ext uri="{FF2B5EF4-FFF2-40B4-BE49-F238E27FC236}">
                  <a16:creationId xmlns:a16="http://schemas.microsoft.com/office/drawing/2014/main" id="{05C37ACF-FB0B-4D14-A1CB-1D955EDC3A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4167663" y="5254475"/>
              <a:ext cx="3734119" cy="1427629"/>
            </a:xfrm>
            <a:prstGeom prst="rect">
              <a:avLst/>
            </a:prstGeom>
            <a:noFill/>
            <a:ln>
              <a:noFill/>
            </a:ln>
          </p:spPr>
        </p:pic>
        <p:pic>
          <p:nvPicPr>
            <p:cNvPr id="40" name="Picture 39" descr="The Curious Incident of the Dog in the Night-Time: Show Photos | Night time,  Show photos, Curious">
              <a:extLst>
                <a:ext uri="{FF2B5EF4-FFF2-40B4-BE49-F238E27FC236}">
                  <a16:creationId xmlns:a16="http://schemas.microsoft.com/office/drawing/2014/main" id="{DAB517FE-10D3-43C3-891E-B0AA2A4B2B0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04185">
              <a:off x="6611195" y="1342807"/>
              <a:ext cx="2300238" cy="1782032"/>
            </a:xfrm>
            <a:prstGeom prst="rect">
              <a:avLst/>
            </a:prstGeom>
            <a:noFill/>
            <a:ln>
              <a:noFill/>
            </a:ln>
          </p:spPr>
        </p:pic>
        <p:pic>
          <p:nvPicPr>
            <p:cNvPr id="41" name="Picture 40" descr="The Curious Incident of the Dog in the Night-Time: Theater Review | Time">
              <a:extLst>
                <a:ext uri="{FF2B5EF4-FFF2-40B4-BE49-F238E27FC236}">
                  <a16:creationId xmlns:a16="http://schemas.microsoft.com/office/drawing/2014/main" id="{855367C3-BD21-4AE1-A374-ED82068A3CC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1558" y="254252"/>
              <a:ext cx="2653649" cy="1714248"/>
            </a:xfrm>
            <a:prstGeom prst="rect">
              <a:avLst/>
            </a:prstGeom>
            <a:noFill/>
            <a:ln>
              <a:noFill/>
            </a:ln>
          </p:spPr>
        </p:pic>
        <p:pic>
          <p:nvPicPr>
            <p:cNvPr id="42" name="Picture 41" descr="Children Drama Class - Cartoon Clipart (#231659) - PinClipart">
              <a:extLst>
                <a:ext uri="{FF2B5EF4-FFF2-40B4-BE49-F238E27FC236}">
                  <a16:creationId xmlns:a16="http://schemas.microsoft.com/office/drawing/2014/main" id="{50E9E65C-5AD8-42B1-AE4E-1442A95204B1}"/>
                </a:ext>
              </a:extLst>
            </p:cNvPr>
            <p:cNvPicPr/>
            <p:nvPr/>
          </p:nvPicPr>
          <p:blipFill>
            <a:blip r:embed="rId8">
              <a:extLst>
                <a:ext uri="{BEBA8EAE-BF5A-486C-A8C5-ECC9F3942E4B}">
                  <a14:imgProps xmlns:a14="http://schemas.microsoft.com/office/drawing/2010/main">
                    <a14:imgLayer r:embed="rId9">
                      <a14:imgEffect>
                        <a14:backgroundRemoval t="6957" b="90000" l="7500" r="91818">
                          <a14:foregroundMark x1="51477" y1="6957" x2="51477" y2="6957"/>
                          <a14:foregroundMark x1="7500" y1="47065" x2="7500" y2="47065"/>
                          <a14:foregroundMark x1="91818" y1="48152" x2="91818" y2="48152"/>
                          <a14:foregroundMark x1="67841" y1="55761" x2="67841" y2="55761"/>
                          <a14:foregroundMark x1="75114" y1="40543" x2="58864" y2="42065"/>
                          <a14:foregroundMark x1="58864" y1="42065" x2="47500" y2="47717"/>
                          <a14:foregroundMark x1="47500" y1="47717" x2="46364" y2="67174"/>
                          <a14:foregroundMark x1="46364" y1="67174" x2="58182" y2="70761"/>
                          <a14:foregroundMark x1="58182" y1="70761" x2="69659" y2="62935"/>
                          <a14:foregroundMark x1="69659" y1="62935" x2="76023" y2="49022"/>
                          <a14:foregroundMark x1="76023" y1="49022" x2="73864" y2="40761"/>
                          <a14:foregroundMark x1="53636" y1="27174" x2="35909" y2="27174"/>
                          <a14:foregroundMark x1="35909" y1="27174" x2="25909" y2="30000"/>
                          <a14:foregroundMark x1="25909" y1="30000" x2="23409" y2="37826"/>
                          <a14:foregroundMark x1="23409" y1="37826" x2="25227" y2="54348"/>
                          <a14:foregroundMark x1="25227" y1="54348" x2="31250" y2="60326"/>
                          <a14:foregroundMark x1="31250" y1="60326" x2="42273" y2="65326"/>
                          <a14:foregroundMark x1="42273" y1="65326" x2="59432" y2="66957"/>
                          <a14:foregroundMark x1="59432" y1="66957" x2="64659" y2="57500"/>
                          <a14:foregroundMark x1="64659" y1="57500" x2="67841" y2="34891"/>
                          <a14:foregroundMark x1="67841" y1="34891" x2="64318" y2="22174"/>
                          <a14:foregroundMark x1="64318" y1="22174" x2="54659" y2="20761"/>
                          <a14:foregroundMark x1="54659" y1="20761" x2="49659" y2="29674"/>
                          <a14:foregroundMark x1="48750" y1="28587" x2="33750" y2="35326"/>
                          <a14:foregroundMark x1="33750" y1="35326" x2="12500" y2="37065"/>
                          <a14:foregroundMark x1="12500" y1="37065" x2="19205" y2="50217"/>
                          <a14:foregroundMark x1="19205" y1="50217" x2="35568" y2="61304"/>
                          <a14:foregroundMark x1="35568" y1="61304" x2="47500" y2="54457"/>
                          <a14:foregroundMark x1="47500" y1="54457" x2="54659" y2="34022"/>
                          <a14:foregroundMark x1="54659" y1="34022" x2="54886" y2="25435"/>
                          <a14:foregroundMark x1="54886" y1="25435" x2="47159" y2="30652"/>
                          <a14:foregroundMark x1="47159" y1="30652" x2="46364" y2="30543"/>
                          <a14:foregroundMark x1="39886" y1="40978" x2="39886" y2="40978"/>
                          <a14:foregroundMark x1="49659" y1="35000" x2="37500" y2="37065"/>
                          <a14:foregroundMark x1="37500" y1="37065" x2="28068" y2="46957"/>
                          <a14:foregroundMark x1="28068" y1="46957" x2="30114" y2="55652"/>
                          <a14:foregroundMark x1="30114" y1="55652" x2="41818" y2="56739"/>
                          <a14:foregroundMark x1="41818" y1="56739" x2="49432" y2="35000"/>
                          <a14:foregroundMark x1="42841" y1="38152" x2="28864" y2="40217"/>
                          <a14:foregroundMark x1="28864" y1="40217" x2="19886" y2="46087"/>
                          <a14:foregroundMark x1="19886" y1="46087" x2="22841" y2="59239"/>
                          <a14:foregroundMark x1="22841" y1="59239" x2="38750" y2="55217"/>
                          <a14:foregroundMark x1="38750" y1="55217" x2="44659" y2="45978"/>
                          <a14:foregroundMark x1="44659" y1="45978" x2="41477" y2="39022"/>
                          <a14:foregroundMark x1="70341" y1="42826" x2="59205" y2="43370"/>
                          <a14:foregroundMark x1="59205" y1="43370" x2="45909" y2="51087"/>
                          <a14:foregroundMark x1="45909" y1="51087" x2="44205" y2="62174"/>
                          <a14:foregroundMark x1="44205" y1="62174" x2="56705" y2="68587"/>
                          <a14:foregroundMark x1="56705" y1="68587" x2="65227" y2="56196"/>
                          <a14:foregroundMark x1="65227" y1="56196" x2="69659" y2="39891"/>
                          <a14:foregroundMark x1="65000" y1="45000" x2="43977" y2="50000"/>
                          <a14:foregroundMark x1="43977" y1="50000" x2="46818" y2="57609"/>
                          <a14:foregroundMark x1="46818" y1="57609" x2="58636" y2="58261"/>
                          <a14:foregroundMark x1="58636" y1="58261" x2="63409" y2="45217"/>
                        </a14:backgroundRemoval>
                      </a14:imgEffect>
                    </a14:imgLayer>
                  </a14:imgProps>
                </a:ext>
                <a:ext uri="{28A0092B-C50C-407E-A947-70E740481C1C}">
                  <a14:useLocalDpi xmlns:a14="http://schemas.microsoft.com/office/drawing/2010/main" val="0"/>
                </a:ext>
              </a:extLst>
            </a:blip>
            <a:srcRect/>
            <a:stretch>
              <a:fillRect/>
            </a:stretch>
          </p:blipFill>
          <p:spPr bwMode="auto">
            <a:xfrm>
              <a:off x="3752374" y="1181481"/>
              <a:ext cx="4879118" cy="5019929"/>
            </a:xfrm>
            <a:prstGeom prst="rect">
              <a:avLst/>
            </a:prstGeom>
            <a:noFill/>
            <a:ln>
              <a:noFill/>
            </a:ln>
          </p:spPr>
        </p:pic>
      </p:grpSp>
      <p:sp>
        <p:nvSpPr>
          <p:cNvPr id="43" name="Text Box 1">
            <a:extLst>
              <a:ext uri="{FF2B5EF4-FFF2-40B4-BE49-F238E27FC236}">
                <a16:creationId xmlns:a16="http://schemas.microsoft.com/office/drawing/2014/main" id="{B23C71C7-1ED5-4F52-B2E5-7DAC324C3982}"/>
              </a:ext>
            </a:extLst>
          </p:cNvPr>
          <p:cNvSpPr txBox="1"/>
          <p:nvPr/>
        </p:nvSpPr>
        <p:spPr>
          <a:xfrm>
            <a:off x="779227" y="633844"/>
            <a:ext cx="2938423" cy="16717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4800" dirty="0">
                <a:solidFill>
                  <a:srgbClr val="000000"/>
                </a:solidFill>
                <a:effectLst>
                  <a:outerShdw blurRad="38100" dist="19050" dir="2700000" algn="tl">
                    <a:schemeClr val="dk1">
                      <a:alpha val="40000"/>
                    </a:schemeClr>
                  </a:outerShdw>
                </a:effectLst>
                <a:latin typeface="Calibri" panose="020F0502020204030204" pitchFamily="34" charset="0"/>
                <a:ea typeface="DengXian" panose="02010600030101010101" pitchFamily="2" charset="-122"/>
                <a:cs typeface="Arial" panose="020B0604020202020204" pitchFamily="34" charset="0"/>
              </a:rPr>
              <a:t>Frantic Assembly:</a:t>
            </a:r>
          </a:p>
          <a:p>
            <a:pPr algn="ctr">
              <a:spcAft>
                <a:spcPts val="0"/>
              </a:spcAft>
            </a:pPr>
            <a:r>
              <a:rPr lang="en-GB" sz="2400" dirty="0">
                <a:solidFill>
                  <a:srgbClr val="000000"/>
                </a:solidFill>
                <a:effectLst>
                  <a:outerShdw blurRad="38100" dist="19050" dir="2700000" algn="tl">
                    <a:schemeClr val="dk1">
                      <a:alpha val="40000"/>
                    </a:schemeClr>
                  </a:outerShdw>
                </a:effectLst>
                <a:latin typeface="Calibri" panose="020F0502020204030204" pitchFamily="34" charset="0"/>
                <a:ea typeface="DengXian" panose="02010600030101010101" pitchFamily="2" charset="-122"/>
                <a:cs typeface="Arial" panose="020B0604020202020204" pitchFamily="34" charset="0"/>
              </a:rPr>
              <a:t>The Curious Incident of the Dog in the Night Time </a:t>
            </a:r>
            <a:endParaRPr lang="en-GB" sz="200" dirty="0">
              <a:effectLst/>
              <a:latin typeface="Calibri" panose="020F0502020204030204" pitchFamily="34" charset="0"/>
              <a:ea typeface="DengXian" panose="02010600030101010101" pitchFamily="2" charset="-122"/>
              <a:cs typeface="Arial" panose="020B0604020202020204" pitchFamily="34" charset="0"/>
            </a:endParaRPr>
          </a:p>
        </p:txBody>
      </p:sp>
      <p:grpSp>
        <p:nvGrpSpPr>
          <p:cNvPr id="45" name="Group 44">
            <a:extLst>
              <a:ext uri="{FF2B5EF4-FFF2-40B4-BE49-F238E27FC236}">
                <a16:creationId xmlns:a16="http://schemas.microsoft.com/office/drawing/2014/main" id="{99E3FB08-36AA-4D54-BD5B-915F8B2AB926}"/>
              </a:ext>
            </a:extLst>
          </p:cNvPr>
          <p:cNvGrpSpPr/>
          <p:nvPr/>
        </p:nvGrpSpPr>
        <p:grpSpPr>
          <a:xfrm>
            <a:off x="4011991" y="-26144"/>
            <a:ext cx="8218109" cy="6321310"/>
            <a:chOff x="0" y="0"/>
            <a:chExt cx="9423149" cy="5725057"/>
          </a:xfrm>
        </p:grpSpPr>
        <p:pic>
          <p:nvPicPr>
            <p:cNvPr id="46" name="Picture 45" descr="https://media-temporary.preziusercontent.com/frames-public/9/9/b/b/1/5195d1b4bb8b2b73c210e749f39_5_0_768.png">
              <a:extLst>
                <a:ext uri="{FF2B5EF4-FFF2-40B4-BE49-F238E27FC236}">
                  <a16:creationId xmlns:a16="http://schemas.microsoft.com/office/drawing/2014/main" id="{F1169002-137F-4C34-94BF-3A781A894C7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2488019"/>
              <a:ext cx="3231515" cy="3231515"/>
            </a:xfrm>
            <a:prstGeom prst="rect">
              <a:avLst/>
            </a:prstGeom>
            <a:noFill/>
            <a:ln>
              <a:noFill/>
            </a:ln>
          </p:spPr>
        </p:pic>
        <p:pic>
          <p:nvPicPr>
            <p:cNvPr id="47" name="Picture 46" descr="https://media-temporary.preziusercontent.com/frames-public/9/9/b/b/1/5195d1b4bb8b2b73c210e749f39_1_0_768.png">
              <a:extLst>
                <a:ext uri="{FF2B5EF4-FFF2-40B4-BE49-F238E27FC236}">
                  <a16:creationId xmlns:a16="http://schemas.microsoft.com/office/drawing/2014/main" id="{F5BDB21D-F422-40EF-9880-0D829303449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32" y="0"/>
              <a:ext cx="3204845" cy="3204845"/>
            </a:xfrm>
            <a:prstGeom prst="rect">
              <a:avLst/>
            </a:prstGeom>
            <a:noFill/>
            <a:ln>
              <a:noFill/>
            </a:ln>
          </p:spPr>
        </p:pic>
        <p:pic>
          <p:nvPicPr>
            <p:cNvPr id="48" name="Picture 47" descr="https://media-temporary.preziusercontent.com/frames-public/9/9/b/b/1/5195d1b4bb8b2b73c210e749f39_7_0_768.png">
              <a:extLst>
                <a:ext uri="{FF2B5EF4-FFF2-40B4-BE49-F238E27FC236}">
                  <a16:creationId xmlns:a16="http://schemas.microsoft.com/office/drawing/2014/main" id="{7082C28B-7365-439D-892A-6C2FECE61F9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6605" y="2636874"/>
              <a:ext cx="3150235" cy="3086100"/>
            </a:xfrm>
            <a:prstGeom prst="rect">
              <a:avLst/>
            </a:prstGeom>
            <a:noFill/>
            <a:ln>
              <a:noFill/>
            </a:ln>
          </p:spPr>
        </p:pic>
        <p:pic>
          <p:nvPicPr>
            <p:cNvPr id="49" name="Picture 48" descr="https://media-temporary.preziusercontent.com/frames-public/9/9/b/b/1/5195d1b4bb8b2b73c210e749f39_2_0_768.png">
              <a:extLst>
                <a:ext uri="{FF2B5EF4-FFF2-40B4-BE49-F238E27FC236}">
                  <a16:creationId xmlns:a16="http://schemas.microsoft.com/office/drawing/2014/main" id="{A8D46411-15F7-434D-9105-CF690ED1CC5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15339" y="0"/>
              <a:ext cx="3204845" cy="3204845"/>
            </a:xfrm>
            <a:prstGeom prst="rect">
              <a:avLst/>
            </a:prstGeom>
            <a:noFill/>
            <a:ln>
              <a:noFill/>
            </a:ln>
          </p:spPr>
        </p:pic>
        <p:pic>
          <p:nvPicPr>
            <p:cNvPr id="50" name="Picture 49" descr="https://media-temporary.preziusercontent.com/frames-public/9/9/b/b/1/5195d1b4bb8b2b73c210e749f39_8_0_768.png">
              <a:extLst>
                <a:ext uri="{FF2B5EF4-FFF2-40B4-BE49-F238E27FC236}">
                  <a16:creationId xmlns:a16="http://schemas.microsoft.com/office/drawing/2014/main" id="{8E4494C2-0C5C-4EC8-B3AD-8126B1858B0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09414" y="2583712"/>
              <a:ext cx="3213735" cy="3141345"/>
            </a:xfrm>
            <a:prstGeom prst="rect">
              <a:avLst/>
            </a:prstGeom>
            <a:noFill/>
            <a:ln>
              <a:noFill/>
            </a:ln>
          </p:spPr>
        </p:pic>
        <p:pic>
          <p:nvPicPr>
            <p:cNvPr id="51" name="Picture 50" descr="https://media-temporary.preziusercontent.com/frames-public/9/9/b/b/1/5195d1b4bb8b2b73c210e749f39_3_0_768.png">
              <a:extLst>
                <a:ext uri="{FF2B5EF4-FFF2-40B4-BE49-F238E27FC236}">
                  <a16:creationId xmlns:a16="http://schemas.microsoft.com/office/drawing/2014/main" id="{B135F015-AC38-4F69-B1E4-EA77B669AB9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20046" y="42530"/>
              <a:ext cx="3168650" cy="3168650"/>
            </a:xfrm>
            <a:prstGeom prst="rect">
              <a:avLst/>
            </a:prstGeom>
            <a:noFill/>
            <a:ln>
              <a:noFill/>
            </a:ln>
          </p:spPr>
        </p:pic>
      </p:grpSp>
      <p:sp>
        <p:nvSpPr>
          <p:cNvPr id="4" name="TextBox 3">
            <a:extLst>
              <a:ext uri="{FF2B5EF4-FFF2-40B4-BE49-F238E27FC236}">
                <a16:creationId xmlns:a16="http://schemas.microsoft.com/office/drawing/2014/main" id="{DD4401BD-1C0A-4FA9-93CF-4656B002F706}"/>
              </a:ext>
            </a:extLst>
          </p:cNvPr>
          <p:cNvSpPr txBox="1"/>
          <p:nvPr/>
        </p:nvSpPr>
        <p:spPr>
          <a:xfrm>
            <a:off x="5882630" y="6235132"/>
            <a:ext cx="4416138"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52" name="Rectangle 51">
            <a:extLst>
              <a:ext uri="{FF2B5EF4-FFF2-40B4-BE49-F238E27FC236}">
                <a16:creationId xmlns:a16="http://schemas.microsoft.com/office/drawing/2014/main" id="{0C94CCBA-638F-4B0E-9DC1-3400C73F16F6}"/>
              </a:ext>
            </a:extLst>
          </p:cNvPr>
          <p:cNvSpPr/>
          <p:nvPr/>
        </p:nvSpPr>
        <p:spPr>
          <a:xfrm>
            <a:off x="7192" y="4660930"/>
            <a:ext cx="4461946" cy="2197070"/>
          </a:xfrm>
          <a:prstGeom prst="rect">
            <a:avLst/>
          </a:prstGeom>
          <a:solidFill>
            <a:srgbClr val="FF8A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600" b="1" u="sng" dirty="0">
                <a:solidFill>
                  <a:schemeClr val="tx1"/>
                </a:solidFill>
              </a:rPr>
              <a:t>Devising in the style of Frantic Assembly:</a:t>
            </a:r>
          </a:p>
          <a:p>
            <a:pPr marL="171450" indent="-171450" fontAlgn="base">
              <a:buFontTx/>
              <a:buChar char="-"/>
            </a:pPr>
            <a:r>
              <a:rPr lang="en-GB" sz="1200" dirty="0">
                <a:solidFill>
                  <a:schemeClr val="tx1"/>
                </a:solidFill>
              </a:rPr>
              <a:t>Frantic Assembly is a theatre company that uses a techniques called contact improvisation – a way of improvising that requires the performers to use physical contact with others as the starting point for their own movements.</a:t>
            </a:r>
          </a:p>
          <a:p>
            <a:pPr marL="171450" indent="-171450" fontAlgn="base">
              <a:buFontTx/>
              <a:buChar char="-"/>
            </a:pPr>
            <a:r>
              <a:rPr lang="en-GB" sz="1200" dirty="0">
                <a:solidFill>
                  <a:schemeClr val="tx1"/>
                </a:solidFill>
              </a:rPr>
              <a:t>The Curious Incident of the Dog in the Night Time is about an autistic boy who struggles to express himself. Frantic Assembly used physical theatre to give the audience an insight into his thoughts. For example, unnatural movements and chaotic scenes featuring lots of performers highlighting the boy’s struggle to understand the world around his </a:t>
            </a:r>
            <a:endParaRPr lang="en-US" sz="1200" dirty="0">
              <a:solidFill>
                <a:schemeClr val="tx1"/>
              </a:solidFill>
            </a:endParaRPr>
          </a:p>
        </p:txBody>
      </p:sp>
      <p:sp>
        <p:nvSpPr>
          <p:cNvPr id="35" name="Rectangle 34">
            <a:extLst>
              <a:ext uri="{FF2B5EF4-FFF2-40B4-BE49-F238E27FC236}">
                <a16:creationId xmlns:a16="http://schemas.microsoft.com/office/drawing/2014/main" id="{7B77E451-115F-4D7B-9681-A53C4AC5EB91}"/>
              </a:ext>
            </a:extLst>
          </p:cNvPr>
          <p:cNvSpPr/>
          <p:nvPr/>
        </p:nvSpPr>
        <p:spPr>
          <a:xfrm>
            <a:off x="7192" y="3626380"/>
            <a:ext cx="4461946" cy="1082726"/>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Summer Term 1:</a:t>
            </a:r>
          </a:p>
        </p:txBody>
      </p:sp>
    </p:spTree>
    <p:extLst>
      <p:ext uri="{BB962C8B-B14F-4D97-AF65-F5344CB8AC3E}">
        <p14:creationId xmlns:p14="http://schemas.microsoft.com/office/powerpoint/2010/main" val="29613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31A65A-5211-4A57-B358-A429946743F5}"/>
              </a:ext>
            </a:extLst>
          </p:cNvPr>
          <p:cNvSpPr/>
          <p:nvPr/>
        </p:nvSpPr>
        <p:spPr>
          <a:xfrm>
            <a:off x="0" y="6073253"/>
            <a:ext cx="12192000" cy="7847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GB" sz="1400" b="1" dirty="0">
                <a:solidFill>
                  <a:schemeClr val="accent1">
                    <a:lumMod val="50000"/>
                  </a:schemeClr>
                </a:solidFill>
              </a:rPr>
              <a:t>For further support go to:</a:t>
            </a:r>
          </a:p>
          <a:p>
            <a:pPr algn="ctr"/>
            <a:r>
              <a:rPr lang="en-GB" sz="1400" dirty="0">
                <a:hlinkClick r:id="rId2"/>
              </a:rPr>
              <a:t>https://www.bbc.co.uk/bitesize/examspecs/zrnjwty</a:t>
            </a:r>
            <a:endParaRPr lang="en-GB" sz="1400" dirty="0"/>
          </a:p>
          <a:p>
            <a:pPr algn="ctr"/>
            <a:r>
              <a:rPr lang="en-GB" dirty="0"/>
              <a:t>	</a:t>
            </a:r>
          </a:p>
        </p:txBody>
      </p:sp>
      <p:sp>
        <p:nvSpPr>
          <p:cNvPr id="6" name="Rectangle 5">
            <a:extLst>
              <a:ext uri="{FF2B5EF4-FFF2-40B4-BE49-F238E27FC236}">
                <a16:creationId xmlns:a16="http://schemas.microsoft.com/office/drawing/2014/main" id="{3003879A-337D-4F00-81A6-1C58E8317FA2}"/>
              </a:ext>
            </a:extLst>
          </p:cNvPr>
          <p:cNvSpPr/>
          <p:nvPr/>
        </p:nvSpPr>
        <p:spPr>
          <a:xfrm>
            <a:off x="0" y="4203509"/>
            <a:ext cx="12192001" cy="1774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Component 2- devising: 40%</a:t>
            </a:r>
          </a:p>
          <a:p>
            <a:pPr marL="285750" indent="-285750">
              <a:buFontTx/>
              <a:buChar char="-"/>
            </a:pPr>
            <a:r>
              <a:rPr lang="en-GB" sz="1400" dirty="0">
                <a:solidFill>
                  <a:schemeClr val="accent1">
                    <a:lumMod val="50000"/>
                  </a:schemeClr>
                </a:solidFill>
              </a:rPr>
              <a:t>Plan your rehearsals </a:t>
            </a:r>
          </a:p>
          <a:p>
            <a:pPr marL="285750" indent="-285750">
              <a:buFontTx/>
              <a:buChar char="-"/>
            </a:pPr>
            <a:r>
              <a:rPr lang="en-GB" sz="1400" dirty="0">
                <a:solidFill>
                  <a:schemeClr val="accent1">
                    <a:lumMod val="50000"/>
                  </a:schemeClr>
                </a:solidFill>
              </a:rPr>
              <a:t>Spend 10/15minutes at the end of each rehearsal recording what you achieved</a:t>
            </a:r>
          </a:p>
          <a:p>
            <a:pPr marL="285750" indent="-285750">
              <a:buFontTx/>
              <a:buChar char="-"/>
            </a:pPr>
            <a:r>
              <a:rPr lang="en-GB" sz="1400" dirty="0">
                <a:solidFill>
                  <a:schemeClr val="accent1">
                    <a:lumMod val="50000"/>
                  </a:schemeClr>
                </a:solidFill>
              </a:rPr>
              <a:t>Write down any feedback you receive </a:t>
            </a:r>
          </a:p>
          <a:p>
            <a:pPr marL="285750" indent="-285750">
              <a:buFontTx/>
              <a:buChar char="-"/>
            </a:pPr>
            <a:r>
              <a:rPr lang="en-GB" sz="1400" dirty="0">
                <a:solidFill>
                  <a:schemeClr val="accent1">
                    <a:lumMod val="50000"/>
                  </a:schemeClr>
                </a:solidFill>
              </a:rPr>
              <a:t>When completing research make sure it informs your process </a:t>
            </a:r>
          </a:p>
          <a:p>
            <a:pPr marL="285750" indent="-285750">
              <a:buFontTx/>
              <a:buChar char="-"/>
            </a:pPr>
            <a:r>
              <a:rPr lang="en-GB" sz="1400" dirty="0">
                <a:solidFill>
                  <a:schemeClr val="accent1">
                    <a:lumMod val="50000"/>
                  </a:schemeClr>
                </a:solidFill>
              </a:rPr>
              <a:t>Record ALL websites you have found information from </a:t>
            </a:r>
          </a:p>
          <a:p>
            <a:pPr marL="285750" indent="-285750">
              <a:buFontTx/>
              <a:buChar char="-"/>
            </a:pPr>
            <a:r>
              <a:rPr lang="en-GB" sz="1400" dirty="0">
                <a:solidFill>
                  <a:schemeClr val="accent1">
                    <a:lumMod val="50000"/>
                  </a:schemeClr>
                </a:solidFill>
              </a:rPr>
              <a:t>Not all work you create has to be made for your performance – experimenting is just as important.</a:t>
            </a:r>
          </a:p>
          <a:p>
            <a:pPr marL="285750" indent="-285750">
              <a:buFontTx/>
              <a:buChar char="-"/>
            </a:pPr>
            <a:r>
              <a:rPr lang="en-GB" sz="1400" dirty="0">
                <a:solidFill>
                  <a:schemeClr val="accent1">
                    <a:lumMod val="50000"/>
                  </a:schemeClr>
                </a:solidFill>
              </a:rPr>
              <a:t>60/80 of the marks available for this component come from your log book – so you must ensure you are taking notes through your devising process. </a:t>
            </a:r>
          </a:p>
        </p:txBody>
      </p:sp>
      <p:sp>
        <p:nvSpPr>
          <p:cNvPr id="7" name="Rectangle: Rounded Corners 6">
            <a:extLst>
              <a:ext uri="{FF2B5EF4-FFF2-40B4-BE49-F238E27FC236}">
                <a16:creationId xmlns:a16="http://schemas.microsoft.com/office/drawing/2014/main" id="{B6CFB237-EE62-43D5-9042-27815127E935}"/>
              </a:ext>
            </a:extLst>
          </p:cNvPr>
          <p:cNvSpPr/>
          <p:nvPr/>
        </p:nvSpPr>
        <p:spPr>
          <a:xfrm>
            <a:off x="-1" y="272955"/>
            <a:ext cx="12192000" cy="3835019"/>
          </a:xfrm>
          <a:prstGeom prst="roundRect">
            <a:avLst>
              <a:gd name="adj" fmla="val 836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accent1">
                    <a:lumMod val="50000"/>
                  </a:schemeClr>
                </a:solidFill>
              </a:rPr>
              <a:t>A sample of Rehearsal techniques:</a:t>
            </a:r>
          </a:p>
          <a:p>
            <a:r>
              <a:rPr lang="en-GB" b="1" u="sng" dirty="0">
                <a:solidFill>
                  <a:schemeClr val="accent1">
                    <a:lumMod val="50000"/>
                  </a:schemeClr>
                </a:solidFill>
              </a:rPr>
              <a:t>Hot seating: </a:t>
            </a:r>
            <a:r>
              <a:rPr lang="en-GB" sz="1600" dirty="0">
                <a:solidFill>
                  <a:schemeClr val="accent1">
                    <a:lumMod val="50000"/>
                  </a:schemeClr>
                </a:solidFill>
              </a:rPr>
              <a:t>one person answers questions IN CHARACTER. </a:t>
            </a:r>
          </a:p>
          <a:p>
            <a:r>
              <a:rPr lang="en-GB" sz="1600" dirty="0">
                <a:solidFill>
                  <a:schemeClr val="accent1">
                    <a:lumMod val="50000"/>
                  </a:schemeClr>
                </a:solidFill>
              </a:rPr>
              <a:t>Thought tracking: stopping the action at any moment in rehearsal, then characters speak their thoughts</a:t>
            </a:r>
          </a:p>
          <a:p>
            <a:r>
              <a:rPr lang="en-GB" b="1" u="sng" dirty="0">
                <a:solidFill>
                  <a:schemeClr val="accent1">
                    <a:lumMod val="50000"/>
                  </a:schemeClr>
                </a:solidFill>
              </a:rPr>
              <a:t>Creating unseen scenes: </a:t>
            </a:r>
            <a:r>
              <a:rPr lang="en-GB" sz="1600" dirty="0">
                <a:solidFill>
                  <a:schemeClr val="accent1">
                    <a:lumMod val="50000"/>
                  </a:schemeClr>
                </a:solidFill>
              </a:rPr>
              <a:t>improvise a scene to see how your character responds. The scene need not be part of the final performance, but may reveal something about your characters personality or interactions with other characters. </a:t>
            </a:r>
          </a:p>
          <a:p>
            <a:r>
              <a:rPr lang="en-GB" b="1" u="sng" dirty="0">
                <a:solidFill>
                  <a:schemeClr val="accent1">
                    <a:lumMod val="50000"/>
                  </a:schemeClr>
                </a:solidFill>
              </a:rPr>
              <a:t>Research: </a:t>
            </a:r>
            <a:r>
              <a:rPr lang="en-GB" sz="1600" dirty="0">
                <a:solidFill>
                  <a:schemeClr val="accent1">
                    <a:lumMod val="50000"/>
                  </a:schemeClr>
                </a:solidFill>
              </a:rPr>
              <a:t>you may look at videos, sound clips or other internet research, particularly if you are playing a real person. Analyse their vocal qualities (pace, pause, pitch, tone, emphasis, volume, accent etc) and physicality (posture, gesture, movement etc).</a:t>
            </a:r>
          </a:p>
          <a:p>
            <a:r>
              <a:rPr lang="en-GB" b="1" u="sng" dirty="0">
                <a:solidFill>
                  <a:schemeClr val="accent1">
                    <a:lumMod val="50000"/>
                  </a:schemeClr>
                </a:solidFill>
              </a:rPr>
              <a:t>Character physicality: </a:t>
            </a:r>
            <a:r>
              <a:rPr lang="en-GB" sz="1600" dirty="0">
                <a:solidFill>
                  <a:schemeClr val="accent1">
                    <a:lumMod val="50000"/>
                  </a:schemeClr>
                </a:solidFill>
              </a:rPr>
              <a:t>walk around the space in neutral. Gradually experiment with your posture until you settle on one which may work for your character. Then your movement. Then your facial expressions. This will help you settle on a way in which your character moves, stands, looks etc. – remember if you are </a:t>
            </a:r>
            <a:r>
              <a:rPr lang="en-GB" sz="1600" dirty="0" err="1">
                <a:solidFill>
                  <a:schemeClr val="accent1">
                    <a:lumMod val="50000"/>
                  </a:schemeClr>
                </a:solidFill>
              </a:rPr>
              <a:t>muti</a:t>
            </a:r>
            <a:r>
              <a:rPr lang="en-GB" sz="1600" dirty="0">
                <a:solidFill>
                  <a:schemeClr val="accent1">
                    <a:lumMod val="50000"/>
                  </a:schemeClr>
                </a:solidFill>
              </a:rPr>
              <a:t>-rolling each character has to be completely different from one another.</a:t>
            </a:r>
          </a:p>
          <a:p>
            <a:r>
              <a:rPr lang="en-GB" b="1" u="sng" dirty="0">
                <a:solidFill>
                  <a:schemeClr val="accent1">
                    <a:lumMod val="50000"/>
                  </a:schemeClr>
                </a:solidFill>
              </a:rPr>
              <a:t>Role on the wall: </a:t>
            </a:r>
            <a:r>
              <a:rPr lang="en-GB" sz="1600" dirty="0">
                <a:solidFill>
                  <a:schemeClr val="accent1">
                    <a:lumMod val="50000"/>
                  </a:schemeClr>
                </a:solidFill>
              </a:rPr>
              <a:t>a black stick figure on paper, where you gradually add character information to create a profile (age hobbies, family, background, occupation, personality, significant life events etc) this builds up a well-rounded picture of the character</a:t>
            </a:r>
          </a:p>
          <a:p>
            <a:r>
              <a:rPr lang="en-GB" b="1" u="sng" dirty="0">
                <a:solidFill>
                  <a:schemeClr val="accent1">
                    <a:lumMod val="50000"/>
                  </a:schemeClr>
                </a:solidFill>
              </a:rPr>
              <a:t>Levels: </a:t>
            </a:r>
            <a:r>
              <a:rPr lang="en-GB" sz="1600" dirty="0">
                <a:solidFill>
                  <a:schemeClr val="accent1">
                    <a:lumMod val="50000"/>
                  </a:schemeClr>
                </a:solidFill>
              </a:rPr>
              <a:t>create a scene and then rehearse through it, each time you repeat the scene you exaggerate the movement and the dialogue to the next level (working on a scale of 1-10)</a:t>
            </a:r>
          </a:p>
        </p:txBody>
      </p:sp>
    </p:spTree>
    <p:extLst>
      <p:ext uri="{BB962C8B-B14F-4D97-AF65-F5344CB8AC3E}">
        <p14:creationId xmlns:p14="http://schemas.microsoft.com/office/powerpoint/2010/main" val="307014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1,416,850 Creativity Symbols Illustrations &amp; Clip Art - iStock">
            <a:extLst>
              <a:ext uri="{FF2B5EF4-FFF2-40B4-BE49-F238E27FC236}">
                <a16:creationId xmlns:a16="http://schemas.microsoft.com/office/drawing/2014/main" id="{75B7E089-D0F8-4506-9FE7-B987DB807314}"/>
              </a:ext>
            </a:extLst>
          </p:cNvPr>
          <p:cNvPicPr/>
          <p:nvPr/>
        </p:nvPicPr>
        <p:blipFill rotWithShape="1">
          <a:blip r:embed="rId2">
            <a:extLst>
              <a:ext uri="{28A0092B-C50C-407E-A947-70E740481C1C}">
                <a14:useLocalDpi xmlns:a14="http://schemas.microsoft.com/office/drawing/2010/main" val="0"/>
              </a:ext>
            </a:extLst>
          </a:blip>
          <a:srcRect b="6925"/>
          <a:stretch/>
        </p:blipFill>
        <p:spPr bwMode="auto">
          <a:xfrm>
            <a:off x="69545" y="48273"/>
            <a:ext cx="3653370" cy="2778384"/>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D4401BD-1C0A-4FA9-93CF-4656B002F706}"/>
              </a:ext>
            </a:extLst>
          </p:cNvPr>
          <p:cNvSpPr txBox="1"/>
          <p:nvPr/>
        </p:nvSpPr>
        <p:spPr>
          <a:xfrm>
            <a:off x="0" y="3462398"/>
            <a:ext cx="3653370"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35" name="Rectangle 34">
            <a:extLst>
              <a:ext uri="{FF2B5EF4-FFF2-40B4-BE49-F238E27FC236}">
                <a16:creationId xmlns:a16="http://schemas.microsoft.com/office/drawing/2014/main" id="{7B77E451-115F-4D7B-9681-A53C4AC5EB91}"/>
              </a:ext>
            </a:extLst>
          </p:cNvPr>
          <p:cNvSpPr/>
          <p:nvPr/>
        </p:nvSpPr>
        <p:spPr>
          <a:xfrm>
            <a:off x="16328" y="4018721"/>
            <a:ext cx="3653371" cy="1082726"/>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Summer Term 2:</a:t>
            </a:r>
          </a:p>
        </p:txBody>
      </p:sp>
      <p:grpSp>
        <p:nvGrpSpPr>
          <p:cNvPr id="21" name="Group 20">
            <a:extLst>
              <a:ext uri="{FF2B5EF4-FFF2-40B4-BE49-F238E27FC236}">
                <a16:creationId xmlns:a16="http://schemas.microsoft.com/office/drawing/2014/main" id="{871F951A-BFE6-4EBA-AC0B-2DCBDE360BED}"/>
              </a:ext>
            </a:extLst>
          </p:cNvPr>
          <p:cNvGrpSpPr/>
          <p:nvPr/>
        </p:nvGrpSpPr>
        <p:grpSpPr>
          <a:xfrm>
            <a:off x="-719335" y="386413"/>
            <a:ext cx="5231130" cy="2498942"/>
            <a:chOff x="-1977070" y="1396483"/>
            <a:chExt cx="9651869" cy="4819650"/>
          </a:xfrm>
        </p:grpSpPr>
        <p:pic>
          <p:nvPicPr>
            <p:cNvPr id="22" name="Picture 21" descr="Children Drama Class - Cartoon Clipart (#231659) - PinClipart">
              <a:extLst>
                <a:ext uri="{FF2B5EF4-FFF2-40B4-BE49-F238E27FC236}">
                  <a16:creationId xmlns:a16="http://schemas.microsoft.com/office/drawing/2014/main" id="{AA92C39E-E0E9-4AD1-A154-25EB6056FCA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957" b="90000" l="7500" r="91818">
                          <a14:foregroundMark x1="51477" y1="6957" x2="51477" y2="6957"/>
                          <a14:foregroundMark x1="7500" y1="47065" x2="7500" y2="47065"/>
                          <a14:foregroundMark x1="91818" y1="48152" x2="91818" y2="48152"/>
                          <a14:foregroundMark x1="67841" y1="55761" x2="67841" y2="55761"/>
                          <a14:foregroundMark x1="75114" y1="40543" x2="58864" y2="42065"/>
                          <a14:foregroundMark x1="58864" y1="42065" x2="47500" y2="47717"/>
                          <a14:foregroundMark x1="47500" y1="47717" x2="46364" y2="67174"/>
                          <a14:foregroundMark x1="46364" y1="67174" x2="58182" y2="70761"/>
                          <a14:foregroundMark x1="58182" y1="70761" x2="69659" y2="62935"/>
                          <a14:foregroundMark x1="69659" y1="62935" x2="76023" y2="49022"/>
                          <a14:foregroundMark x1="76023" y1="49022" x2="73864" y2="40761"/>
                          <a14:foregroundMark x1="53636" y1="27174" x2="35909" y2="27174"/>
                          <a14:foregroundMark x1="35909" y1="27174" x2="25909" y2="30000"/>
                          <a14:foregroundMark x1="25909" y1="30000" x2="23409" y2="37826"/>
                          <a14:foregroundMark x1="23409" y1="37826" x2="25227" y2="54348"/>
                          <a14:foregroundMark x1="25227" y1="54348" x2="31250" y2="60326"/>
                          <a14:foregroundMark x1="31250" y1="60326" x2="42273" y2="65326"/>
                          <a14:foregroundMark x1="42273" y1="65326" x2="59432" y2="66957"/>
                          <a14:foregroundMark x1="59432" y1="66957" x2="64659" y2="57500"/>
                          <a14:foregroundMark x1="64659" y1="57500" x2="67841" y2="34891"/>
                          <a14:foregroundMark x1="67841" y1="34891" x2="64318" y2="22174"/>
                          <a14:foregroundMark x1="64318" y1="22174" x2="54659" y2="20761"/>
                          <a14:foregroundMark x1="54659" y1="20761" x2="49659" y2="29674"/>
                          <a14:foregroundMark x1="48750" y1="28587" x2="33750" y2="35326"/>
                          <a14:foregroundMark x1="33750" y1="35326" x2="12500" y2="37065"/>
                          <a14:foregroundMark x1="12500" y1="37065" x2="19205" y2="50217"/>
                          <a14:foregroundMark x1="19205" y1="50217" x2="35568" y2="61304"/>
                          <a14:foregroundMark x1="35568" y1="61304" x2="47500" y2="54457"/>
                          <a14:foregroundMark x1="47500" y1="54457" x2="54659" y2="34022"/>
                          <a14:foregroundMark x1="54659" y1="34022" x2="54886" y2="25435"/>
                          <a14:foregroundMark x1="54886" y1="25435" x2="47159" y2="30652"/>
                          <a14:foregroundMark x1="47159" y1="30652" x2="46364" y2="30543"/>
                          <a14:foregroundMark x1="39886" y1="40978" x2="39886" y2="40978"/>
                          <a14:foregroundMark x1="49659" y1="35000" x2="37500" y2="37065"/>
                          <a14:foregroundMark x1="37500" y1="37065" x2="28068" y2="46957"/>
                          <a14:foregroundMark x1="28068" y1="46957" x2="30114" y2="55652"/>
                          <a14:foregroundMark x1="30114" y1="55652" x2="41818" y2="56739"/>
                          <a14:foregroundMark x1="41818" y1="56739" x2="49432" y2="35000"/>
                          <a14:foregroundMark x1="42841" y1="38152" x2="28864" y2="40217"/>
                          <a14:foregroundMark x1="28864" y1="40217" x2="19886" y2="46087"/>
                          <a14:foregroundMark x1="19886" y1="46087" x2="22841" y2="59239"/>
                          <a14:foregroundMark x1="22841" y1="59239" x2="38750" y2="55217"/>
                          <a14:foregroundMark x1="38750" y1="55217" x2="44659" y2="45978"/>
                          <a14:foregroundMark x1="44659" y1="45978" x2="41477" y2="39022"/>
                          <a14:foregroundMark x1="70341" y1="42826" x2="59205" y2="43370"/>
                          <a14:foregroundMark x1="59205" y1="43370" x2="45909" y2="51087"/>
                          <a14:foregroundMark x1="45909" y1="51087" x2="44205" y2="62174"/>
                          <a14:foregroundMark x1="44205" y1="62174" x2="56705" y2="68587"/>
                          <a14:foregroundMark x1="56705" y1="68587" x2="65227" y2="56196"/>
                          <a14:foregroundMark x1="65227" y1="56196" x2="69659" y2="39891"/>
                          <a14:foregroundMark x1="65000" y1="45000" x2="43977" y2="50000"/>
                          <a14:foregroundMark x1="43977" y1="50000" x2="46818" y2="57609"/>
                          <a14:foregroundMark x1="46818" y1="57609" x2="58636" y2="58261"/>
                          <a14:foregroundMark x1="58636" y1="58261" x2="63409" y2="45217"/>
                        </a14:backgroundRemoval>
                      </a14:imgEffect>
                    </a14:imgLayer>
                  </a14:imgProps>
                </a:ext>
                <a:ext uri="{28A0092B-C50C-407E-A947-70E740481C1C}">
                  <a14:useLocalDpi xmlns:a14="http://schemas.microsoft.com/office/drawing/2010/main" val="0"/>
                </a:ext>
              </a:extLst>
            </a:blip>
            <a:srcRect/>
            <a:stretch>
              <a:fillRect/>
            </a:stretch>
          </p:blipFill>
          <p:spPr bwMode="auto">
            <a:xfrm>
              <a:off x="594538" y="1488557"/>
              <a:ext cx="4521201" cy="4727576"/>
            </a:xfrm>
            <a:prstGeom prst="rect">
              <a:avLst/>
            </a:prstGeom>
            <a:noFill/>
            <a:ln>
              <a:noFill/>
            </a:ln>
          </p:spPr>
        </p:pic>
        <p:sp>
          <p:nvSpPr>
            <p:cNvPr id="23" name="Text Box 66">
              <a:extLst>
                <a:ext uri="{FF2B5EF4-FFF2-40B4-BE49-F238E27FC236}">
                  <a16:creationId xmlns:a16="http://schemas.microsoft.com/office/drawing/2014/main" id="{A8D96ACA-CDFC-4C58-ABE8-0D52AB4CBBD7}"/>
                </a:ext>
              </a:extLst>
            </p:cNvPr>
            <p:cNvSpPr txBox="1"/>
            <p:nvPr/>
          </p:nvSpPr>
          <p:spPr>
            <a:xfrm>
              <a:off x="-1977070" y="1396483"/>
              <a:ext cx="9651869" cy="44394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7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DengXian" panose="02010600030101010101" pitchFamily="2" charset="-122"/>
                  <a:cs typeface="Arial" panose="020B0604020202020204" pitchFamily="34" charset="0"/>
                </a:rPr>
                <a:t>Devising Project </a:t>
              </a:r>
              <a:endParaRPr lang="en-GB" sz="1200" dirty="0">
                <a:effectLst/>
                <a:latin typeface="Calibri" panose="020F0502020204030204" pitchFamily="34" charset="0"/>
                <a:ea typeface="DengXian" panose="02010600030101010101" pitchFamily="2" charset="-122"/>
                <a:cs typeface="Arial" panose="020B0604020202020204" pitchFamily="34" charset="0"/>
              </a:endParaRPr>
            </a:p>
          </p:txBody>
        </p:sp>
      </p:grpSp>
      <p:sp>
        <p:nvSpPr>
          <p:cNvPr id="25" name="Rectangle: Rounded Corners 24">
            <a:extLst>
              <a:ext uri="{FF2B5EF4-FFF2-40B4-BE49-F238E27FC236}">
                <a16:creationId xmlns:a16="http://schemas.microsoft.com/office/drawing/2014/main" id="{B45338E7-02DD-4580-B682-8772E0CEF8D2}"/>
              </a:ext>
            </a:extLst>
          </p:cNvPr>
          <p:cNvSpPr/>
          <p:nvPr/>
        </p:nvSpPr>
        <p:spPr>
          <a:xfrm>
            <a:off x="3637041" y="11691"/>
            <a:ext cx="8538630" cy="5060407"/>
          </a:xfrm>
          <a:prstGeom prst="roundRect">
            <a:avLst>
              <a:gd name="adj"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accent1">
                    <a:lumMod val="50000"/>
                  </a:schemeClr>
                </a:solidFill>
              </a:rPr>
              <a:t>Rehearsal techniques:</a:t>
            </a:r>
          </a:p>
          <a:p>
            <a:r>
              <a:rPr lang="en-GB" b="1" u="sng" dirty="0">
                <a:solidFill>
                  <a:schemeClr val="accent1">
                    <a:lumMod val="50000"/>
                  </a:schemeClr>
                </a:solidFill>
              </a:rPr>
              <a:t>Hot seating: </a:t>
            </a:r>
            <a:r>
              <a:rPr lang="en-GB" sz="1600" dirty="0">
                <a:solidFill>
                  <a:schemeClr val="accent1">
                    <a:lumMod val="50000"/>
                  </a:schemeClr>
                </a:solidFill>
              </a:rPr>
              <a:t>one person answers questions IN CHARACTER. </a:t>
            </a:r>
          </a:p>
          <a:p>
            <a:r>
              <a:rPr lang="en-GB" sz="1600" dirty="0">
                <a:solidFill>
                  <a:schemeClr val="accent1">
                    <a:lumMod val="50000"/>
                  </a:schemeClr>
                </a:solidFill>
              </a:rPr>
              <a:t>Thought tracking: stopping the action at any moment in rehearsal, then characters speak their thoughts</a:t>
            </a:r>
          </a:p>
          <a:p>
            <a:r>
              <a:rPr lang="en-GB" b="1" u="sng" dirty="0">
                <a:solidFill>
                  <a:schemeClr val="accent1">
                    <a:lumMod val="50000"/>
                  </a:schemeClr>
                </a:solidFill>
              </a:rPr>
              <a:t>Creating unseen scenes: </a:t>
            </a:r>
            <a:r>
              <a:rPr lang="en-GB" sz="1600" dirty="0">
                <a:solidFill>
                  <a:schemeClr val="accent1">
                    <a:lumMod val="50000"/>
                  </a:schemeClr>
                </a:solidFill>
              </a:rPr>
              <a:t>improvise a scene to see how your character responds. The scene need not be part of the final performance, but may reveal something about your characters personality or interactions with other characters. </a:t>
            </a:r>
          </a:p>
          <a:p>
            <a:r>
              <a:rPr lang="en-GB" b="1" u="sng" dirty="0">
                <a:solidFill>
                  <a:schemeClr val="accent1">
                    <a:lumMod val="50000"/>
                  </a:schemeClr>
                </a:solidFill>
              </a:rPr>
              <a:t>Research: </a:t>
            </a:r>
            <a:r>
              <a:rPr lang="en-GB" sz="1600" dirty="0">
                <a:solidFill>
                  <a:schemeClr val="accent1">
                    <a:lumMod val="50000"/>
                  </a:schemeClr>
                </a:solidFill>
              </a:rPr>
              <a:t>you may look at videos, sound clips or other internet research, particularly if you are playing a real person. Analyse their vocal qualities (pace, pause, pitch, tone, emphasis, volume, accent etc) and physicality (posture, gesture, movement etc).</a:t>
            </a:r>
          </a:p>
          <a:p>
            <a:r>
              <a:rPr lang="en-GB" b="1" u="sng" dirty="0">
                <a:solidFill>
                  <a:schemeClr val="accent1">
                    <a:lumMod val="50000"/>
                  </a:schemeClr>
                </a:solidFill>
              </a:rPr>
              <a:t>Character physicality: </a:t>
            </a:r>
            <a:r>
              <a:rPr lang="en-GB" sz="1600" dirty="0">
                <a:solidFill>
                  <a:schemeClr val="accent1">
                    <a:lumMod val="50000"/>
                  </a:schemeClr>
                </a:solidFill>
              </a:rPr>
              <a:t>walk around the space in neutral. Gradually experiment with your posture until you settle on one which may work for your character. Then your movement. Then your facial expressions. This will help you settle on a way in which your character moves, stands, looks etc. – remember if you are </a:t>
            </a:r>
            <a:r>
              <a:rPr lang="en-GB" sz="1600" dirty="0" err="1">
                <a:solidFill>
                  <a:schemeClr val="accent1">
                    <a:lumMod val="50000"/>
                  </a:schemeClr>
                </a:solidFill>
              </a:rPr>
              <a:t>muti</a:t>
            </a:r>
            <a:r>
              <a:rPr lang="en-GB" sz="1600" dirty="0">
                <a:solidFill>
                  <a:schemeClr val="accent1">
                    <a:lumMod val="50000"/>
                  </a:schemeClr>
                </a:solidFill>
              </a:rPr>
              <a:t>-rolling each character has to be completely different from one another.</a:t>
            </a:r>
          </a:p>
          <a:p>
            <a:r>
              <a:rPr lang="en-GB" b="1" u="sng" dirty="0">
                <a:solidFill>
                  <a:schemeClr val="accent1">
                    <a:lumMod val="50000"/>
                  </a:schemeClr>
                </a:solidFill>
              </a:rPr>
              <a:t>Role on the wall: </a:t>
            </a:r>
            <a:r>
              <a:rPr lang="en-GB" sz="1600" dirty="0">
                <a:solidFill>
                  <a:schemeClr val="accent1">
                    <a:lumMod val="50000"/>
                  </a:schemeClr>
                </a:solidFill>
              </a:rPr>
              <a:t>a black stick figure on paper, where you gradually add character information to create a profile (age hobbies, family, background, occupation, personality, significant life events etc) this builds up a well-rounded picture of the character</a:t>
            </a:r>
          </a:p>
          <a:p>
            <a:r>
              <a:rPr lang="en-GB" b="1" u="sng" dirty="0">
                <a:solidFill>
                  <a:schemeClr val="accent1">
                    <a:lumMod val="50000"/>
                  </a:schemeClr>
                </a:solidFill>
              </a:rPr>
              <a:t>Levels: </a:t>
            </a:r>
            <a:r>
              <a:rPr lang="en-GB" sz="1600" dirty="0">
                <a:solidFill>
                  <a:schemeClr val="accent1">
                    <a:lumMod val="50000"/>
                  </a:schemeClr>
                </a:solidFill>
              </a:rPr>
              <a:t>create a scene and then rehearse through it, each time you repeat the scene you exaggerate the movement and the dialogue to the next level (working on a scale of 1-10)</a:t>
            </a:r>
          </a:p>
        </p:txBody>
      </p:sp>
      <p:sp>
        <p:nvSpPr>
          <p:cNvPr id="26" name="Rectangle 25">
            <a:extLst>
              <a:ext uri="{FF2B5EF4-FFF2-40B4-BE49-F238E27FC236}">
                <a16:creationId xmlns:a16="http://schemas.microsoft.com/office/drawing/2014/main" id="{B5C03998-E549-4F21-A012-9FE9903E72D7}"/>
              </a:ext>
            </a:extLst>
          </p:cNvPr>
          <p:cNvSpPr/>
          <p:nvPr/>
        </p:nvSpPr>
        <p:spPr>
          <a:xfrm>
            <a:off x="7193" y="5072098"/>
            <a:ext cx="12168480" cy="17742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lumMod val="50000"/>
                  </a:schemeClr>
                </a:solidFill>
              </a:rPr>
              <a:t>How to use your time effectively</a:t>
            </a:r>
          </a:p>
          <a:p>
            <a:pPr marL="285750" indent="-285750">
              <a:buFontTx/>
              <a:buChar char="-"/>
            </a:pPr>
            <a:r>
              <a:rPr lang="en-GB" sz="1400" dirty="0">
                <a:solidFill>
                  <a:schemeClr val="accent1">
                    <a:lumMod val="50000"/>
                  </a:schemeClr>
                </a:solidFill>
              </a:rPr>
              <a:t>Plan your rehearsals </a:t>
            </a:r>
          </a:p>
          <a:p>
            <a:pPr marL="285750" indent="-285750">
              <a:buFontTx/>
              <a:buChar char="-"/>
            </a:pPr>
            <a:r>
              <a:rPr lang="en-GB" sz="1400" dirty="0">
                <a:solidFill>
                  <a:schemeClr val="accent1">
                    <a:lumMod val="50000"/>
                  </a:schemeClr>
                </a:solidFill>
              </a:rPr>
              <a:t>Spend 10/15minutes at the end of each rehearsal recording what you achieved</a:t>
            </a:r>
          </a:p>
          <a:p>
            <a:pPr marL="285750" indent="-285750">
              <a:buFontTx/>
              <a:buChar char="-"/>
            </a:pPr>
            <a:r>
              <a:rPr lang="en-GB" sz="1400" dirty="0">
                <a:solidFill>
                  <a:schemeClr val="accent1">
                    <a:lumMod val="50000"/>
                  </a:schemeClr>
                </a:solidFill>
              </a:rPr>
              <a:t>Write down any feedback you receive </a:t>
            </a:r>
          </a:p>
          <a:p>
            <a:pPr marL="285750" indent="-285750">
              <a:buFontTx/>
              <a:buChar char="-"/>
            </a:pPr>
            <a:r>
              <a:rPr lang="en-GB" sz="1400" dirty="0">
                <a:solidFill>
                  <a:schemeClr val="accent1">
                    <a:lumMod val="50000"/>
                  </a:schemeClr>
                </a:solidFill>
              </a:rPr>
              <a:t>When completing research make sure it informs your process </a:t>
            </a:r>
          </a:p>
          <a:p>
            <a:pPr marL="285750" indent="-285750">
              <a:buFontTx/>
              <a:buChar char="-"/>
            </a:pPr>
            <a:r>
              <a:rPr lang="en-GB" sz="1400" dirty="0">
                <a:solidFill>
                  <a:schemeClr val="accent1">
                    <a:lumMod val="50000"/>
                  </a:schemeClr>
                </a:solidFill>
              </a:rPr>
              <a:t>Record ALL websites you have found information from </a:t>
            </a:r>
          </a:p>
          <a:p>
            <a:pPr marL="285750" indent="-285750">
              <a:buFontTx/>
              <a:buChar char="-"/>
            </a:pPr>
            <a:r>
              <a:rPr lang="en-GB" sz="1400" dirty="0">
                <a:solidFill>
                  <a:schemeClr val="accent1">
                    <a:lumMod val="50000"/>
                  </a:schemeClr>
                </a:solidFill>
              </a:rPr>
              <a:t>Not all work you create has to be made for your performance – experimenting is just as important.</a:t>
            </a:r>
          </a:p>
          <a:p>
            <a:pPr marL="285750" indent="-285750">
              <a:buFontTx/>
              <a:buChar char="-"/>
            </a:pPr>
            <a:r>
              <a:rPr lang="en-GB" sz="1400" dirty="0">
                <a:solidFill>
                  <a:schemeClr val="accent1">
                    <a:lumMod val="50000"/>
                  </a:schemeClr>
                </a:solidFill>
              </a:rPr>
              <a:t>60/80 of the marks available for this component come from your log book – so you must ensure you are taking notes through your devising process. </a:t>
            </a:r>
          </a:p>
        </p:txBody>
      </p:sp>
    </p:spTree>
    <p:extLst>
      <p:ext uri="{BB962C8B-B14F-4D97-AF65-F5344CB8AC3E}">
        <p14:creationId xmlns:p14="http://schemas.microsoft.com/office/powerpoint/2010/main" val="405695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44C56C6-6D60-4942-8F42-51816071109D}"/>
              </a:ext>
            </a:extLst>
          </p:cNvPr>
          <p:cNvSpPr/>
          <p:nvPr/>
        </p:nvSpPr>
        <p:spPr>
          <a:xfrm>
            <a:off x="9011661" y="3993623"/>
            <a:ext cx="3045295" cy="2755872"/>
          </a:xfrm>
          <a:prstGeom prst="rect">
            <a:avLst/>
          </a:prstGeom>
          <a:solidFill>
            <a:srgbClr val="FF8AD8"/>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a:solidFill>
                  <a:schemeClr val="tx1"/>
                </a:solidFill>
              </a:rPr>
              <a:t>Thrust stage</a:t>
            </a: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r>
              <a:rPr lang="en-GB" sz="2000" u="sng" dirty="0">
                <a:solidFill>
                  <a:schemeClr val="tx1"/>
                </a:solidFill>
              </a:rPr>
              <a:t>   </a:t>
            </a:r>
          </a:p>
        </p:txBody>
      </p:sp>
      <p:sp>
        <p:nvSpPr>
          <p:cNvPr id="18" name="Rectangle 17">
            <a:extLst>
              <a:ext uri="{FF2B5EF4-FFF2-40B4-BE49-F238E27FC236}">
                <a16:creationId xmlns:a16="http://schemas.microsoft.com/office/drawing/2014/main" id="{C927D410-DD55-4B8C-B0A5-0A3DCA3101DB}"/>
              </a:ext>
            </a:extLst>
          </p:cNvPr>
          <p:cNvSpPr/>
          <p:nvPr/>
        </p:nvSpPr>
        <p:spPr>
          <a:xfrm>
            <a:off x="5315861" y="3188532"/>
            <a:ext cx="3573906" cy="3560963"/>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a:solidFill>
                  <a:schemeClr val="tx1"/>
                </a:solidFill>
              </a:rPr>
              <a:t>Theatre in the Round</a:t>
            </a: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r>
              <a:rPr lang="en-GB" sz="2000" u="sng" dirty="0">
                <a:solidFill>
                  <a:schemeClr val="tx1"/>
                </a:solidFill>
              </a:rPr>
              <a:t>  </a:t>
            </a:r>
          </a:p>
        </p:txBody>
      </p:sp>
      <p:sp>
        <p:nvSpPr>
          <p:cNvPr id="19" name="Rectangle 18">
            <a:extLst>
              <a:ext uri="{FF2B5EF4-FFF2-40B4-BE49-F238E27FC236}">
                <a16:creationId xmlns:a16="http://schemas.microsoft.com/office/drawing/2014/main" id="{0931B156-886A-4D60-9D2F-3157AFF0E58E}"/>
              </a:ext>
            </a:extLst>
          </p:cNvPr>
          <p:cNvSpPr/>
          <p:nvPr/>
        </p:nvSpPr>
        <p:spPr>
          <a:xfrm>
            <a:off x="5315861" y="108504"/>
            <a:ext cx="3573906" cy="2934365"/>
          </a:xfrm>
          <a:prstGeom prst="rect">
            <a:avLst/>
          </a:prstGeom>
          <a:solidFill>
            <a:schemeClr val="accent6">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u="sng" dirty="0">
              <a:solidFill>
                <a:schemeClr val="tx1"/>
              </a:solidFill>
            </a:endParaRPr>
          </a:p>
          <a:p>
            <a:pPr algn="ctr"/>
            <a:r>
              <a:rPr lang="en-GB" sz="2000" u="sng" dirty="0">
                <a:solidFill>
                  <a:schemeClr val="tx1"/>
                </a:solidFill>
              </a:rPr>
              <a:t>Proscenium arch</a:t>
            </a: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endParaRPr lang="en-GB" sz="2000" u="sng" dirty="0">
              <a:solidFill>
                <a:schemeClr val="tx1"/>
              </a:solidFill>
            </a:endParaRPr>
          </a:p>
          <a:p>
            <a:pPr algn="ctr"/>
            <a:r>
              <a:rPr lang="en-GB" sz="2000" u="sng" dirty="0">
                <a:solidFill>
                  <a:schemeClr val="tx1"/>
                </a:solidFill>
              </a:rPr>
              <a:t>   </a:t>
            </a:r>
          </a:p>
        </p:txBody>
      </p:sp>
      <p:sp>
        <p:nvSpPr>
          <p:cNvPr id="17" name="Rectangle 16">
            <a:extLst>
              <a:ext uri="{FF2B5EF4-FFF2-40B4-BE49-F238E27FC236}">
                <a16:creationId xmlns:a16="http://schemas.microsoft.com/office/drawing/2014/main" id="{73ACA849-45EB-48E1-9AA9-D789D95EE1EB}"/>
              </a:ext>
            </a:extLst>
          </p:cNvPr>
          <p:cNvSpPr/>
          <p:nvPr/>
        </p:nvSpPr>
        <p:spPr>
          <a:xfrm>
            <a:off x="135043" y="4590233"/>
            <a:ext cx="5058923" cy="2159264"/>
          </a:xfrm>
          <a:prstGeom prst="rect">
            <a:avLst/>
          </a:prstGeom>
          <a:solidFill>
            <a:schemeClr val="accent4">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a:solidFill>
                  <a:schemeClr val="tx1"/>
                </a:solidFill>
              </a:rPr>
              <a:t>Promenade Theatre</a:t>
            </a: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 </a:t>
            </a:r>
          </a:p>
        </p:txBody>
      </p:sp>
      <p:sp>
        <p:nvSpPr>
          <p:cNvPr id="20" name="Rectangle 19">
            <a:extLst>
              <a:ext uri="{FF2B5EF4-FFF2-40B4-BE49-F238E27FC236}">
                <a16:creationId xmlns:a16="http://schemas.microsoft.com/office/drawing/2014/main" id="{2A1DAB79-5798-4A8F-9EF6-F97C5F271490}"/>
              </a:ext>
            </a:extLst>
          </p:cNvPr>
          <p:cNvSpPr/>
          <p:nvPr/>
        </p:nvSpPr>
        <p:spPr>
          <a:xfrm>
            <a:off x="141609" y="1756825"/>
            <a:ext cx="5052357" cy="2706317"/>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a:solidFill>
                  <a:schemeClr val="tx1"/>
                </a:solidFill>
              </a:rPr>
              <a:t>Traverse</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pPr algn="ctr"/>
            <a:r>
              <a:rPr lang="en-GB" dirty="0">
                <a:solidFill>
                  <a:schemeClr val="tx1"/>
                </a:solidFill>
              </a:rPr>
              <a:t>   </a:t>
            </a:r>
          </a:p>
        </p:txBody>
      </p:sp>
      <p:sp>
        <p:nvSpPr>
          <p:cNvPr id="22" name="Rectangle 21">
            <a:extLst>
              <a:ext uri="{FF2B5EF4-FFF2-40B4-BE49-F238E27FC236}">
                <a16:creationId xmlns:a16="http://schemas.microsoft.com/office/drawing/2014/main" id="{C49EA7DE-3CFA-4B7D-944A-19D8CB866339}"/>
              </a:ext>
            </a:extLst>
          </p:cNvPr>
          <p:cNvSpPr/>
          <p:nvPr/>
        </p:nvSpPr>
        <p:spPr>
          <a:xfrm>
            <a:off x="135043" y="108504"/>
            <a:ext cx="4768546" cy="14883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tx1"/>
                </a:solidFill>
              </a:rPr>
              <a:t>Stage Configurations:   </a:t>
            </a:r>
          </a:p>
        </p:txBody>
      </p:sp>
      <p:pic>
        <p:nvPicPr>
          <p:cNvPr id="5" name="Picture 4">
            <a:extLst>
              <a:ext uri="{FF2B5EF4-FFF2-40B4-BE49-F238E27FC236}">
                <a16:creationId xmlns:a16="http://schemas.microsoft.com/office/drawing/2014/main" id="{0DCABE94-1966-4CEE-86FF-F91604D0B273}"/>
              </a:ext>
            </a:extLst>
          </p:cNvPr>
          <p:cNvPicPr>
            <a:picLocks noChangeAspect="1"/>
          </p:cNvPicPr>
          <p:nvPr/>
        </p:nvPicPr>
        <p:blipFill rotWithShape="1">
          <a:blip r:embed="rId2"/>
          <a:srcRect l="8617" t="12782" r="56488" b="53698"/>
          <a:stretch/>
        </p:blipFill>
        <p:spPr>
          <a:xfrm>
            <a:off x="5600877" y="558614"/>
            <a:ext cx="3097939" cy="2336121"/>
          </a:xfrm>
          <a:prstGeom prst="rect">
            <a:avLst/>
          </a:prstGeom>
        </p:spPr>
      </p:pic>
      <p:pic>
        <p:nvPicPr>
          <p:cNvPr id="4" name="Picture 3">
            <a:extLst>
              <a:ext uri="{FF2B5EF4-FFF2-40B4-BE49-F238E27FC236}">
                <a16:creationId xmlns:a16="http://schemas.microsoft.com/office/drawing/2014/main" id="{4D0AEF41-32B0-4126-B71D-71CA56F1AF36}"/>
              </a:ext>
            </a:extLst>
          </p:cNvPr>
          <p:cNvPicPr>
            <a:picLocks noChangeAspect="1"/>
          </p:cNvPicPr>
          <p:nvPr/>
        </p:nvPicPr>
        <p:blipFill rotWithShape="1">
          <a:blip r:embed="rId3"/>
          <a:srcRect l="2991" t="55729" r="53011"/>
          <a:stretch/>
        </p:blipFill>
        <p:spPr>
          <a:xfrm>
            <a:off x="912428" y="2269338"/>
            <a:ext cx="3510717" cy="2154777"/>
          </a:xfrm>
          <a:prstGeom prst="rect">
            <a:avLst/>
          </a:prstGeom>
        </p:spPr>
      </p:pic>
      <p:pic>
        <p:nvPicPr>
          <p:cNvPr id="6" name="Picture 5">
            <a:extLst>
              <a:ext uri="{FF2B5EF4-FFF2-40B4-BE49-F238E27FC236}">
                <a16:creationId xmlns:a16="http://schemas.microsoft.com/office/drawing/2014/main" id="{B270ABAE-2600-482B-B5CA-2317819B56D9}"/>
              </a:ext>
            </a:extLst>
          </p:cNvPr>
          <p:cNvPicPr>
            <a:picLocks noChangeAspect="1"/>
          </p:cNvPicPr>
          <p:nvPr/>
        </p:nvPicPr>
        <p:blipFill rotWithShape="1">
          <a:blip r:embed="rId2"/>
          <a:srcRect l="56986" t="10043" r="5958" b="54407"/>
          <a:stretch/>
        </p:blipFill>
        <p:spPr>
          <a:xfrm>
            <a:off x="9125596" y="4592593"/>
            <a:ext cx="2817423" cy="2004317"/>
          </a:xfrm>
          <a:prstGeom prst="rect">
            <a:avLst/>
          </a:prstGeom>
        </p:spPr>
      </p:pic>
      <p:pic>
        <p:nvPicPr>
          <p:cNvPr id="7" name="Picture 6">
            <a:extLst>
              <a:ext uri="{FF2B5EF4-FFF2-40B4-BE49-F238E27FC236}">
                <a16:creationId xmlns:a16="http://schemas.microsoft.com/office/drawing/2014/main" id="{295ED5D8-09C5-41A7-B5B1-888A4873B516}"/>
              </a:ext>
            </a:extLst>
          </p:cNvPr>
          <p:cNvPicPr>
            <a:picLocks noChangeAspect="1"/>
          </p:cNvPicPr>
          <p:nvPr/>
        </p:nvPicPr>
        <p:blipFill rotWithShape="1">
          <a:blip r:embed="rId2"/>
          <a:srcRect l="58690" t="58173" r="5628" b="-1"/>
          <a:stretch/>
        </p:blipFill>
        <p:spPr>
          <a:xfrm>
            <a:off x="5546157" y="3785325"/>
            <a:ext cx="3113313" cy="2851854"/>
          </a:xfrm>
          <a:prstGeom prst="rect">
            <a:avLst/>
          </a:prstGeom>
        </p:spPr>
      </p:pic>
      <p:pic>
        <p:nvPicPr>
          <p:cNvPr id="8" name="Picture 7">
            <a:extLst>
              <a:ext uri="{FF2B5EF4-FFF2-40B4-BE49-F238E27FC236}">
                <a16:creationId xmlns:a16="http://schemas.microsoft.com/office/drawing/2014/main" id="{3F277F46-6326-4F65-BB27-0F7803DF62AC}"/>
              </a:ext>
            </a:extLst>
          </p:cNvPr>
          <p:cNvPicPr>
            <a:picLocks noChangeAspect="1"/>
          </p:cNvPicPr>
          <p:nvPr/>
        </p:nvPicPr>
        <p:blipFill rotWithShape="1">
          <a:blip r:embed="rId4"/>
          <a:srcRect l="22941" t="31364" r="28750" b="19685"/>
          <a:stretch/>
        </p:blipFill>
        <p:spPr>
          <a:xfrm>
            <a:off x="211809" y="4975655"/>
            <a:ext cx="4905389" cy="1734814"/>
          </a:xfrm>
          <a:prstGeom prst="rect">
            <a:avLst/>
          </a:prstGeom>
        </p:spPr>
      </p:pic>
      <p:pic>
        <p:nvPicPr>
          <p:cNvPr id="9" name="Picture 4" descr="Picture">
            <a:extLst>
              <a:ext uri="{FF2B5EF4-FFF2-40B4-BE49-F238E27FC236}">
                <a16:creationId xmlns:a16="http://schemas.microsoft.com/office/drawing/2014/main" id="{AB562621-A370-4A0C-A56C-E1AFCA6306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66" t="17743" r="21862" b="26350"/>
          <a:stretch/>
        </p:blipFill>
        <p:spPr bwMode="auto">
          <a:xfrm>
            <a:off x="9011662" y="806720"/>
            <a:ext cx="2931357" cy="30645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23278DD-2AF1-4297-B02D-CF079515794C}"/>
              </a:ext>
            </a:extLst>
          </p:cNvPr>
          <p:cNvSpPr/>
          <p:nvPr/>
        </p:nvSpPr>
        <p:spPr>
          <a:xfrm>
            <a:off x="9011662" y="108503"/>
            <a:ext cx="3038729" cy="376272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0865445-3117-46DD-A3A8-CF0FD957F4DF}"/>
              </a:ext>
            </a:extLst>
          </p:cNvPr>
          <p:cNvSpPr/>
          <p:nvPr/>
        </p:nvSpPr>
        <p:spPr>
          <a:xfrm>
            <a:off x="9011662" y="108504"/>
            <a:ext cx="3113314" cy="101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a:solidFill>
                  <a:schemeClr val="tx1"/>
                </a:solidFill>
              </a:rPr>
              <a:t>Stage Positioning: </a:t>
            </a:r>
          </a:p>
        </p:txBody>
      </p:sp>
      <p:pic>
        <p:nvPicPr>
          <p:cNvPr id="13" name="Picture 12">
            <a:extLst>
              <a:ext uri="{FF2B5EF4-FFF2-40B4-BE49-F238E27FC236}">
                <a16:creationId xmlns:a16="http://schemas.microsoft.com/office/drawing/2014/main" id="{939F3846-53DA-4643-AC64-257E33F67E3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000" b="95556" l="4889" r="95556">
                        <a14:foregroundMark x1="17333" y1="84000" x2="17333" y2="84000"/>
                        <a14:foregroundMark x1="17333" y1="95556" x2="17333" y2="95556"/>
                        <a14:foregroundMark x1="5333" y1="77333" x2="5333" y2="77333"/>
                        <a14:foregroundMark x1="5333" y1="43556" x2="5333" y2="43556"/>
                        <a14:foregroundMark x1="38667" y1="8000" x2="38667" y2="8000"/>
                        <a14:foregroundMark x1="92889" y1="45333" x2="92889" y2="45333"/>
                        <a14:foregroundMark x1="95556" y1="50667" x2="95556" y2="50667"/>
                      </a14:backgroundRemoval>
                    </a14:imgEffect>
                  </a14:imgLayer>
                </a14:imgProps>
              </a:ext>
            </a:extLst>
          </a:blip>
          <a:stretch>
            <a:fillRect/>
          </a:stretch>
        </p:blipFill>
        <p:spPr>
          <a:xfrm>
            <a:off x="3057611" y="108504"/>
            <a:ext cx="1776407" cy="1453195"/>
          </a:xfrm>
          <a:prstGeom prst="rect">
            <a:avLst/>
          </a:prstGeom>
        </p:spPr>
      </p:pic>
      <p:sp>
        <p:nvSpPr>
          <p:cNvPr id="23" name="TextBox 22">
            <a:extLst>
              <a:ext uri="{FF2B5EF4-FFF2-40B4-BE49-F238E27FC236}">
                <a16:creationId xmlns:a16="http://schemas.microsoft.com/office/drawing/2014/main" id="{48C10355-7D6C-40CD-83F8-92412A089F08}"/>
              </a:ext>
            </a:extLst>
          </p:cNvPr>
          <p:cNvSpPr txBox="1"/>
          <p:nvPr/>
        </p:nvSpPr>
        <p:spPr>
          <a:xfrm>
            <a:off x="141609" y="1194577"/>
            <a:ext cx="2916002"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Tree>
    <p:extLst>
      <p:ext uri="{BB962C8B-B14F-4D97-AF65-F5344CB8AC3E}">
        <p14:creationId xmlns:p14="http://schemas.microsoft.com/office/powerpoint/2010/main" val="314784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3E16672-1B0B-44B8-83EC-3E7FF72511D1}"/>
              </a:ext>
            </a:extLst>
          </p:cNvPr>
          <p:cNvSpPr/>
          <p:nvPr/>
        </p:nvSpPr>
        <p:spPr>
          <a:xfrm>
            <a:off x="0" y="4026089"/>
            <a:ext cx="3043972" cy="11769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Playwright </a:t>
            </a:r>
          </a:p>
          <a:p>
            <a:r>
              <a:rPr lang="en-GB" sz="1600" b="1" u="sng" dirty="0">
                <a:solidFill>
                  <a:srgbClr val="FF7E79"/>
                </a:solidFill>
              </a:rPr>
              <a:t>What they do:</a:t>
            </a:r>
          </a:p>
          <a:p>
            <a:r>
              <a:rPr lang="en-GB" sz="1400" dirty="0">
                <a:solidFill>
                  <a:schemeClr val="tx1"/>
                </a:solidFill>
              </a:rPr>
              <a:t>Writing the script of the play, including the dialogue and stage direction</a:t>
            </a:r>
            <a:r>
              <a:rPr lang="en-GB" sz="1400" dirty="0">
                <a:solidFill>
                  <a:srgbClr val="FF7E79"/>
                </a:solidFill>
              </a:rPr>
              <a:t> </a:t>
            </a:r>
          </a:p>
        </p:txBody>
      </p:sp>
      <p:sp>
        <p:nvSpPr>
          <p:cNvPr id="18" name="Rectangle: Rounded Corners 17">
            <a:extLst>
              <a:ext uri="{FF2B5EF4-FFF2-40B4-BE49-F238E27FC236}">
                <a16:creationId xmlns:a16="http://schemas.microsoft.com/office/drawing/2014/main" id="{CAD57514-9EAD-4736-83A5-350E08095159}"/>
              </a:ext>
            </a:extLst>
          </p:cNvPr>
          <p:cNvSpPr/>
          <p:nvPr/>
        </p:nvSpPr>
        <p:spPr>
          <a:xfrm>
            <a:off x="0" y="5257659"/>
            <a:ext cx="3043972" cy="16092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0070C0"/>
                </a:solidFill>
              </a:rPr>
              <a:t>Theatre Maker:</a:t>
            </a:r>
          </a:p>
          <a:p>
            <a:r>
              <a:rPr lang="en-GB" sz="1600" dirty="0">
                <a:solidFill>
                  <a:schemeClr val="tx1"/>
                </a:solidFill>
              </a:rPr>
              <a:t>Puppet Designer </a:t>
            </a:r>
          </a:p>
          <a:p>
            <a:r>
              <a:rPr lang="en-GB" sz="1600" b="1" u="sng" dirty="0">
                <a:solidFill>
                  <a:srgbClr val="0070C0"/>
                </a:solidFill>
              </a:rPr>
              <a:t>What they do:</a:t>
            </a:r>
          </a:p>
          <a:p>
            <a:r>
              <a:rPr lang="en-GB" sz="1400" dirty="0">
                <a:solidFill>
                  <a:schemeClr val="tx1"/>
                </a:solidFill>
              </a:rPr>
              <a:t>Designing the puppets for a production, taking into account the style of puppets and how they will be operated.</a:t>
            </a:r>
          </a:p>
        </p:txBody>
      </p:sp>
      <p:sp>
        <p:nvSpPr>
          <p:cNvPr id="19" name="Rectangle 18">
            <a:extLst>
              <a:ext uri="{FF2B5EF4-FFF2-40B4-BE49-F238E27FC236}">
                <a16:creationId xmlns:a16="http://schemas.microsoft.com/office/drawing/2014/main" id="{36EE025D-BFBF-4217-95D9-371807BF6A4D}"/>
              </a:ext>
            </a:extLst>
          </p:cNvPr>
          <p:cNvSpPr/>
          <p:nvPr/>
        </p:nvSpPr>
        <p:spPr>
          <a:xfrm>
            <a:off x="3125141" y="3766867"/>
            <a:ext cx="2888973" cy="3077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Director </a:t>
            </a:r>
          </a:p>
          <a:p>
            <a:r>
              <a:rPr lang="en-GB" sz="1600" b="1" u="sng" dirty="0">
                <a:solidFill>
                  <a:srgbClr val="FFC000"/>
                </a:solidFill>
              </a:rPr>
              <a:t>What they do:</a:t>
            </a:r>
          </a:p>
          <a:p>
            <a:r>
              <a:rPr lang="en-GB" sz="1400" dirty="0">
                <a:solidFill>
                  <a:schemeClr val="tx1"/>
                </a:solidFill>
              </a:rPr>
              <a:t>Overseeing the creative aspects of the production. Developing a ‘concept’ or central unifying idea for the production. Liaising with designers, rehearsing the actors and ensuring that all technical elements of the play are ready. Giving ‘notes’ to the actors to help improve their performances and agreeing the blocking (or movement) of the actors </a:t>
            </a:r>
          </a:p>
        </p:txBody>
      </p:sp>
      <p:sp>
        <p:nvSpPr>
          <p:cNvPr id="21" name="Rectangle: Rounded Corners 20">
            <a:extLst>
              <a:ext uri="{FF2B5EF4-FFF2-40B4-BE49-F238E27FC236}">
                <a16:creationId xmlns:a16="http://schemas.microsoft.com/office/drawing/2014/main" id="{C8C2A2FB-F634-421A-946D-5A05FE860CF2}"/>
              </a:ext>
            </a:extLst>
          </p:cNvPr>
          <p:cNvSpPr/>
          <p:nvPr/>
        </p:nvSpPr>
        <p:spPr>
          <a:xfrm>
            <a:off x="6079803" y="83734"/>
            <a:ext cx="3142055" cy="18007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Technician </a:t>
            </a:r>
          </a:p>
          <a:p>
            <a:r>
              <a:rPr lang="en-GB" sz="1600" b="1" u="sng" dirty="0">
                <a:solidFill>
                  <a:srgbClr val="FFC000"/>
                </a:solidFill>
              </a:rPr>
              <a:t>What they do:</a:t>
            </a:r>
          </a:p>
          <a:p>
            <a:r>
              <a:rPr lang="en-GB" sz="1400" dirty="0">
                <a:solidFill>
                  <a:schemeClr val="tx1"/>
                </a:solidFill>
              </a:rPr>
              <a:t>Operating the technical equipment, such as the lighting and sound boards, during the performance.</a:t>
            </a:r>
          </a:p>
        </p:txBody>
      </p:sp>
      <p:sp>
        <p:nvSpPr>
          <p:cNvPr id="22" name="Rectangle 21">
            <a:extLst>
              <a:ext uri="{FF2B5EF4-FFF2-40B4-BE49-F238E27FC236}">
                <a16:creationId xmlns:a16="http://schemas.microsoft.com/office/drawing/2014/main" id="{55AEAC9A-8782-45FF-A69C-8C5EA09E410D}"/>
              </a:ext>
            </a:extLst>
          </p:cNvPr>
          <p:cNvSpPr/>
          <p:nvPr/>
        </p:nvSpPr>
        <p:spPr>
          <a:xfrm>
            <a:off x="3109546" y="2061981"/>
            <a:ext cx="2888973" cy="16092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Theatre Manager </a:t>
            </a:r>
          </a:p>
          <a:p>
            <a:r>
              <a:rPr lang="en-GB" sz="1600" b="1" u="sng" dirty="0">
                <a:solidFill>
                  <a:srgbClr val="FF7E79"/>
                </a:solidFill>
              </a:rPr>
              <a:t>What they do:</a:t>
            </a:r>
          </a:p>
          <a:p>
            <a:r>
              <a:rPr lang="en-GB" sz="1400" dirty="0">
                <a:solidFill>
                  <a:schemeClr val="tx1"/>
                </a:solidFill>
              </a:rPr>
              <a:t>Running the theatre building, including overseeing the front of house staff (ushers) and the box office staff who sell tickets.</a:t>
            </a:r>
          </a:p>
        </p:txBody>
      </p:sp>
      <p:sp>
        <p:nvSpPr>
          <p:cNvPr id="23" name="Rectangle: Rounded Corners 22">
            <a:extLst>
              <a:ext uri="{FF2B5EF4-FFF2-40B4-BE49-F238E27FC236}">
                <a16:creationId xmlns:a16="http://schemas.microsoft.com/office/drawing/2014/main" id="{DA5391E8-B5B0-4F5C-86BC-4AE69C6B680D}"/>
              </a:ext>
            </a:extLst>
          </p:cNvPr>
          <p:cNvSpPr/>
          <p:nvPr/>
        </p:nvSpPr>
        <p:spPr>
          <a:xfrm>
            <a:off x="3109546" y="86991"/>
            <a:ext cx="2904568" cy="19232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accent1"/>
                </a:solidFill>
              </a:rPr>
              <a:t>Theatre Maker:</a:t>
            </a:r>
          </a:p>
          <a:p>
            <a:r>
              <a:rPr lang="en-GB" sz="1600" dirty="0">
                <a:solidFill>
                  <a:schemeClr val="tx1"/>
                </a:solidFill>
              </a:rPr>
              <a:t>Costume Designer</a:t>
            </a:r>
          </a:p>
          <a:p>
            <a:r>
              <a:rPr lang="en-GB" sz="1600" b="1" u="sng" dirty="0">
                <a:solidFill>
                  <a:schemeClr val="accent1"/>
                </a:solidFill>
              </a:rPr>
              <a:t>What they do:</a:t>
            </a:r>
          </a:p>
          <a:p>
            <a:r>
              <a:rPr lang="en-GB" sz="1400" dirty="0">
                <a:solidFill>
                  <a:schemeClr val="tx1"/>
                </a:solidFill>
              </a:rPr>
              <a:t>Designing what the actors wear on stage. Making sure that costumes are appropriate for the style and period of the piece. Ensuring the costumes fit the audience.</a:t>
            </a:r>
          </a:p>
        </p:txBody>
      </p:sp>
      <p:sp>
        <p:nvSpPr>
          <p:cNvPr id="25" name="Rectangle: Rounded Corners 24">
            <a:extLst>
              <a:ext uri="{FF2B5EF4-FFF2-40B4-BE49-F238E27FC236}">
                <a16:creationId xmlns:a16="http://schemas.microsoft.com/office/drawing/2014/main" id="{95FAFB5A-725F-4CEF-83E3-4162838C07BC}"/>
              </a:ext>
            </a:extLst>
          </p:cNvPr>
          <p:cNvSpPr/>
          <p:nvPr/>
        </p:nvSpPr>
        <p:spPr>
          <a:xfrm>
            <a:off x="6091236" y="3671199"/>
            <a:ext cx="3130622" cy="22514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0070C0"/>
                </a:solidFill>
              </a:rPr>
              <a:t>Theatre Maker:</a:t>
            </a:r>
          </a:p>
          <a:p>
            <a:r>
              <a:rPr lang="en-GB" sz="1600" dirty="0">
                <a:solidFill>
                  <a:schemeClr val="tx1"/>
                </a:solidFill>
              </a:rPr>
              <a:t>Sound Designer</a:t>
            </a:r>
          </a:p>
          <a:p>
            <a:r>
              <a:rPr lang="en-GB" sz="1600" b="1" u="sng" dirty="0">
                <a:solidFill>
                  <a:srgbClr val="0070C0"/>
                </a:solidFill>
              </a:rPr>
              <a:t>What they do:</a:t>
            </a:r>
          </a:p>
          <a:p>
            <a:r>
              <a:rPr lang="en-GB" sz="1400" dirty="0">
                <a:solidFill>
                  <a:schemeClr val="tx1"/>
                </a:solidFill>
              </a:rPr>
              <a:t>Designing the sound required for the performance, which may include music and sound effects. Considering if amplification, such as the use of microphones, is needed, and creating a sound plot.</a:t>
            </a:r>
          </a:p>
        </p:txBody>
      </p:sp>
      <p:sp>
        <p:nvSpPr>
          <p:cNvPr id="26" name="Rectangle 25">
            <a:extLst>
              <a:ext uri="{FF2B5EF4-FFF2-40B4-BE49-F238E27FC236}">
                <a16:creationId xmlns:a16="http://schemas.microsoft.com/office/drawing/2014/main" id="{93824917-3A1D-4AC1-8BB3-FE99EEED451C}"/>
              </a:ext>
            </a:extLst>
          </p:cNvPr>
          <p:cNvSpPr/>
          <p:nvPr/>
        </p:nvSpPr>
        <p:spPr>
          <a:xfrm>
            <a:off x="9288517" y="86991"/>
            <a:ext cx="2882963" cy="189508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7E79"/>
                </a:solidFill>
              </a:rPr>
              <a:t>Theatre Maker:</a:t>
            </a:r>
          </a:p>
          <a:p>
            <a:r>
              <a:rPr lang="en-GB" sz="1600" dirty="0">
                <a:solidFill>
                  <a:schemeClr val="tx1"/>
                </a:solidFill>
              </a:rPr>
              <a:t>Set Designer </a:t>
            </a:r>
          </a:p>
          <a:p>
            <a:r>
              <a:rPr lang="en-GB" sz="1600" b="1" u="sng" dirty="0">
                <a:solidFill>
                  <a:srgbClr val="FF7E79"/>
                </a:solidFill>
              </a:rPr>
              <a:t>What they do:</a:t>
            </a:r>
          </a:p>
          <a:p>
            <a:r>
              <a:rPr lang="en-GB" sz="1400" dirty="0">
                <a:solidFill>
                  <a:schemeClr val="tx1"/>
                </a:solidFill>
              </a:rPr>
              <a:t>Designing the set of the play and the set dressing (objects placed on the stage). Providing sketches and other design materials before overseeing the creation of the set</a:t>
            </a:r>
            <a:r>
              <a:rPr lang="en-GB" sz="1400" dirty="0">
                <a:solidFill>
                  <a:srgbClr val="FF7E79"/>
                </a:solidFill>
              </a:rPr>
              <a:t>.</a:t>
            </a:r>
            <a:endParaRPr lang="en-GB" sz="1400" dirty="0">
              <a:solidFill>
                <a:schemeClr val="tx1"/>
              </a:solidFill>
            </a:endParaRPr>
          </a:p>
        </p:txBody>
      </p:sp>
      <p:sp>
        <p:nvSpPr>
          <p:cNvPr id="27" name="Rectangle: Rounded Corners 26">
            <a:extLst>
              <a:ext uri="{FF2B5EF4-FFF2-40B4-BE49-F238E27FC236}">
                <a16:creationId xmlns:a16="http://schemas.microsoft.com/office/drawing/2014/main" id="{21842000-7329-4531-8A56-360E8FF47B32}"/>
              </a:ext>
            </a:extLst>
          </p:cNvPr>
          <p:cNvSpPr/>
          <p:nvPr/>
        </p:nvSpPr>
        <p:spPr>
          <a:xfrm>
            <a:off x="9288517" y="2037193"/>
            <a:ext cx="2888973" cy="25179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FFC000"/>
                </a:solidFill>
              </a:rPr>
              <a:t>Theatre Maker:</a:t>
            </a:r>
          </a:p>
          <a:p>
            <a:r>
              <a:rPr lang="en-GB" sz="1600" dirty="0">
                <a:solidFill>
                  <a:schemeClr val="tx1"/>
                </a:solidFill>
              </a:rPr>
              <a:t>Stage Manager</a:t>
            </a:r>
          </a:p>
          <a:p>
            <a:r>
              <a:rPr lang="en-GB" sz="1600" b="1" u="sng" dirty="0">
                <a:solidFill>
                  <a:srgbClr val="FFC000"/>
                </a:solidFill>
              </a:rPr>
              <a:t>What they do:</a:t>
            </a:r>
          </a:p>
          <a:p>
            <a:r>
              <a:rPr lang="en-GB" sz="1400" dirty="0">
                <a:solidFill>
                  <a:schemeClr val="tx1"/>
                </a:solidFill>
              </a:rPr>
              <a:t>Running the backstage elements of the play and supervising the backstage crew. Organising the rehearsal schedule and keeping lists of props and other technical needs. Creating a prompt book and calling the cues for the performance.</a:t>
            </a:r>
          </a:p>
        </p:txBody>
      </p:sp>
      <p:sp>
        <p:nvSpPr>
          <p:cNvPr id="28" name="Rectangle: Rounded Corners 27">
            <a:extLst>
              <a:ext uri="{FF2B5EF4-FFF2-40B4-BE49-F238E27FC236}">
                <a16:creationId xmlns:a16="http://schemas.microsoft.com/office/drawing/2014/main" id="{B1E5F017-36E8-4053-B951-EA7F6F967283}"/>
              </a:ext>
            </a:extLst>
          </p:cNvPr>
          <p:cNvSpPr/>
          <p:nvPr/>
        </p:nvSpPr>
        <p:spPr>
          <a:xfrm>
            <a:off x="-16164" y="2165291"/>
            <a:ext cx="3043110" cy="17925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rgbClr val="00B050"/>
                </a:solidFill>
              </a:rPr>
              <a:t>Theatre Maker:</a:t>
            </a:r>
          </a:p>
          <a:p>
            <a:pPr algn="ctr"/>
            <a:r>
              <a:rPr lang="en-GB" sz="1600" dirty="0">
                <a:solidFill>
                  <a:schemeClr val="tx1"/>
                </a:solidFill>
              </a:rPr>
              <a:t>Understudy </a:t>
            </a:r>
          </a:p>
          <a:p>
            <a:pPr algn="ctr"/>
            <a:r>
              <a:rPr lang="en-GB" sz="1600" b="1" u="sng" dirty="0">
                <a:solidFill>
                  <a:srgbClr val="00B050"/>
                </a:solidFill>
              </a:rPr>
              <a:t>What they do:</a:t>
            </a:r>
          </a:p>
          <a:p>
            <a:pPr algn="ctr"/>
            <a:r>
              <a:rPr lang="en-GB" sz="1400" dirty="0">
                <a:solidFill>
                  <a:srgbClr val="00B050"/>
                </a:solidFill>
              </a:rPr>
              <a:t>Learning a part, including lines and movements, so they are able to take over a role for someone if needed when there is a planned or unexpected absence.</a:t>
            </a:r>
            <a:endParaRPr lang="en-GB" sz="1400" dirty="0">
              <a:solidFill>
                <a:schemeClr val="tx1"/>
              </a:solidFill>
            </a:endParaRPr>
          </a:p>
        </p:txBody>
      </p:sp>
      <p:sp>
        <p:nvSpPr>
          <p:cNvPr id="29" name="Rectangle 28">
            <a:extLst>
              <a:ext uri="{FF2B5EF4-FFF2-40B4-BE49-F238E27FC236}">
                <a16:creationId xmlns:a16="http://schemas.microsoft.com/office/drawing/2014/main" id="{73A69B6F-150E-4D60-A1EC-7942FA93DEA4}"/>
              </a:ext>
            </a:extLst>
          </p:cNvPr>
          <p:cNvSpPr/>
          <p:nvPr/>
        </p:nvSpPr>
        <p:spPr>
          <a:xfrm>
            <a:off x="9289379" y="4601687"/>
            <a:ext cx="2888973" cy="22514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92D050"/>
                </a:solidFill>
              </a:rPr>
              <a:t>Theatre Maker:</a:t>
            </a:r>
          </a:p>
          <a:p>
            <a:pPr algn="ctr"/>
            <a:r>
              <a:rPr lang="en-GB" dirty="0">
                <a:solidFill>
                  <a:schemeClr val="tx1"/>
                </a:solidFill>
              </a:rPr>
              <a:t>Lighting Designer </a:t>
            </a:r>
          </a:p>
          <a:p>
            <a:pPr algn="ctr"/>
            <a:r>
              <a:rPr lang="en-GB" b="1" u="sng" dirty="0">
                <a:solidFill>
                  <a:srgbClr val="92D050"/>
                </a:solidFill>
              </a:rPr>
              <a:t>What they do:</a:t>
            </a:r>
          </a:p>
          <a:p>
            <a:pPr algn="ctr"/>
            <a:r>
              <a:rPr lang="en-GB" sz="1600" dirty="0">
                <a:solidFill>
                  <a:schemeClr val="tx1"/>
                </a:solidFill>
              </a:rPr>
              <a:t>Designing the lighting states and effects that will be used in a performance. Understanding the technical capabilities of the theatre and creating a lighting plot.</a:t>
            </a:r>
          </a:p>
        </p:txBody>
      </p:sp>
      <p:sp>
        <p:nvSpPr>
          <p:cNvPr id="30" name="Rectangle 29">
            <a:extLst>
              <a:ext uri="{FF2B5EF4-FFF2-40B4-BE49-F238E27FC236}">
                <a16:creationId xmlns:a16="http://schemas.microsoft.com/office/drawing/2014/main" id="{DC951033-7DF0-4449-9DBA-41580711BA46}"/>
              </a:ext>
            </a:extLst>
          </p:cNvPr>
          <p:cNvSpPr/>
          <p:nvPr/>
        </p:nvSpPr>
        <p:spPr>
          <a:xfrm>
            <a:off x="6081119" y="1933348"/>
            <a:ext cx="3140740" cy="16628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rgbClr val="00B050"/>
                </a:solidFill>
              </a:rPr>
              <a:t>Theatre Maker:</a:t>
            </a:r>
          </a:p>
          <a:p>
            <a:pPr algn="ctr"/>
            <a:r>
              <a:rPr lang="en-GB" sz="1600" dirty="0">
                <a:solidFill>
                  <a:schemeClr val="tx1"/>
                </a:solidFill>
              </a:rPr>
              <a:t>Performer </a:t>
            </a:r>
          </a:p>
          <a:p>
            <a:pPr algn="ctr"/>
            <a:r>
              <a:rPr lang="en-GB" sz="1600" b="1" u="sng" dirty="0">
                <a:solidFill>
                  <a:srgbClr val="00B050"/>
                </a:solidFill>
              </a:rPr>
              <a:t>What they do:</a:t>
            </a:r>
          </a:p>
          <a:p>
            <a:pPr algn="ctr"/>
            <a:r>
              <a:rPr lang="en-GB" sz="1400" dirty="0">
                <a:solidFill>
                  <a:schemeClr val="tx1"/>
                </a:solidFill>
              </a:rPr>
              <a:t>Appearing in a production, for example by acting, dancing or singing. Creating a performance or assuming a role on stage in front of the audience.</a:t>
            </a:r>
          </a:p>
        </p:txBody>
      </p:sp>
      <p:sp>
        <p:nvSpPr>
          <p:cNvPr id="20" name="TextBox 19">
            <a:extLst>
              <a:ext uri="{FF2B5EF4-FFF2-40B4-BE49-F238E27FC236}">
                <a16:creationId xmlns:a16="http://schemas.microsoft.com/office/drawing/2014/main" id="{D8B25589-3579-4A0D-886B-AB500AF807BB}"/>
              </a:ext>
            </a:extLst>
          </p:cNvPr>
          <p:cNvSpPr txBox="1"/>
          <p:nvPr/>
        </p:nvSpPr>
        <p:spPr>
          <a:xfrm>
            <a:off x="6206343" y="6231265"/>
            <a:ext cx="2888973" cy="523220"/>
          </a:xfrm>
          <a:prstGeom prst="rect">
            <a:avLst/>
          </a:prstGeom>
          <a:solidFill>
            <a:srgbClr val="FFFF00"/>
          </a:solidFill>
          <a:ln w="381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Year 7 Drama:</a:t>
            </a:r>
            <a:endParaRPr lang="en-US" sz="2800" dirty="0"/>
          </a:p>
        </p:txBody>
      </p:sp>
      <p:sp>
        <p:nvSpPr>
          <p:cNvPr id="24" name="Rectangle 23">
            <a:extLst>
              <a:ext uri="{FF2B5EF4-FFF2-40B4-BE49-F238E27FC236}">
                <a16:creationId xmlns:a16="http://schemas.microsoft.com/office/drawing/2014/main" id="{93667FD1-F7F5-4984-9B64-845566B9B43B}"/>
              </a:ext>
            </a:extLst>
          </p:cNvPr>
          <p:cNvSpPr/>
          <p:nvPr/>
        </p:nvSpPr>
        <p:spPr>
          <a:xfrm>
            <a:off x="-2516" y="83734"/>
            <a:ext cx="3043110" cy="17925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50000"/>
                  </a:schemeClr>
                </a:solidFill>
              </a:rPr>
              <a:t>Roles and responsibilities in the theatre :</a:t>
            </a:r>
          </a:p>
        </p:txBody>
      </p:sp>
    </p:spTree>
    <p:extLst>
      <p:ext uri="{BB962C8B-B14F-4D97-AF65-F5344CB8AC3E}">
        <p14:creationId xmlns:p14="http://schemas.microsoft.com/office/powerpoint/2010/main" val="1792875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fe714ad-ba6e-44c8-8054-2d8c61155a96" xsi:nil="true"/>
    <lcf76f155ced4ddcb4097134ff3c332f xmlns="7166ef60-7adb-4207-9a0e-abc6e901d78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15FD5EE3167945AB1A9B30D4F288CF" ma:contentTypeVersion="19" ma:contentTypeDescription="Create a new document." ma:contentTypeScope="" ma:versionID="8301bf9595c5d1645c9ac5037105877e">
  <xsd:schema xmlns:xsd="http://www.w3.org/2001/XMLSchema" xmlns:xs="http://www.w3.org/2001/XMLSchema" xmlns:p="http://schemas.microsoft.com/office/2006/metadata/properties" xmlns:ns2="ffe714ad-ba6e-44c8-8054-2d8c61155a96" xmlns:ns3="7166ef60-7adb-4207-9a0e-abc6e901d78b" targetNamespace="http://schemas.microsoft.com/office/2006/metadata/properties" ma:root="true" ma:fieldsID="592de72f74f43b90dc05dd9f8bd11bc0" ns2:_="" ns3:_="">
    <xsd:import namespace="ffe714ad-ba6e-44c8-8054-2d8c61155a96"/>
    <xsd:import namespace="7166ef60-7adb-4207-9a0e-abc6e901d78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714ad-ba6e-44c8-8054-2d8c61155a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03a692e2-b4de-448e-a6ae-92b31f42d775}" ma:internalName="TaxCatchAll" ma:showField="CatchAllData" ma:web="ffe714ad-ba6e-44c8-8054-2d8c61155a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66ef60-7adb-4207-9a0e-abc6e901d78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e10d388-7655-406b-a7b1-7fd83d958ac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62A1A-3A89-4370-97C8-38FA467772BE}">
  <ds:schemaRefs>
    <ds:schemaRef ds:uri="http://schemas.microsoft.com/office/2006/metadata/properties"/>
    <ds:schemaRef ds:uri="http://www.w3.org/XML/1998/namespace"/>
    <ds:schemaRef ds:uri="ffe714ad-ba6e-44c8-8054-2d8c61155a96"/>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7166ef60-7adb-4207-9a0e-abc6e901d78b"/>
    <ds:schemaRef ds:uri="http://purl.org/dc/dcmitype/"/>
  </ds:schemaRefs>
</ds:datastoreItem>
</file>

<file path=customXml/itemProps2.xml><?xml version="1.0" encoding="utf-8"?>
<ds:datastoreItem xmlns:ds="http://schemas.openxmlformats.org/officeDocument/2006/customXml" ds:itemID="{714CCE99-D5D7-4AF4-871D-ECC252D7A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e714ad-ba6e-44c8-8054-2d8c61155a96"/>
    <ds:schemaRef ds:uri="7166ef60-7adb-4207-9a0e-abc6e901d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0061D8-BC8C-41BE-AC7D-1C773F8665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20445</TotalTime>
  <Words>2802</Words>
  <Application>Microsoft Macintosh PowerPoint</Application>
  <PresentationFormat>Widescreen</PresentationFormat>
  <Paragraphs>297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Naamah Large</dc:creator>
  <cp:lastModifiedBy>Ian Wright</cp:lastModifiedBy>
  <cp:revision>27</cp:revision>
  <cp:lastPrinted>2022-06-10T09:33:00Z</cp:lastPrinted>
  <dcterms:created xsi:type="dcterms:W3CDTF">2020-04-24T10:41:25Z</dcterms:created>
  <dcterms:modified xsi:type="dcterms:W3CDTF">2022-06-10T09:33:15Z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0x010100D515FD5EE3167945AB1A9B30D4F288CF</vt:lpwstr>
  </property>
  <property fmtid="{D5CDD505-2E9C-101B-9397-08002B2CF9AE}" pid="3" name="MediaServiceImageTags">
    <vt:lpwstr/>
  </property>
</Properties>
</file>