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3" autoAdjust="0"/>
    <p:restoredTop sz="95161" autoAdjust="0"/>
  </p:normalViewPr>
  <p:slideViewPr>
    <p:cSldViewPr snapToGrid="0">
      <p:cViewPr varScale="1">
        <p:scale>
          <a:sx n="68" d="100"/>
          <a:sy n="68" d="100"/>
        </p:scale>
        <p:origin x="7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38E39-D4FA-4277-829E-93EC8D404986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4D884-819A-4570-AA5C-4A0D03EE2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61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Year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4D884-819A-4570-AA5C-4A0D03EE22C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591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7D0D-42B2-44F3-9124-68925A14E5D5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8A7-1701-4313-B250-48B05F4D8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559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7D0D-42B2-44F3-9124-68925A14E5D5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8A7-1701-4313-B250-48B05F4D8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527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7D0D-42B2-44F3-9124-68925A14E5D5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8A7-1701-4313-B250-48B05F4D8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445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7D0D-42B2-44F3-9124-68925A14E5D5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8A7-1701-4313-B250-48B05F4D8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640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7D0D-42B2-44F3-9124-68925A14E5D5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8A7-1701-4313-B250-48B05F4D8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18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7D0D-42B2-44F3-9124-68925A14E5D5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8A7-1701-4313-B250-48B05F4D8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49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7D0D-42B2-44F3-9124-68925A14E5D5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8A7-1701-4313-B250-48B05F4D8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852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7D0D-42B2-44F3-9124-68925A14E5D5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8A7-1701-4313-B250-48B05F4D8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89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7D0D-42B2-44F3-9124-68925A14E5D5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8A7-1701-4313-B250-48B05F4D8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173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7D0D-42B2-44F3-9124-68925A14E5D5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8A7-1701-4313-B250-48B05F4D8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12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7D0D-42B2-44F3-9124-68925A14E5D5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8A7-1701-4313-B250-48B05F4D8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82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77D0D-42B2-44F3-9124-68925A14E5D5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1C8A7-1701-4313-B250-48B05F4D8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881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81157AA8-9F83-5040-8F9E-E646B2CB6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0849"/>
            <a:ext cx="12147892" cy="684072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5BAE4177-AF67-E542-B27D-7D8262EA7683}"/>
              </a:ext>
            </a:extLst>
          </p:cNvPr>
          <p:cNvSpPr/>
          <p:nvPr/>
        </p:nvSpPr>
        <p:spPr>
          <a:xfrm>
            <a:off x="6191635" y="14436"/>
            <a:ext cx="2973575" cy="3751719"/>
          </a:xfrm>
          <a:prstGeom prst="roundRect">
            <a:avLst/>
          </a:prstGeom>
          <a:solidFill>
            <a:schemeClr val="lt1">
              <a:alpha val="88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b="1" u="sng" dirty="0">
              <a:latin typeface="Century Gothic" panose="020B0502020202020204" pitchFamily="34" charset="0"/>
            </a:endParaRPr>
          </a:p>
          <a:p>
            <a:pPr algn="ctr"/>
            <a:endParaRPr lang="en-GB" sz="1400" b="1" u="sng" dirty="0">
              <a:latin typeface="Century Gothic" panose="020B0502020202020204" pitchFamily="34" charset="0"/>
            </a:endParaRPr>
          </a:p>
          <a:p>
            <a:pPr algn="ctr"/>
            <a:endParaRPr lang="en-GB" sz="1400" b="1" u="sng" dirty="0">
              <a:latin typeface="Century Gothic" panose="020B0502020202020204" pitchFamily="34" charset="0"/>
            </a:endParaRPr>
          </a:p>
          <a:p>
            <a:r>
              <a:rPr lang="en-GB" sz="1200" b="1" u="sng" dirty="0">
                <a:latin typeface="Century Gothic" panose="020B0502020202020204" pitchFamily="34" charset="0"/>
              </a:rPr>
              <a:t>3. Comparative Connectives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b="1" dirty="0">
                <a:latin typeface="Century Gothic" panose="020B0502020202020204" pitchFamily="34" charset="0"/>
              </a:rPr>
              <a:t>Similarly…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b="1" dirty="0">
                <a:latin typeface="Century Gothic" panose="020B0502020202020204" pitchFamily="34" charset="0"/>
              </a:rPr>
              <a:t>On the other hand…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b="1" dirty="0">
                <a:latin typeface="Century Gothic" panose="020B0502020202020204" pitchFamily="34" charset="0"/>
              </a:rPr>
              <a:t>In contrast….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b="1" dirty="0">
                <a:latin typeface="Century Gothic" panose="020B0502020202020204" pitchFamily="34" charset="0"/>
              </a:rPr>
              <a:t>Moreover…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b="1" dirty="0">
                <a:latin typeface="Century Gothic" panose="020B0502020202020204" pitchFamily="34" charset="0"/>
              </a:rPr>
              <a:t>Furthermore…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b="1" dirty="0">
                <a:latin typeface="Century Gothic" panose="020B0502020202020204" pitchFamily="34" charset="0"/>
              </a:rPr>
              <a:t>In addition…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b="1" dirty="0">
                <a:latin typeface="Century Gothic" panose="020B0502020202020204" pitchFamily="34" charset="0"/>
              </a:rPr>
              <a:t>Consequently…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b="1" dirty="0">
                <a:latin typeface="Century Gothic" panose="020B0502020202020204" pitchFamily="34" charset="0"/>
              </a:rPr>
              <a:t>Subsequently…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b="1" dirty="0">
                <a:latin typeface="Century Gothic" panose="020B0502020202020204" pitchFamily="34" charset="0"/>
              </a:rPr>
              <a:t>Alternatively…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b="1" dirty="0">
                <a:latin typeface="Century Gothic" panose="020B0502020202020204" pitchFamily="34" charset="0"/>
              </a:rPr>
              <a:t>As well as this….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b="1" dirty="0">
                <a:latin typeface="Century Gothic" panose="020B0502020202020204" pitchFamily="34" charset="0"/>
              </a:rPr>
              <a:t>As a result…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b="1" dirty="0">
                <a:latin typeface="Century Gothic" panose="020B0502020202020204" pitchFamily="34" charset="0"/>
              </a:rPr>
              <a:t>Additionally…</a:t>
            </a:r>
          </a:p>
          <a:p>
            <a:pPr algn="ctr"/>
            <a:endParaRPr lang="en-GB" sz="1600" i="1" dirty="0">
              <a:latin typeface="Century Gothic" panose="020B0502020202020204" pitchFamily="34" charset="0"/>
            </a:endParaRPr>
          </a:p>
          <a:p>
            <a:pPr algn="ctr"/>
            <a:endParaRPr lang="en-GB" sz="1600" i="1" dirty="0"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3698FE35-68A5-5148-8329-26ECACE11CF0}"/>
              </a:ext>
            </a:extLst>
          </p:cNvPr>
          <p:cNvSpPr/>
          <p:nvPr/>
        </p:nvSpPr>
        <p:spPr>
          <a:xfrm>
            <a:off x="4062694" y="3869193"/>
            <a:ext cx="4794658" cy="2879346"/>
          </a:xfrm>
          <a:prstGeom prst="roundRect">
            <a:avLst/>
          </a:prstGeom>
          <a:solidFill>
            <a:schemeClr val="lt1">
              <a:alpha val="72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b="1" u="sng" dirty="0">
                <a:latin typeface="Century Gothic" panose="020B0502020202020204" pitchFamily="34" charset="0"/>
              </a:rPr>
              <a:t>5. The structure of a speech</a:t>
            </a:r>
          </a:p>
          <a:p>
            <a:r>
              <a:rPr lang="en-GB" sz="1000" b="1" dirty="0">
                <a:latin typeface="Century Gothic" panose="020B0502020202020204" pitchFamily="34" charset="0"/>
              </a:rPr>
              <a:t>Introduction: </a:t>
            </a:r>
            <a:r>
              <a:rPr lang="en-GB" sz="1000" dirty="0">
                <a:latin typeface="Century Gothic" panose="020B0502020202020204" pitchFamily="34" charset="0"/>
              </a:rPr>
              <a:t>Introduce yourself and your topic in an interesting and engaging way. (e.g. start with an anecdote).</a:t>
            </a:r>
          </a:p>
          <a:p>
            <a:endParaRPr lang="en-GB" sz="1000" b="1" dirty="0">
              <a:latin typeface="Century Gothic" panose="020B0502020202020204" pitchFamily="34" charset="0"/>
            </a:endParaRPr>
          </a:p>
          <a:p>
            <a:r>
              <a:rPr lang="en-GB" sz="1000" b="1" dirty="0">
                <a:latin typeface="Century Gothic" panose="020B0502020202020204" pitchFamily="34" charset="0"/>
              </a:rPr>
              <a:t>Paragraph 1: Background information</a:t>
            </a:r>
            <a:r>
              <a:rPr lang="en-GB" sz="1000" dirty="0">
                <a:latin typeface="Century Gothic" panose="020B0502020202020204" pitchFamily="34" charset="0"/>
              </a:rPr>
              <a:t> </a:t>
            </a:r>
          </a:p>
          <a:p>
            <a:r>
              <a:rPr lang="en-GB" sz="1000" dirty="0">
                <a:latin typeface="Century Gothic" panose="020B0502020202020204" pitchFamily="34" charset="0"/>
              </a:rPr>
              <a:t>Tell your audience some more about your topic.</a:t>
            </a:r>
          </a:p>
          <a:p>
            <a:endParaRPr lang="en-GB" sz="1000" dirty="0">
              <a:latin typeface="Century Gothic" panose="020B0502020202020204" pitchFamily="34" charset="0"/>
            </a:endParaRPr>
          </a:p>
          <a:p>
            <a:r>
              <a:rPr lang="en-GB" sz="1000" b="1" dirty="0">
                <a:latin typeface="Century Gothic" panose="020B0502020202020204" pitchFamily="34" charset="0"/>
              </a:rPr>
              <a:t>Paragraph 2: Key point 1 </a:t>
            </a:r>
          </a:p>
          <a:p>
            <a:r>
              <a:rPr lang="en-GB" sz="1000" dirty="0">
                <a:latin typeface="Century Gothic" panose="020B0502020202020204" pitchFamily="34" charset="0"/>
              </a:rPr>
              <a:t>Discuss another element of your topic in detail.</a:t>
            </a:r>
          </a:p>
          <a:p>
            <a:endParaRPr lang="en-GB" sz="1000" dirty="0">
              <a:latin typeface="Century Gothic" panose="020B0502020202020204" pitchFamily="34" charset="0"/>
            </a:endParaRPr>
          </a:p>
          <a:p>
            <a:r>
              <a:rPr lang="en-GB" sz="1000" b="1" dirty="0">
                <a:latin typeface="Century Gothic" panose="020B0502020202020204" pitchFamily="34" charset="0"/>
              </a:rPr>
              <a:t>Paragraph 3: Key point 2</a:t>
            </a:r>
          </a:p>
          <a:p>
            <a:r>
              <a:rPr lang="en-GB" sz="1000" dirty="0">
                <a:latin typeface="Century Gothic" panose="020B0502020202020204" pitchFamily="34" charset="0"/>
              </a:rPr>
              <a:t>Discuss another element of your topic in detail.</a:t>
            </a:r>
          </a:p>
          <a:p>
            <a:endParaRPr lang="en-GB" sz="1000" b="1" dirty="0">
              <a:latin typeface="Century Gothic" panose="020B0502020202020204" pitchFamily="34" charset="0"/>
            </a:endParaRPr>
          </a:p>
          <a:p>
            <a:r>
              <a:rPr lang="en-GB" sz="1000" b="1" dirty="0">
                <a:latin typeface="Century Gothic" panose="020B0502020202020204" pitchFamily="34" charset="0"/>
              </a:rPr>
              <a:t>Paragraph 4: Call to action</a:t>
            </a:r>
          </a:p>
          <a:p>
            <a:r>
              <a:rPr lang="en-GB" sz="1000" dirty="0">
                <a:latin typeface="Century Gothic" panose="020B0502020202020204" pitchFamily="34" charset="0"/>
              </a:rPr>
              <a:t>Clarify what you want your audience to do.</a:t>
            </a:r>
          </a:p>
          <a:p>
            <a:endParaRPr lang="en-GB" sz="1000" b="1" dirty="0">
              <a:latin typeface="Century Gothic" panose="020B0502020202020204" pitchFamily="34" charset="0"/>
            </a:endParaRPr>
          </a:p>
          <a:p>
            <a:r>
              <a:rPr lang="en-GB" sz="1000" b="1" dirty="0">
                <a:latin typeface="Century Gothic" panose="020B0502020202020204" pitchFamily="34" charset="0"/>
              </a:rPr>
              <a:t>Conclusion: </a:t>
            </a:r>
            <a:r>
              <a:rPr lang="en-GB" sz="1000" dirty="0">
                <a:latin typeface="Century Gothic" panose="020B0502020202020204" pitchFamily="34" charset="0"/>
              </a:rPr>
              <a:t>Briefly summarise your key points and call to action. Thank your audience and leave them wanting to take action. </a:t>
            </a:r>
            <a:endParaRPr lang="en-GB" sz="1000" b="1" dirty="0">
              <a:latin typeface="Century Gothic" panose="020B0502020202020204" pitchFamily="34" charset="0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DA393039-F6F4-E640-B64C-4E86F862116F}"/>
              </a:ext>
            </a:extLst>
          </p:cNvPr>
          <p:cNvSpPr/>
          <p:nvPr/>
        </p:nvSpPr>
        <p:spPr>
          <a:xfrm>
            <a:off x="122082" y="4835235"/>
            <a:ext cx="3751035" cy="1919543"/>
          </a:xfrm>
          <a:prstGeom prst="roundRect">
            <a:avLst/>
          </a:prstGeom>
          <a:solidFill>
            <a:schemeClr val="lt1">
              <a:alpha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b="1" u="sng" dirty="0">
                <a:latin typeface="Century Gothic" panose="020B0502020202020204" pitchFamily="34" charset="0"/>
              </a:rPr>
              <a:t>4. PALL</a:t>
            </a:r>
          </a:p>
          <a:p>
            <a:r>
              <a:rPr lang="en-GB" sz="1200" b="1" dirty="0">
                <a:latin typeface="Century Gothic" panose="020B0502020202020204" pitchFamily="34" charset="0"/>
              </a:rPr>
              <a:t>Purpose:</a:t>
            </a:r>
            <a:r>
              <a:rPr lang="en-GB" sz="1200" dirty="0">
                <a:latin typeface="Century Gothic" panose="020B0502020202020204" pitchFamily="34" charset="0"/>
              </a:rPr>
              <a:t> What is the point? </a:t>
            </a: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r>
              <a:rPr lang="en-GB" sz="1200" b="1" dirty="0">
                <a:latin typeface="Century Gothic" panose="020B0502020202020204" pitchFamily="34" charset="0"/>
              </a:rPr>
              <a:t>Audience:</a:t>
            </a:r>
            <a:r>
              <a:rPr lang="en-GB" sz="1200" dirty="0">
                <a:latin typeface="Century Gothic" panose="020B0502020202020204" pitchFamily="34" charset="0"/>
              </a:rPr>
              <a:t> Who is this aimed at?</a:t>
            </a: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r>
              <a:rPr lang="en-GB" sz="1200" b="1" dirty="0">
                <a:latin typeface="Century Gothic" panose="020B0502020202020204" pitchFamily="34" charset="0"/>
              </a:rPr>
              <a:t>Language: </a:t>
            </a:r>
            <a:r>
              <a:rPr lang="en-GB" sz="1200" dirty="0">
                <a:latin typeface="Century Gothic" panose="020B0502020202020204" pitchFamily="34" charset="0"/>
              </a:rPr>
              <a:t>Formal or informal? Tone? Key words? Style of language?</a:t>
            </a: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r>
              <a:rPr lang="en-GB" sz="1200" b="1" dirty="0">
                <a:latin typeface="Century Gothic" panose="020B0502020202020204" pitchFamily="34" charset="0"/>
              </a:rPr>
              <a:t>Layout:</a:t>
            </a:r>
            <a:r>
              <a:rPr lang="en-GB" sz="1200" dirty="0">
                <a:latin typeface="Century Gothic" panose="020B0502020202020204" pitchFamily="34" charset="0"/>
              </a:rPr>
              <a:t> When written, what does it look like on the page?</a:t>
            </a:r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A906A121-D4F1-D64D-A8D4-2EF345AB4BFD}"/>
              </a:ext>
            </a:extLst>
          </p:cNvPr>
          <p:cNvSpPr/>
          <p:nvPr/>
        </p:nvSpPr>
        <p:spPr>
          <a:xfrm>
            <a:off x="4164809" y="62345"/>
            <a:ext cx="1835557" cy="3703857"/>
          </a:xfrm>
          <a:prstGeom prst="roundRect">
            <a:avLst/>
          </a:prstGeom>
          <a:solidFill>
            <a:schemeClr val="lt1">
              <a:alpha val="9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 b="1" u="sng" dirty="0">
              <a:latin typeface="Century Gothic" panose="020B0502020202020204" pitchFamily="34" charset="0"/>
            </a:endParaRPr>
          </a:p>
          <a:p>
            <a:r>
              <a:rPr lang="en-GB" sz="1200" b="1" u="sng" dirty="0">
                <a:latin typeface="Century Gothic" panose="020B0502020202020204" pitchFamily="34" charset="0"/>
              </a:rPr>
              <a:t>2. Super Spellings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Structure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Response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Participation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Justification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Commitment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Comprehensive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Contrary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Prohibited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Predominantly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Identified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Complement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Conversely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Anticipated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Convinced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Duration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906A121-D4F1-D64D-A8D4-2EF345AB4BFD}"/>
              </a:ext>
            </a:extLst>
          </p:cNvPr>
          <p:cNvSpPr/>
          <p:nvPr/>
        </p:nvSpPr>
        <p:spPr>
          <a:xfrm>
            <a:off x="9267325" y="185594"/>
            <a:ext cx="2802593" cy="6562945"/>
          </a:xfrm>
          <a:prstGeom prst="roundRect">
            <a:avLst/>
          </a:prstGeom>
          <a:solidFill>
            <a:schemeClr val="lt1">
              <a:alpha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 dirty="0">
              <a:latin typeface="Century Gothic" panose="020B0502020202020204" pitchFamily="34" charset="0"/>
            </a:endParaRPr>
          </a:p>
          <a:p>
            <a:r>
              <a:rPr lang="en-GB" sz="1200" b="1" u="sng" dirty="0">
                <a:latin typeface="Century Gothic" panose="020B0502020202020204" pitchFamily="34" charset="0"/>
              </a:rPr>
              <a:t>6. Persuasive Techniques</a:t>
            </a:r>
          </a:p>
          <a:p>
            <a:r>
              <a:rPr lang="en-GB" sz="1200" b="1" dirty="0">
                <a:latin typeface="Century Gothic" panose="020B0502020202020204" pitchFamily="34" charset="0"/>
              </a:rPr>
              <a:t>A</a:t>
            </a:r>
            <a:r>
              <a:rPr lang="en-GB" sz="1200" dirty="0">
                <a:latin typeface="Century Gothic" panose="020B0502020202020204" pitchFamily="34" charset="0"/>
              </a:rPr>
              <a:t>lliteration: </a:t>
            </a:r>
            <a:r>
              <a:rPr lang="en-GB" sz="1200" i="1" dirty="0">
                <a:latin typeface="Century Gothic" panose="020B0502020202020204" pitchFamily="34" charset="0"/>
              </a:rPr>
              <a:t>starting 2 or more words with the same letter.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r>
              <a:rPr lang="en-GB" sz="1200" b="1" dirty="0">
                <a:latin typeface="Century Gothic" panose="020B0502020202020204" pitchFamily="34" charset="0"/>
              </a:rPr>
              <a:t>A</a:t>
            </a:r>
            <a:r>
              <a:rPr lang="en-GB" sz="1200" dirty="0">
                <a:latin typeface="Century Gothic" panose="020B0502020202020204" pitchFamily="34" charset="0"/>
              </a:rPr>
              <a:t>necdote: </a:t>
            </a:r>
            <a:r>
              <a:rPr lang="en-GB" sz="1200" i="1" dirty="0">
                <a:latin typeface="Century Gothic" panose="020B0502020202020204" pitchFamily="34" charset="0"/>
              </a:rPr>
              <a:t>a short story to support your idea</a:t>
            </a: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r>
              <a:rPr lang="en-GB" sz="1200" b="1" dirty="0">
                <a:latin typeface="Century Gothic" panose="020B0502020202020204" pitchFamily="34" charset="0"/>
              </a:rPr>
              <a:t>P</a:t>
            </a:r>
            <a:r>
              <a:rPr lang="en-GB" sz="1200" dirty="0">
                <a:latin typeface="Century Gothic" panose="020B0502020202020204" pitchFamily="34" charset="0"/>
              </a:rPr>
              <a:t>ronouns:</a:t>
            </a:r>
            <a:r>
              <a:rPr lang="en-GB" sz="1200" i="1" dirty="0">
                <a:latin typeface="Century Gothic" panose="020B0502020202020204" pitchFamily="34" charset="0"/>
              </a:rPr>
              <a:t> I, you, he, she, we</a:t>
            </a: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r>
              <a:rPr lang="en-GB" sz="1200" b="1" dirty="0">
                <a:latin typeface="Century Gothic" panose="020B0502020202020204" pitchFamily="34" charset="0"/>
              </a:rPr>
              <a:t>F</a:t>
            </a:r>
            <a:r>
              <a:rPr lang="en-GB" sz="1200" dirty="0">
                <a:latin typeface="Century Gothic" panose="020B0502020202020204" pitchFamily="34" charset="0"/>
              </a:rPr>
              <a:t>acts:</a:t>
            </a:r>
            <a:r>
              <a:rPr lang="en-GB" sz="1200" i="1" dirty="0">
                <a:latin typeface="Century Gothic" panose="020B0502020202020204" pitchFamily="34" charset="0"/>
              </a:rPr>
              <a:t> something proven to be true</a:t>
            </a: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r>
              <a:rPr lang="en-GB" sz="1200" b="1" dirty="0">
                <a:latin typeface="Century Gothic" panose="020B0502020202020204" pitchFamily="34" charset="0"/>
              </a:rPr>
              <a:t>O</a:t>
            </a:r>
            <a:r>
              <a:rPr lang="en-GB" sz="1200" dirty="0">
                <a:latin typeface="Century Gothic" panose="020B0502020202020204" pitchFamily="34" charset="0"/>
              </a:rPr>
              <a:t>pinion: </a:t>
            </a:r>
            <a:r>
              <a:rPr lang="en-GB" sz="1200" i="1" dirty="0">
                <a:latin typeface="Century Gothic" panose="020B0502020202020204" pitchFamily="34" charset="0"/>
              </a:rPr>
              <a:t>a personal view.</a:t>
            </a: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r>
              <a:rPr lang="en-GB" sz="1200" b="1" dirty="0">
                <a:latin typeface="Century Gothic" panose="020B0502020202020204" pitchFamily="34" charset="0"/>
              </a:rPr>
              <a:t>R</a:t>
            </a:r>
            <a:r>
              <a:rPr lang="en-GB" sz="1200" dirty="0">
                <a:latin typeface="Century Gothic" panose="020B0502020202020204" pitchFamily="34" charset="0"/>
              </a:rPr>
              <a:t>epetition: </a:t>
            </a:r>
            <a:r>
              <a:rPr lang="en-GB" sz="1200" i="1" dirty="0">
                <a:latin typeface="Century Gothic" panose="020B0502020202020204" pitchFamily="34" charset="0"/>
              </a:rPr>
              <a:t>using the same word/phrase more than once.</a:t>
            </a: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r>
              <a:rPr lang="en-GB" sz="1200" b="1" dirty="0">
                <a:latin typeface="Century Gothic" panose="020B0502020202020204" pitchFamily="34" charset="0"/>
              </a:rPr>
              <a:t>R</a:t>
            </a:r>
            <a:r>
              <a:rPr lang="en-GB" sz="1200" dirty="0">
                <a:latin typeface="Century Gothic" panose="020B0502020202020204" pitchFamily="34" charset="0"/>
              </a:rPr>
              <a:t>hetorical Questions:</a:t>
            </a:r>
            <a:r>
              <a:rPr lang="en-GB" sz="1200" i="1" dirty="0">
                <a:latin typeface="Century Gothic" panose="020B0502020202020204" pitchFamily="34" charset="0"/>
              </a:rPr>
              <a:t> a question that doesn’t require an answer but encourages deeper thought.</a:t>
            </a: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r>
              <a:rPr lang="en-GB" sz="1200" b="1" dirty="0">
                <a:latin typeface="Century Gothic" panose="020B0502020202020204" pitchFamily="34" charset="0"/>
              </a:rPr>
              <a:t>E</a:t>
            </a:r>
            <a:r>
              <a:rPr lang="en-GB" sz="1200" dirty="0">
                <a:latin typeface="Century Gothic" panose="020B0502020202020204" pitchFamily="34" charset="0"/>
              </a:rPr>
              <a:t>xaggeration: </a:t>
            </a:r>
            <a:r>
              <a:rPr lang="en-GB" sz="1200" i="1" dirty="0">
                <a:latin typeface="Century Gothic" panose="020B0502020202020204" pitchFamily="34" charset="0"/>
              </a:rPr>
              <a:t>making an over the top statement.</a:t>
            </a: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r>
              <a:rPr lang="en-GB" sz="1200" b="1" dirty="0">
                <a:latin typeface="Century Gothic" panose="020B0502020202020204" pitchFamily="34" charset="0"/>
              </a:rPr>
              <a:t>E</a:t>
            </a:r>
            <a:r>
              <a:rPr lang="en-GB" sz="1200" dirty="0">
                <a:latin typeface="Century Gothic" panose="020B0502020202020204" pitchFamily="34" charset="0"/>
              </a:rPr>
              <a:t>motive Language: </a:t>
            </a:r>
            <a:r>
              <a:rPr lang="en-GB" sz="1200" i="1" dirty="0">
                <a:latin typeface="Century Gothic" panose="020B0502020202020204" pitchFamily="34" charset="0"/>
              </a:rPr>
              <a:t>language that is designed to evoke an emotional response. </a:t>
            </a: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r>
              <a:rPr lang="en-GB" sz="1200" b="1" dirty="0">
                <a:latin typeface="Century Gothic" panose="020B0502020202020204" pitchFamily="34" charset="0"/>
              </a:rPr>
              <a:t>S</a:t>
            </a:r>
            <a:r>
              <a:rPr lang="en-GB" sz="1200" dirty="0">
                <a:latin typeface="Century Gothic" panose="020B0502020202020204" pitchFamily="34" charset="0"/>
              </a:rPr>
              <a:t>tatistics: </a:t>
            </a:r>
            <a:r>
              <a:rPr lang="en-GB" sz="1200" i="1" dirty="0">
                <a:latin typeface="Century Gothic" panose="020B0502020202020204" pitchFamily="34" charset="0"/>
              </a:rPr>
              <a:t>numerical fractions and percentages.</a:t>
            </a: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r>
              <a:rPr lang="en-GB" sz="1200" b="1" dirty="0">
                <a:latin typeface="Century Gothic" panose="020B0502020202020204" pitchFamily="34" charset="0"/>
              </a:rPr>
              <a:t>T</a:t>
            </a:r>
            <a:r>
              <a:rPr lang="en-GB" sz="1200" dirty="0">
                <a:latin typeface="Century Gothic" panose="020B0502020202020204" pitchFamily="34" charset="0"/>
              </a:rPr>
              <a:t>hrees: </a:t>
            </a:r>
            <a:r>
              <a:rPr lang="en-GB" sz="1200" i="1" dirty="0">
                <a:latin typeface="Century Gothic" panose="020B0502020202020204" pitchFamily="34" charset="0"/>
              </a:rPr>
              <a:t>using three words/phrases to support or describe.</a:t>
            </a:r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u="sng" dirty="0">
              <a:latin typeface="Century Gothic" panose="020B0502020202020204" pitchFamily="34" charset="0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DA393039-F6F4-E640-B64C-4E86F862116F}"/>
              </a:ext>
            </a:extLst>
          </p:cNvPr>
          <p:cNvSpPr/>
          <p:nvPr/>
        </p:nvSpPr>
        <p:spPr>
          <a:xfrm>
            <a:off x="44107" y="334121"/>
            <a:ext cx="4018587" cy="4431329"/>
          </a:xfrm>
          <a:prstGeom prst="roundRect">
            <a:avLst/>
          </a:prstGeom>
          <a:solidFill>
            <a:schemeClr val="lt1">
              <a:alpha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50" b="1" u="sng" dirty="0">
                <a:latin typeface="Century Gothic" panose="020B0502020202020204" pitchFamily="34" charset="0"/>
              </a:rPr>
              <a:t>1.</a:t>
            </a:r>
            <a:r>
              <a:rPr lang="en-GB" sz="1100" b="1" u="sng" dirty="0">
                <a:latin typeface="Century Gothic" panose="020B0502020202020204" pitchFamily="34" charset="0"/>
              </a:rPr>
              <a:t>Key Terminology: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Century Gothic" panose="020B0502020202020204" pitchFamily="34" charset="0"/>
              </a:rPr>
              <a:t>Structure:</a:t>
            </a:r>
            <a:r>
              <a:rPr lang="en-GB" sz="1100" dirty="0">
                <a:latin typeface="Century Gothic" panose="020B0502020202020204" pitchFamily="34" charset="0"/>
              </a:rPr>
              <a:t> The order and arrangement of something.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Century Gothic" panose="020B0502020202020204" pitchFamily="34" charset="0"/>
              </a:rPr>
              <a:t>Engage:</a:t>
            </a:r>
            <a:r>
              <a:rPr lang="en-GB" sz="1100" dirty="0">
                <a:latin typeface="Century Gothic" panose="020B0502020202020204" pitchFamily="34" charset="0"/>
              </a:rPr>
              <a:t> To participate and get involved in or encourage others to do so.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Century Gothic" panose="020B0502020202020204" pitchFamily="34" charset="0"/>
              </a:rPr>
              <a:t>Express:</a:t>
            </a:r>
            <a:r>
              <a:rPr lang="en-GB" sz="1100" dirty="0">
                <a:latin typeface="Century Gothic" panose="020B0502020202020204" pitchFamily="34" charset="0"/>
              </a:rPr>
              <a:t> To clearly share an idea or opinion.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Century Gothic" panose="020B0502020202020204" pitchFamily="34" charset="0"/>
              </a:rPr>
              <a:t>Pitch:</a:t>
            </a:r>
            <a:r>
              <a:rPr lang="en-GB" sz="1100" dirty="0">
                <a:latin typeface="Century Gothic" panose="020B0502020202020204" pitchFamily="34" charset="0"/>
              </a:rPr>
              <a:t> The level of highness or lowness in a sound.</a:t>
            </a:r>
            <a:endParaRPr lang="en-GB" sz="1100" b="1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b="1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Century Gothic" panose="020B0502020202020204" pitchFamily="34" charset="0"/>
              </a:rPr>
              <a:t>Tone of voice:</a:t>
            </a:r>
            <a:r>
              <a:rPr lang="en-GB" sz="1100" dirty="0">
                <a:latin typeface="Century Gothic" panose="020B0502020202020204" pitchFamily="34" charset="0"/>
              </a:rPr>
              <a:t> The sound and pitch of your voice and how you vary this when delivering speech.</a:t>
            </a:r>
          </a:p>
          <a:p>
            <a:endParaRPr lang="en-GB" sz="11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Century Gothic" panose="020B0502020202020204" pitchFamily="34" charset="0"/>
              </a:rPr>
              <a:t>Body Language: </a:t>
            </a:r>
            <a:r>
              <a:rPr lang="en-GB" sz="1100" dirty="0">
                <a:latin typeface="Century Gothic" panose="020B0502020202020204" pitchFamily="34" charset="0"/>
              </a:rPr>
              <a:t>Conscious and unconscious movements, gestures and positions of your body.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Century Gothic" panose="020B0502020202020204" pitchFamily="34" charset="0"/>
              </a:rPr>
              <a:t>Contribution: </a:t>
            </a:r>
            <a:r>
              <a:rPr lang="en-GB" sz="1100" dirty="0">
                <a:latin typeface="Century Gothic" panose="020B0502020202020204" pitchFamily="34" charset="0"/>
              </a:rPr>
              <a:t>The part played/ involvement by a person.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Century Gothic" panose="020B0502020202020204" pitchFamily="34" charset="0"/>
              </a:rPr>
              <a:t>Compromise: </a:t>
            </a:r>
            <a:r>
              <a:rPr lang="en-GB" sz="1100" dirty="0">
                <a:latin typeface="Century Gothic" panose="020B0502020202020204" pitchFamily="34" charset="0"/>
              </a:rPr>
              <a:t>An agreement or settlement that everyone is happy with.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F85573B-389F-48F2-8F12-1BA17B125399}"/>
              </a:ext>
            </a:extLst>
          </p:cNvPr>
          <p:cNvSpPr/>
          <p:nvPr/>
        </p:nvSpPr>
        <p:spPr>
          <a:xfrm>
            <a:off x="39254" y="-28562"/>
            <a:ext cx="4063999" cy="32327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English </a:t>
            </a:r>
            <a:r>
              <a:rPr lang="en-US">
                <a:cs typeface="Calibri"/>
              </a:rPr>
              <a:t>Year 7 </a:t>
            </a:r>
            <a:r>
              <a:rPr lang="en-US" dirty="0">
                <a:cs typeface="Calibri"/>
              </a:rPr>
              <a:t>Speaking and Listening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684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15FD5EE3167945AB1A9B30D4F288CF" ma:contentTypeVersion="19" ma:contentTypeDescription="Create a new document." ma:contentTypeScope="" ma:versionID="8301bf9595c5d1645c9ac5037105877e">
  <xsd:schema xmlns:xsd="http://www.w3.org/2001/XMLSchema" xmlns:xs="http://www.w3.org/2001/XMLSchema" xmlns:p="http://schemas.microsoft.com/office/2006/metadata/properties" xmlns:ns2="ffe714ad-ba6e-44c8-8054-2d8c61155a96" xmlns:ns3="7166ef60-7adb-4207-9a0e-abc6e901d78b" targetNamespace="http://schemas.microsoft.com/office/2006/metadata/properties" ma:root="true" ma:fieldsID="592de72f74f43b90dc05dd9f8bd11bc0" ns2:_="" ns3:_="">
    <xsd:import namespace="ffe714ad-ba6e-44c8-8054-2d8c61155a96"/>
    <xsd:import namespace="7166ef60-7adb-4207-9a0e-abc6e901d78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e714ad-ba6e-44c8-8054-2d8c61155a9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6" nillable="true" ma:displayName="Taxonomy Catch All Column" ma:hidden="true" ma:list="{03a692e2-b4de-448e-a6ae-92b31f42d775}" ma:internalName="TaxCatchAll" ma:showField="CatchAllData" ma:web="ffe714ad-ba6e-44c8-8054-2d8c61155a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66ef60-7adb-4207-9a0e-abc6e901d7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8e10d388-7655-406b-a7b1-7fd83d958a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fe714ad-ba6e-44c8-8054-2d8c61155a96" xsi:nil="true"/>
    <lcf76f155ced4ddcb4097134ff3c332f xmlns="7166ef60-7adb-4207-9a0e-abc6e901d78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2AA7294-7C9E-491F-817C-0797B0B79A94}"/>
</file>

<file path=customXml/itemProps2.xml><?xml version="1.0" encoding="utf-8"?>
<ds:datastoreItem xmlns:ds="http://schemas.openxmlformats.org/officeDocument/2006/customXml" ds:itemID="{D9207251-65D4-4274-8DAC-DA24C990E054}"/>
</file>

<file path=customXml/itemProps3.xml><?xml version="1.0" encoding="utf-8"?>
<ds:datastoreItem xmlns:ds="http://schemas.openxmlformats.org/officeDocument/2006/customXml" ds:itemID="{FF277AB7-315C-4418-A94C-E7A6E9BCEF21}"/>
</file>

<file path=docProps/app.xml><?xml version="1.0" encoding="utf-8"?>
<Properties xmlns="http://schemas.openxmlformats.org/officeDocument/2006/extended-properties" xmlns:vt="http://schemas.openxmlformats.org/officeDocument/2006/docPropsVTypes">
  <TotalTime>6083</TotalTime>
  <Words>452</Words>
  <Application>Microsoft Office PowerPoint</Application>
  <PresentationFormat>Widescreen</PresentationFormat>
  <Paragraphs>100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>Tiverton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Rae Owen</dc:creator>
  <cp:lastModifiedBy>Natalie Westacott</cp:lastModifiedBy>
  <cp:revision>112</cp:revision>
  <cp:lastPrinted>2019-10-16T10:29:36Z</cp:lastPrinted>
  <dcterms:created xsi:type="dcterms:W3CDTF">2019-06-14T18:46:31Z</dcterms:created>
  <dcterms:modified xsi:type="dcterms:W3CDTF">2021-09-04T20:41:44Z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0x010100D515FD5EE3167945AB1A9B30D4F288CF</vt:lpwstr>
  </property>
</Properties>
</file>