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5F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B0FB0D-C75D-BD34-240F-085C7B86CA23}" v="2" dt="2020-09-02T10:16:56.6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4DDA9-9033-4EC2-AE63-13EC357216FB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659E3-CA9F-475F-BF66-DF070CE4F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44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Year 7. Focusing on key basic terms and key structure to an essay. Getting all elements needed into an essay eg </a:t>
            </a:r>
            <a:r>
              <a:rPr lang="en-GB" dirty="0" err="1"/>
              <a:t>analaysis</a:t>
            </a:r>
            <a:r>
              <a:rPr lang="en-GB" dirty="0"/>
              <a:t> language, personal response. More basic questions to encourage engagement with 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44D884-819A-4570-AA5C-4A0D03EE22C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146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E2460-7490-4511-9FAA-6F0A1FFCA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3BB23B-309B-4C83-9D16-656C3968E5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05E54-F3DC-4799-BA7F-F7FDEEC5C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BFE83-34BE-40B2-AF0C-6CF7042E5933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49CC0-742D-445E-A6A8-A40A95EB8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E8063-C43E-4A78-B111-4A496F1EE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C4CC-ABD6-4C74-8D74-F6FFE5C4C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88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A921D-3BC8-4126-9983-BC1F56960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E39371-E1F0-4F41-8EDB-8C16B83E5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DBC02-3D27-441E-A413-5BA0F3B1A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BFE83-34BE-40B2-AF0C-6CF7042E5933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6EB51-66DC-4D87-B67E-D9D7103C2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9DDC9-E70C-4673-A6CF-7C67E1252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C4CC-ABD6-4C74-8D74-F6FFE5C4C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783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CB2EE3-95E7-4452-95DC-8524B66AC9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07BF7F-A352-40AF-93E1-A6A3E01D7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3C869-97AD-44CF-8FB5-2575FBF4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BFE83-34BE-40B2-AF0C-6CF7042E5933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09F54-D0A8-4625-B0F9-EEDF2D92C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C29B0-8098-4708-BC3F-80BDF68CB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C4CC-ABD6-4C74-8D74-F6FFE5C4C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633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ED731-4F02-4A82-B8C2-F56321FCA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3F62C-6E0E-414F-BC8B-1EA5A955F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A7EAC-0283-49DE-B7CF-D3381CF2F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BFE83-34BE-40B2-AF0C-6CF7042E5933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4DB75-F584-49E8-9162-66A106147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82DF1-03FD-4507-B916-E36EB8E88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C4CC-ABD6-4C74-8D74-F6FFE5C4C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181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22100-7D87-4A9C-A989-974E70AD2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746D5F-6E8A-46E7-A592-F3A9D09EE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C1FA1-DA89-440A-B0C1-341BCC4D8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BFE83-34BE-40B2-AF0C-6CF7042E5933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CEC98-E602-4372-9A01-A75F909F1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7718A-D07D-402B-9C59-757BBE7F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C4CC-ABD6-4C74-8D74-F6FFE5C4C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135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2B1DE-7CD7-4C3C-B21E-7C0A2564F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6AEE4-E547-4020-B446-AF2591E4FE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24C7FE-D6C3-4740-BFA3-0E1D887A4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09AE0B-9D30-4EE7-8825-3F7687977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BFE83-34BE-40B2-AF0C-6CF7042E5933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D4FB56-7781-477D-89B0-83892D808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1E93BF-22E9-4022-853E-0F6309DE2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C4CC-ABD6-4C74-8D74-F6FFE5C4C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834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36844-2857-4E50-A851-A43F5371B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290DBD-D051-42AF-AFA1-A19A6035A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68D549-F632-4B1A-AB42-A7EE9A8E22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931B23-DC29-4835-B4A9-D89B122597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8FB1DF-A0FA-4CCA-962A-16BC1A68BE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EC08F2-23F7-4E40-9ABA-3A278B969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BFE83-34BE-40B2-AF0C-6CF7042E5933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0F2121-7D8C-4284-9CD8-61E904FF4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8A2B66-E352-4078-816D-D8B0C3122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C4CC-ABD6-4C74-8D74-F6FFE5C4C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92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74CE2-0C99-4124-B293-8A42150F9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8A7CCC-3C63-401D-B3F0-AF7211565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BFE83-34BE-40B2-AF0C-6CF7042E5933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7BB654-16F6-4A85-8A7B-7C0F4D937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F05636-9BB6-4E74-811C-7130B907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C4CC-ABD6-4C74-8D74-F6FFE5C4C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D3C0D8-CBEC-4DC1-88CB-D1EE7F487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BFE83-34BE-40B2-AF0C-6CF7042E5933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32D9B8-2F22-440D-90D5-D9091B7A9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19AE4C-5D11-4EE7-9754-EE6EDE496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C4CC-ABD6-4C74-8D74-F6FFE5C4C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93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E52CA-E726-46B6-AFA1-8CC9D56CB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D5B1D-9F4B-44B8-A0AF-CED8CB740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0B6C5C-22D7-438B-AE50-0DD087F61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9309F4-C08D-4710-82A0-6EF3309BA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BFE83-34BE-40B2-AF0C-6CF7042E5933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F1095-2DE0-4BCA-AD5F-561AF5758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A9440E-735C-4442-B4DA-DC85EAE7D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C4CC-ABD6-4C74-8D74-F6FFE5C4C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499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8161E-743F-4F26-B509-478208D16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AFE1C3-6D24-46E3-A05B-E189FEA328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B4D6FD-63AB-4820-8A76-47B2915653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E9BF90-8358-463E-940F-B81D1A49C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BFE83-34BE-40B2-AF0C-6CF7042E5933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C0B947-D4DB-4280-B910-7F79F6DCB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493124-E107-4B10-AC18-C0E27FC5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C4CC-ABD6-4C74-8D74-F6FFE5C4C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9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81741A-6DC4-403C-A9F4-185E694FC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65630B-2FE4-4474-9D89-6196D3AF6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1C0CD-B87D-491A-B7A2-90EEE864C0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BFE83-34BE-40B2-AF0C-6CF7042E5933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EEF70-5AA6-4B06-A64F-25C8C220C5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92AD3-1E45-474F-89E0-DF3DF645E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6C4CC-ABD6-4C74-8D74-F6FFE5C4C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6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3D14B80C-CF47-4DBC-8B57-5D500B201F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1009" y="1104178"/>
            <a:ext cx="5233736" cy="520487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D7BD30C-CD8A-494E-8671-ACB89FE78E0F}"/>
              </a:ext>
            </a:extLst>
          </p:cNvPr>
          <p:cNvSpPr/>
          <p:nvPr/>
        </p:nvSpPr>
        <p:spPr>
          <a:xfrm>
            <a:off x="0" y="0"/>
            <a:ext cx="2586789" cy="4115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1.Key Terms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F13A3D-62D5-450B-801F-6FD8D46D1F81}"/>
              </a:ext>
            </a:extLst>
          </p:cNvPr>
          <p:cNvSpPr/>
          <p:nvPr/>
        </p:nvSpPr>
        <p:spPr>
          <a:xfrm>
            <a:off x="1" y="411579"/>
            <a:ext cx="2586788" cy="64391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en-GB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Theme</a:t>
            </a: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: main idea or repeated idea.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Analysis</a:t>
            </a: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: a detailed examination of a piece of writing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</a:t>
            </a:r>
            <a:r>
              <a:rPr lang="en-GB" sz="11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ocus</a:t>
            </a:r>
            <a:r>
              <a:rPr lang="en-GB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: </a:t>
            </a: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clear and sustained interest in the central idea or topic.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Structure</a:t>
            </a: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: how a piece of writing or a story is organised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Inference</a:t>
            </a: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: logical understanding or deductions made based on evidence.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Empathy</a:t>
            </a: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: understanding how a character feels.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Narrator</a:t>
            </a: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: the person telling the story.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Act: </a:t>
            </a: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the main sections of a play.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Scene: </a:t>
            </a: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the smaller sections of a play – similar to chapters in a novel.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Stage directions: </a:t>
            </a: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notes to the actor and director about how to move or speak.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Monologue: </a:t>
            </a: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a longer speech by a character to another character.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Soliloquy: </a:t>
            </a: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a longer speech by a character to themselves or the audience.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Metaphor</a:t>
            </a: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: describing something by saying it IS something else…but not literally.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Simile</a:t>
            </a: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: describing something using ‘like’ or ‘as’ to make a comparison.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7E8D77-87C5-49CA-AC9A-84B8CE5780A0}"/>
              </a:ext>
            </a:extLst>
          </p:cNvPr>
          <p:cNvSpPr/>
          <p:nvPr/>
        </p:nvSpPr>
        <p:spPr>
          <a:xfrm>
            <a:off x="2586789" y="0"/>
            <a:ext cx="1473865" cy="68103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2. Super Spellings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ADADD5-2F59-4C5F-A4B2-BC542CA8DF85}"/>
              </a:ext>
            </a:extLst>
          </p:cNvPr>
          <p:cNvSpPr/>
          <p:nvPr/>
        </p:nvSpPr>
        <p:spPr>
          <a:xfrm>
            <a:off x="2586790" y="681037"/>
            <a:ext cx="1465854" cy="29136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Individual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Specific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Identified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Create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Revealed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Interpretation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Significant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Circumstances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Effect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Affect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Response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Definition 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Relevant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Conventions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Constant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Decline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578415C-5169-4B6A-8932-9264D42A2BD3}"/>
              </a:ext>
            </a:extLst>
          </p:cNvPr>
          <p:cNvSpPr/>
          <p:nvPr/>
        </p:nvSpPr>
        <p:spPr>
          <a:xfrm>
            <a:off x="4072687" y="393655"/>
            <a:ext cx="4058661" cy="2687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3. Big questions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F7FEDD7-ECD0-4978-A56C-753D2BECA066}"/>
              </a:ext>
            </a:extLst>
          </p:cNvPr>
          <p:cNvSpPr/>
          <p:nvPr/>
        </p:nvSpPr>
        <p:spPr>
          <a:xfrm>
            <a:off x="4052644" y="665133"/>
            <a:ext cx="4090739" cy="2929542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Tx/>
              <a:buAutoNum type="arabicPeriod"/>
            </a:pP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Would I like to be friends with any of these characters? Why?</a:t>
            </a:r>
          </a:p>
          <a:p>
            <a:pPr marL="228600" indent="-228600">
              <a:buAutoNum type="arabicPeriod"/>
            </a:pP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How would I describe the main character?</a:t>
            </a:r>
          </a:p>
          <a:p>
            <a:pPr marL="228600" indent="-228600">
              <a:buAutoNum type="arabicPeriod"/>
            </a:pP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Do I dislike any characters? What is it about them that I don’t like?</a:t>
            </a:r>
          </a:p>
          <a:p>
            <a:pPr marL="228600" indent="-228600">
              <a:buAutoNum type="arabicPeriod"/>
            </a:pP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Do I recognise any parts of myself in any of these characters?</a:t>
            </a:r>
          </a:p>
          <a:p>
            <a:pPr marL="228600" indent="-228600">
              <a:buFontTx/>
              <a:buAutoNum type="arabicPeriod"/>
            </a:pP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What do I predict will happen next?</a:t>
            </a:r>
          </a:p>
          <a:p>
            <a:pPr marL="228600" indent="-228600">
              <a:buFontTx/>
              <a:buAutoNum type="arabicPeriod"/>
            </a:pP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What does this character want to achieve?</a:t>
            </a:r>
          </a:p>
          <a:p>
            <a:pPr marL="228600" indent="-228600">
              <a:buFontTx/>
              <a:buAutoNum type="arabicPeriod"/>
            </a:pP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Was I satisfied with the ending? Why?</a:t>
            </a:r>
          </a:p>
          <a:p>
            <a:pPr marL="228600" indent="-228600">
              <a:buFontTx/>
              <a:buAutoNum type="arabicPeriod"/>
            </a:pP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Which character would I go on a camping trip with?</a:t>
            </a:r>
          </a:p>
          <a:p>
            <a:pPr marL="228600" indent="-228600">
              <a:buFontTx/>
              <a:buAutoNum type="arabicPeriod"/>
            </a:pP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If I could live in the setting of this text, would I? Why?</a:t>
            </a:r>
          </a:p>
          <a:p>
            <a:pPr marL="228600" indent="-228600">
              <a:buFontTx/>
              <a:buAutoNum type="arabicPeriod"/>
            </a:pPr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If the main character was a colour, what colour would they be and why?</a:t>
            </a:r>
            <a:endParaRPr lang="en-GB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4E4687-9462-4080-8420-072A07E90E90}"/>
              </a:ext>
            </a:extLst>
          </p:cNvPr>
          <p:cNvSpPr/>
          <p:nvPr/>
        </p:nvSpPr>
        <p:spPr>
          <a:xfrm>
            <a:off x="2586788" y="3594677"/>
            <a:ext cx="2683044" cy="441754"/>
          </a:xfrm>
          <a:prstGeom prst="rect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5. Personal response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341E1D9-BEBA-4C6D-AADF-C7D35D566A56}"/>
              </a:ext>
            </a:extLst>
          </p:cNvPr>
          <p:cNvSpPr/>
          <p:nvPr/>
        </p:nvSpPr>
        <p:spPr>
          <a:xfrm>
            <a:off x="2586788" y="4036431"/>
            <a:ext cx="2683044" cy="2814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The writer makes me feel…</a:t>
            </a:r>
          </a:p>
          <a:p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The writer makes me think…</a:t>
            </a:r>
          </a:p>
          <a:p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The writer makes me question…</a:t>
            </a:r>
          </a:p>
          <a:p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The writer helps me to picture…</a:t>
            </a:r>
          </a:p>
          <a:p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I predict that…</a:t>
            </a:r>
          </a:p>
          <a:p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When I first read ___, I thought…, but then…</a:t>
            </a:r>
          </a:p>
          <a:p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It strikes me as…    when…</a:t>
            </a:r>
          </a:p>
          <a:p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I cannot help but wonder why…</a:t>
            </a:r>
          </a:p>
          <a:p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What frustrates me is….</a:t>
            </a:r>
          </a:p>
          <a:p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I find it really… when…            </a:t>
            </a:r>
          </a:p>
          <a:p>
            <a:r>
              <a:rPr lang="en-GB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…</a:t>
            </a:r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because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...</a:t>
            </a:r>
          </a:p>
          <a:p>
            <a:pPr marL="228600" indent="-228600">
              <a:buAutoNum type="arabicPeriod"/>
            </a:pPr>
            <a:endParaRPr lang="en-GB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37215B8-7259-4A42-A90A-B0A9097AA34A}"/>
              </a:ext>
            </a:extLst>
          </p:cNvPr>
          <p:cNvSpPr/>
          <p:nvPr/>
        </p:nvSpPr>
        <p:spPr>
          <a:xfrm>
            <a:off x="5281865" y="3594676"/>
            <a:ext cx="4553961" cy="429955"/>
          </a:xfrm>
          <a:prstGeom prst="rect">
            <a:avLst/>
          </a:prstGeom>
          <a:solidFill>
            <a:srgbClr val="A45F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entury Gothic" panose="020B0502020202020204" pitchFamily="34" charset="0"/>
              </a:rPr>
              <a:t>6. Structuring</a:t>
            </a:r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 your essay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7A425E-AE8D-4189-A15C-CF623FA4D8A8}"/>
              </a:ext>
            </a:extLst>
          </p:cNvPr>
          <p:cNvSpPr/>
          <p:nvPr/>
        </p:nvSpPr>
        <p:spPr>
          <a:xfrm>
            <a:off x="5277857" y="4024631"/>
            <a:ext cx="4553960" cy="2826100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Introduction</a:t>
            </a:r>
          </a:p>
          <a:p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What is the novel/play about? </a:t>
            </a:r>
          </a:p>
          <a:p>
            <a:r>
              <a:rPr lang="en-GB" sz="11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‘_________’ by ____________ is about…</a:t>
            </a:r>
          </a:p>
          <a:p>
            <a:endParaRPr lang="en-GB" sz="1100" i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r>
              <a:rPr lang="en-GB" sz="11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Analysing the text</a:t>
            </a:r>
          </a:p>
          <a:p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Choose what you think are the most important moments through the text that answer the question you have been asked.</a:t>
            </a:r>
          </a:p>
          <a:p>
            <a:r>
              <a:rPr lang="en-GB" sz="1100" dirty="0">
                <a:solidFill>
                  <a:srgbClr val="00B050"/>
                </a:solidFill>
                <a:latin typeface="Century Gothic" panose="020B0502020202020204" pitchFamily="34" charset="0"/>
              </a:rPr>
              <a:t>____________ creates presents ____________ as </a:t>
            </a:r>
            <a:r>
              <a:rPr lang="en-GB" sz="11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____________</a:t>
            </a:r>
            <a:r>
              <a:rPr lang="en-GB" sz="1100" dirty="0">
                <a:solidFill>
                  <a:srgbClr val="0070C0"/>
                </a:solidFill>
                <a:latin typeface="Century Gothic" panose="020B0502020202020204" pitchFamily="34" charset="0"/>
              </a:rPr>
              <a:t>when </a:t>
            </a:r>
            <a:r>
              <a:rPr lang="en-GB" sz="11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‘____________’ </a:t>
            </a:r>
            <a:r>
              <a:rPr lang="en-GB" sz="1100" dirty="0">
                <a:solidFill>
                  <a:srgbClr val="7030A0"/>
                </a:solidFill>
                <a:latin typeface="Century Gothic" panose="020B0502020202020204" pitchFamily="34" charset="0"/>
              </a:rPr>
              <a:t>which suggest ______________.</a:t>
            </a:r>
          </a:p>
          <a:p>
            <a:r>
              <a:rPr lang="en-US" sz="1100" dirty="0">
                <a:solidFill>
                  <a:srgbClr val="7030A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word ‘________’ suggests ___________</a:t>
            </a:r>
          </a:p>
          <a:p>
            <a:r>
              <a:rPr lang="en-US" sz="1100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This makes me….</a:t>
            </a:r>
          </a:p>
          <a:p>
            <a:endParaRPr lang="en-GB" sz="11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GB" sz="11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Conclusion</a:t>
            </a:r>
          </a:p>
          <a:p>
            <a:r>
              <a:rPr lang="en-GB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What are your overall thoughts? </a:t>
            </a:r>
          </a:p>
          <a:p>
            <a:r>
              <a:rPr lang="en-GB" sz="11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Overall I feel/think….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C01F3CC-301A-4A93-AA0A-C7F82CCDCA69}"/>
              </a:ext>
            </a:extLst>
          </p:cNvPr>
          <p:cNvSpPr/>
          <p:nvPr/>
        </p:nvSpPr>
        <p:spPr>
          <a:xfrm>
            <a:off x="8143382" y="0"/>
            <a:ext cx="1688435" cy="47882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4. Mood words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88429DC-C341-447B-A400-375B2E073F7F}"/>
              </a:ext>
            </a:extLst>
          </p:cNvPr>
          <p:cNvSpPr/>
          <p:nvPr/>
        </p:nvSpPr>
        <p:spPr>
          <a:xfrm>
            <a:off x="8143380" y="496747"/>
            <a:ext cx="1688437" cy="3086131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marL="228600" indent="-228600"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Sinister </a:t>
            </a:r>
          </a:p>
          <a:p>
            <a:pPr marL="228600" indent="-228600"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Eerie</a:t>
            </a:r>
          </a:p>
          <a:p>
            <a:pPr marL="228600" indent="-228600"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Furious  </a:t>
            </a:r>
          </a:p>
          <a:p>
            <a:pPr marL="228600" indent="-228600"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Frustrated</a:t>
            </a:r>
          </a:p>
          <a:p>
            <a:pPr marL="228600" indent="-228600"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Frightening </a:t>
            </a:r>
          </a:p>
          <a:p>
            <a:pPr marL="228600" indent="-228600"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Shocked </a:t>
            </a:r>
          </a:p>
          <a:p>
            <a:pPr marL="228600" indent="-228600"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Alarmed </a:t>
            </a:r>
          </a:p>
          <a:p>
            <a:pPr marL="228600" indent="-228600"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Joyful </a:t>
            </a:r>
          </a:p>
          <a:p>
            <a:pPr marL="228600" indent="-228600"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Exciting </a:t>
            </a:r>
          </a:p>
          <a:p>
            <a:pPr marL="228600" indent="-228600"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Cheerful </a:t>
            </a:r>
          </a:p>
          <a:p>
            <a:pPr marL="228600" indent="-228600"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Hopeful </a:t>
            </a:r>
          </a:p>
          <a:p>
            <a:pPr marL="228600" indent="-228600"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Surprising </a:t>
            </a:r>
          </a:p>
          <a:p>
            <a:pPr marL="228600" indent="-228600"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Intriguing </a:t>
            </a:r>
          </a:p>
          <a:p>
            <a:pPr marL="228600" indent="-228600"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Impressed </a:t>
            </a:r>
          </a:p>
          <a:p>
            <a:pPr marL="228600" indent="-228600"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Relieved </a:t>
            </a:r>
          </a:p>
          <a:p>
            <a:pPr marL="228600" indent="-228600"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Amusing</a:t>
            </a:r>
          </a:p>
          <a:p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18DDDF1-6078-4520-903E-295DB0F26BD3}"/>
              </a:ext>
            </a:extLst>
          </p:cNvPr>
          <p:cNvSpPr/>
          <p:nvPr/>
        </p:nvSpPr>
        <p:spPr>
          <a:xfrm>
            <a:off x="9843851" y="-17923"/>
            <a:ext cx="2344137" cy="411577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7. Further reading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75389DE-F42E-439A-AEF4-97281D77C61F}"/>
              </a:ext>
            </a:extLst>
          </p:cNvPr>
          <p:cNvSpPr/>
          <p:nvPr/>
        </p:nvSpPr>
        <p:spPr>
          <a:xfrm>
            <a:off x="9831817" y="393655"/>
            <a:ext cx="2344139" cy="6457075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His Dark Materials Trilogy 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- Phillip Pullman</a:t>
            </a:r>
          </a:p>
          <a:p>
            <a:r>
              <a:rPr lang="en-GB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Wonder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 - R J Palacio</a:t>
            </a:r>
          </a:p>
          <a:p>
            <a:r>
              <a:rPr lang="en-GB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Booked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 - Kwame Alexander</a:t>
            </a:r>
          </a:p>
          <a:p>
            <a:r>
              <a:rPr lang="en-GB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Armistice Runner 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- Tom Palmer</a:t>
            </a:r>
          </a:p>
          <a:p>
            <a:r>
              <a:rPr lang="en-GB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Kick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 - Mitch Johnson</a:t>
            </a:r>
          </a:p>
          <a:p>
            <a:r>
              <a:rPr lang="en-GB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Boy 87 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- </a:t>
            </a:r>
            <a:r>
              <a:rPr lang="en-GB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Ele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 Fountain</a:t>
            </a:r>
          </a:p>
          <a:p>
            <a:r>
              <a:rPr lang="en-GB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The Bone Sparrow 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- Zana </a:t>
            </a:r>
            <a:r>
              <a:rPr lang="en-GB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Frallion</a:t>
            </a:r>
            <a:endParaRPr lang="en-GB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Long Way Down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 - Jason Reynolds</a:t>
            </a:r>
          </a:p>
          <a:p>
            <a:r>
              <a:rPr lang="en-GB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Alone on a Wide </a:t>
            </a:r>
            <a:r>
              <a:rPr lang="en-GB" sz="120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Wide</a:t>
            </a:r>
            <a:r>
              <a:rPr lang="en-GB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 Sea 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- Michael Morpurgo</a:t>
            </a:r>
          </a:p>
          <a:p>
            <a:r>
              <a:rPr lang="en-GB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Refugee Boy 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- Benjamin Zephaniah</a:t>
            </a:r>
          </a:p>
          <a:p>
            <a:r>
              <a:rPr lang="en-GB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Diary of Anne Frank 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- Anne Frank</a:t>
            </a:r>
          </a:p>
          <a:p>
            <a:r>
              <a:rPr lang="en-GB" sz="120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Cogheart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 - Peter Bunzl</a:t>
            </a:r>
          </a:p>
          <a:p>
            <a:r>
              <a:rPr lang="en-GB" sz="120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Wildspark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 - Vashti Hardy</a:t>
            </a:r>
          </a:p>
          <a:p>
            <a:r>
              <a:rPr lang="en-GB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Boy in the Tower 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- Polly Ho Yen</a:t>
            </a:r>
          </a:p>
          <a:p>
            <a:r>
              <a:rPr lang="en-GB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Ghost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 - Jason Reynolds</a:t>
            </a:r>
          </a:p>
          <a:p>
            <a:r>
              <a:rPr lang="en-GB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Holes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 - Louis Sachar</a:t>
            </a:r>
          </a:p>
          <a:p>
            <a:r>
              <a:rPr lang="en-GB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All the things that could go wrong 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- Stewart Foster</a:t>
            </a:r>
          </a:p>
          <a:p>
            <a:r>
              <a:rPr lang="en-GB" sz="120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Malamander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 - Thomas Taylor</a:t>
            </a:r>
          </a:p>
          <a:p>
            <a:r>
              <a:rPr lang="en-GB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Here Lies Arthur 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- Phillip Reeve</a:t>
            </a:r>
          </a:p>
          <a:p>
            <a:r>
              <a:rPr lang="en-GB" sz="1200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Stormbreaker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 - Anthony Horowitz</a:t>
            </a:r>
          </a:p>
          <a:p>
            <a:r>
              <a:rPr lang="en-GB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Boy at the back of the class 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- </a:t>
            </a:r>
            <a:r>
              <a:rPr lang="en-GB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Onjali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Q’Rauf</a:t>
            </a:r>
            <a:endParaRPr lang="en-GB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200" i="1" dirty="0">
                <a:solidFill>
                  <a:schemeClr val="tx1"/>
                </a:solidFill>
                <a:latin typeface="Century Gothic" panose="020B0502020202020204" pitchFamily="34" charset="0"/>
              </a:rPr>
              <a:t>Where the world ends </a:t>
            </a:r>
            <a:r>
              <a:rPr lang="en-GB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- Geraldine </a:t>
            </a:r>
            <a:r>
              <a:rPr lang="en-GB" sz="1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McCaughrean</a:t>
            </a:r>
            <a:endParaRPr lang="en-GB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AD40B2F-C8F6-4E7E-877D-86D5424B24F2}"/>
              </a:ext>
            </a:extLst>
          </p:cNvPr>
          <p:cNvSpPr/>
          <p:nvPr/>
        </p:nvSpPr>
        <p:spPr>
          <a:xfrm>
            <a:off x="4060654" y="0"/>
            <a:ext cx="4070694" cy="39365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English Year 7 Reading</a:t>
            </a:r>
          </a:p>
        </p:txBody>
      </p:sp>
    </p:spTree>
    <p:extLst>
      <p:ext uri="{BB962C8B-B14F-4D97-AF65-F5344CB8AC3E}">
        <p14:creationId xmlns:p14="http://schemas.microsoft.com/office/powerpoint/2010/main" val="2855742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15FD5EE3167945AB1A9B30D4F288CF" ma:contentTypeVersion="19" ma:contentTypeDescription="Create a new document." ma:contentTypeScope="" ma:versionID="8301bf9595c5d1645c9ac5037105877e">
  <xsd:schema xmlns:xsd="http://www.w3.org/2001/XMLSchema" xmlns:xs="http://www.w3.org/2001/XMLSchema" xmlns:p="http://schemas.microsoft.com/office/2006/metadata/properties" xmlns:ns2="ffe714ad-ba6e-44c8-8054-2d8c61155a96" xmlns:ns3="7166ef60-7adb-4207-9a0e-abc6e901d78b" targetNamespace="http://schemas.microsoft.com/office/2006/metadata/properties" ma:root="true" ma:fieldsID="592de72f74f43b90dc05dd9f8bd11bc0" ns2:_="" ns3:_="">
    <xsd:import namespace="ffe714ad-ba6e-44c8-8054-2d8c61155a96"/>
    <xsd:import namespace="7166ef60-7adb-4207-9a0e-abc6e901d78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e714ad-ba6e-44c8-8054-2d8c61155a9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6" nillable="true" ma:displayName="Taxonomy Catch All Column" ma:hidden="true" ma:list="{03a692e2-b4de-448e-a6ae-92b31f42d775}" ma:internalName="TaxCatchAll" ma:showField="CatchAllData" ma:web="ffe714ad-ba6e-44c8-8054-2d8c61155a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66ef60-7adb-4207-9a0e-abc6e901d7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8e10d388-7655-406b-a7b1-7fd83d958a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e714ad-ba6e-44c8-8054-2d8c61155a96" xsi:nil="true"/>
    <lcf76f155ced4ddcb4097134ff3c332f xmlns="7166ef60-7adb-4207-9a0e-abc6e901d78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D97166-E1B0-44E3-9D38-333BF1360853}"/>
</file>

<file path=customXml/itemProps2.xml><?xml version="1.0" encoding="utf-8"?>
<ds:datastoreItem xmlns:ds="http://schemas.openxmlformats.org/officeDocument/2006/customXml" ds:itemID="{937E4416-DF6E-40FD-B74B-10D5C7999BAD}">
  <ds:schemaRefs>
    <ds:schemaRef ds:uri="ffe714ad-ba6e-44c8-8054-2d8c61155a96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7166ef60-7adb-4207-9a0e-abc6e901d78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CE50E58-3B88-47A4-8B10-AFF8F7DCD3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663</Words>
  <Application>Microsoft Office PowerPoint</Application>
  <PresentationFormat>Widescreen</PresentationFormat>
  <Paragraphs>113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Lara Osborne</dc:creator>
  <cp:lastModifiedBy>Natalie Westacott</cp:lastModifiedBy>
  <cp:revision>4</cp:revision>
  <dcterms:created xsi:type="dcterms:W3CDTF">2020-07-02T11:10:58Z</dcterms:created>
  <dcterms:modified xsi:type="dcterms:W3CDTF">2021-09-04T20:18:37Z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0x010100D515FD5EE3167945AB1A9B30D4F288CF</vt:lpwstr>
  </property>
</Properties>
</file>