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0FB0D-C75D-BD34-240F-085C7B86CA23}" v="2" dt="2020-09-02T10:16:56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4DDA9-9033-4EC2-AE63-13EC357216FB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659E3-CA9F-475F-BF66-DF070CE4F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4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Year 7. Focusing on key basic terms and key structure to an essay. Getting all elements needed into an essay eg </a:t>
            </a:r>
            <a:r>
              <a:rPr lang="en-GB" dirty="0" err="1"/>
              <a:t>analaysis</a:t>
            </a:r>
            <a:r>
              <a:rPr lang="en-GB" dirty="0"/>
              <a:t> language, personal response. More basic questions to encourage engagement with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44D884-819A-4570-AA5C-4A0D03EE22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4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2460-7490-4511-9FAA-6F0A1FFCA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BB23B-309B-4C83-9D16-656C3968E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05E54-F3DC-4799-BA7F-F7FDEEC5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49CC0-742D-445E-A6A8-A40A95EB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8063-C43E-4A78-B111-4A496F1E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8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921D-3BC8-4126-9983-BC1F5696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39371-E1F0-4F41-8EDB-8C16B83E5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DBC02-3D27-441E-A413-5BA0F3B1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6EB51-66DC-4D87-B67E-D9D7103C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9DDC9-E70C-4673-A6CF-7C67E125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8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B2EE3-95E7-4452-95DC-8524B66AC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7BF7F-A352-40AF-93E1-A6A3E01D7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3C869-97AD-44CF-8FB5-2575FBF4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9F54-D0A8-4625-B0F9-EEDF2D92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29B0-8098-4708-BC3F-80BDF68C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3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D731-4F02-4A82-B8C2-F56321FC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F62C-6E0E-414F-BC8B-1EA5A955F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A7EAC-0283-49DE-B7CF-D3381CF2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DB75-F584-49E8-9162-66A10614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82DF1-03FD-4507-B916-E36EB8E8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8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2100-7D87-4A9C-A989-974E70A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46D5F-6E8A-46E7-A592-F3A9D09EE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1FA1-DA89-440A-B0C1-341BCC4D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EC98-E602-4372-9A01-A75F909F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718A-D07D-402B-9C59-757BBE7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B1DE-7CD7-4C3C-B21E-7C0A2564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AEE4-E547-4020-B446-AF2591E4F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4C7FE-D6C3-4740-BFA3-0E1D887A4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9AE0B-9D30-4EE7-8825-3F768797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4FB56-7781-477D-89B0-83892D80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E93BF-22E9-4022-853E-0F6309DE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3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6844-2857-4E50-A851-A43F5371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90DBD-D051-42AF-AFA1-A19A6035A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8D549-F632-4B1A-AB42-A7EE9A8E2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31B23-DC29-4835-B4A9-D89B12259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8FB1DF-A0FA-4CCA-962A-16BC1A68B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08F2-23F7-4E40-9ABA-3A278B96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F2121-7D8C-4284-9CD8-61E904FF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A2B66-E352-4078-816D-D8B0C312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4CE2-0C99-4124-B293-8A42150F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A7CCC-3C63-401D-B3F0-AF721156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BB654-16F6-4A85-8A7B-7C0F4D93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05636-9BB6-4E74-811C-7130B907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3C0D8-CBEC-4DC1-88CB-D1EE7F48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2D9B8-2F22-440D-90D5-D9091B7A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9AE4C-5D11-4EE7-9754-EE6EDE49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52CA-E726-46B6-AFA1-8CC9D56C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5B1D-9F4B-44B8-A0AF-CED8CB740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B6C5C-22D7-438B-AE50-0DD087F61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309F4-C08D-4710-82A0-6EF3309B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F1095-2DE0-4BCA-AD5F-561AF575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9440E-735C-4442-B4DA-DC85EAE7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8161E-743F-4F26-B509-478208D1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FE1C3-6D24-46E3-A05B-E189FEA32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4D6FD-63AB-4820-8A76-47B291565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BF90-8358-463E-940F-B81D1A49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0B947-D4DB-4280-B910-7F79F6DC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93124-E107-4B10-AC18-C0E27FC5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9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1741A-6DC4-403C-A9F4-185E694F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5630B-2FE4-4474-9D89-6196D3AF6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C0CD-B87D-491A-B7A2-90EEE864C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FE83-34BE-40B2-AF0C-6CF7042E5933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EEF70-5AA6-4B06-A64F-25C8C220C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92AD3-1E45-474F-89E0-DF3DF645E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C4CC-ABD6-4C74-8D74-F6FFE5C4C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3D14B80C-CF47-4DBC-8B57-5D500B201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009" y="1104178"/>
            <a:ext cx="5233736" cy="52048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7BD30C-CD8A-494E-8671-ACB89FE78E0F}"/>
              </a:ext>
            </a:extLst>
          </p:cNvPr>
          <p:cNvSpPr/>
          <p:nvPr/>
        </p:nvSpPr>
        <p:spPr>
          <a:xfrm>
            <a:off x="0" y="0"/>
            <a:ext cx="2586789" cy="411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1.Key Terms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13A3D-62D5-450B-801F-6FD8D46D1F81}"/>
              </a:ext>
            </a:extLst>
          </p:cNvPr>
          <p:cNvSpPr/>
          <p:nvPr/>
        </p:nvSpPr>
        <p:spPr>
          <a:xfrm>
            <a:off x="1" y="411579"/>
            <a:ext cx="2586788" cy="6439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Theme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main idea or repeated idea.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Analysis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a detailed examination of a piece of writing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</a:t>
            </a:r>
            <a:r>
              <a:rPr lang="en-GB" sz="11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ocus</a:t>
            </a: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clear and sustained interest in the central idea or topic.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Structure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how a piece of writing or a story is organised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Inference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logical understanding or deductions made based on evidence.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Empathy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understanding how a character feels.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Narrator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the person telling the story.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Act: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main sections of a play.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Scene: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smaller sections of a play – similar to chapters in a novel.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Stage directions: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notes to the actor and director about how to move or speak.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Monologue: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 longer speech by a character to another character.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Soliloquy: 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 longer speech by a character to themselves or the audience.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Metaphor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describing something by saying it IS something else…but not literally.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Simile</a:t>
            </a: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describing something using ‘like’ or ‘as’ to make a comparison.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E8D77-87C5-49CA-AC9A-84B8CE5780A0}"/>
              </a:ext>
            </a:extLst>
          </p:cNvPr>
          <p:cNvSpPr/>
          <p:nvPr/>
        </p:nvSpPr>
        <p:spPr>
          <a:xfrm>
            <a:off x="2586789" y="0"/>
            <a:ext cx="1473865" cy="6810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2. Super Spellings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ADADD5-2F59-4C5F-A4B2-BC542CA8DF85}"/>
              </a:ext>
            </a:extLst>
          </p:cNvPr>
          <p:cNvSpPr/>
          <p:nvPr/>
        </p:nvSpPr>
        <p:spPr>
          <a:xfrm>
            <a:off x="2586790" y="681037"/>
            <a:ext cx="1465854" cy="2913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Individual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Specific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Identified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Create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Revealed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Interpretation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Significant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Circumstances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Effect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Affect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Response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Definition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Relevant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Conventions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Constant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Decline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78415C-5169-4B6A-8932-9264D42A2BD3}"/>
              </a:ext>
            </a:extLst>
          </p:cNvPr>
          <p:cNvSpPr/>
          <p:nvPr/>
        </p:nvSpPr>
        <p:spPr>
          <a:xfrm>
            <a:off x="4072687" y="393655"/>
            <a:ext cx="4058661" cy="2687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3. Big questions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7FEDD7-ECD0-4978-A56C-753D2BECA066}"/>
              </a:ext>
            </a:extLst>
          </p:cNvPr>
          <p:cNvSpPr/>
          <p:nvPr/>
        </p:nvSpPr>
        <p:spPr>
          <a:xfrm>
            <a:off x="4052644" y="665133"/>
            <a:ext cx="4090739" cy="292954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Would I like to be friends with any of these characters? Why?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How would I describe the main character?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Do I dislike any characters? What is it about them that I don’t like?</a:t>
            </a:r>
          </a:p>
          <a:p>
            <a:pPr marL="228600" indent="-228600"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Do I recognise any parts of myself in any of these characters?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What do I predict will happen next?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this character want to achieve?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Was I satisfied with the ending? Why?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Which character would I go on a camping trip with?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If I could live in the setting of this text, would I? Why?</a:t>
            </a:r>
          </a:p>
          <a:p>
            <a:pPr marL="228600" indent="-228600">
              <a:buFontTx/>
              <a:buAutoNum type="arabicPeriod"/>
            </a:pPr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If the main character was a colour, what colour would they be and why?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4E4687-9462-4080-8420-072A07E90E90}"/>
              </a:ext>
            </a:extLst>
          </p:cNvPr>
          <p:cNvSpPr/>
          <p:nvPr/>
        </p:nvSpPr>
        <p:spPr>
          <a:xfrm>
            <a:off x="2586788" y="3594677"/>
            <a:ext cx="2683044" cy="441754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5. Personal response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41E1D9-BEBA-4C6D-AADF-C7D35D566A56}"/>
              </a:ext>
            </a:extLst>
          </p:cNvPr>
          <p:cNvSpPr/>
          <p:nvPr/>
        </p:nvSpPr>
        <p:spPr>
          <a:xfrm>
            <a:off x="2586788" y="4036431"/>
            <a:ext cx="2683044" cy="28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writer makes me feel…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writer makes me think…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writer makes me question…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writer helps me to picture…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 predict that…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When I first read ___, I thought…, but then…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It strikes me as…    when…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 cannot help but wonder why…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What frustrates me is….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 find it really… when…            </a:t>
            </a:r>
          </a:p>
          <a:p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…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because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...</a:t>
            </a:r>
          </a:p>
          <a:p>
            <a:pPr marL="228600" indent="-228600">
              <a:buAutoNum type="arabicPeriod"/>
            </a:pPr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215B8-7259-4A42-A90A-B0A9097AA34A}"/>
              </a:ext>
            </a:extLst>
          </p:cNvPr>
          <p:cNvSpPr/>
          <p:nvPr/>
        </p:nvSpPr>
        <p:spPr>
          <a:xfrm>
            <a:off x="5281865" y="3594676"/>
            <a:ext cx="4553961" cy="429955"/>
          </a:xfrm>
          <a:prstGeom prst="rect">
            <a:avLst/>
          </a:prstGeom>
          <a:solidFill>
            <a:srgbClr val="A45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6. Structuring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your essay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7A425E-AE8D-4189-A15C-CF623FA4D8A8}"/>
              </a:ext>
            </a:extLst>
          </p:cNvPr>
          <p:cNvSpPr/>
          <p:nvPr/>
        </p:nvSpPr>
        <p:spPr>
          <a:xfrm>
            <a:off x="5277857" y="4024631"/>
            <a:ext cx="4553960" cy="282610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Introduction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novel/play about? </a:t>
            </a:r>
          </a:p>
          <a:p>
            <a:r>
              <a:rPr lang="en-GB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‘_________’ by ____________ is about…</a:t>
            </a:r>
          </a:p>
          <a:p>
            <a:endParaRPr lang="en-GB" sz="11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en-GB" sz="11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Analysing the text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Choose what you think are the most important moments through the text that answer the question you have been asked.</a:t>
            </a:r>
          </a:p>
          <a:p>
            <a:r>
              <a:rPr lang="en-GB" sz="1100" dirty="0">
                <a:solidFill>
                  <a:srgbClr val="00B050"/>
                </a:solidFill>
                <a:latin typeface="Century Gothic" panose="020B0502020202020204" pitchFamily="34" charset="0"/>
              </a:rPr>
              <a:t>____________ creates presents ____________ as </a:t>
            </a:r>
            <a:r>
              <a:rPr lang="en-GB" sz="11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____________</a:t>
            </a:r>
            <a:r>
              <a:rPr lang="en-GB" sz="1100" dirty="0">
                <a:solidFill>
                  <a:srgbClr val="0070C0"/>
                </a:solidFill>
                <a:latin typeface="Century Gothic" panose="020B0502020202020204" pitchFamily="34" charset="0"/>
              </a:rPr>
              <a:t>when </a:t>
            </a:r>
            <a:r>
              <a:rPr lang="en-GB" sz="11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‘____________’ </a:t>
            </a:r>
            <a:r>
              <a:rPr lang="en-GB" sz="1100" dirty="0">
                <a:solidFill>
                  <a:srgbClr val="7030A0"/>
                </a:solidFill>
                <a:latin typeface="Century Gothic" panose="020B0502020202020204" pitchFamily="34" charset="0"/>
              </a:rPr>
              <a:t>which suggest ______________.</a:t>
            </a:r>
          </a:p>
          <a:p>
            <a:r>
              <a:rPr lang="en-US" sz="1100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‘________’ suggests ___________</a:t>
            </a:r>
          </a:p>
          <a:p>
            <a:r>
              <a:rPr lang="en-US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This makes me….</a:t>
            </a:r>
          </a:p>
          <a:p>
            <a:endParaRPr lang="en-GB" sz="1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11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your overall thoughts? </a:t>
            </a:r>
          </a:p>
          <a:p>
            <a:r>
              <a:rPr lang="en-GB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Overall I feel/think….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01F3CC-301A-4A93-AA0A-C7F82CCDCA69}"/>
              </a:ext>
            </a:extLst>
          </p:cNvPr>
          <p:cNvSpPr/>
          <p:nvPr/>
        </p:nvSpPr>
        <p:spPr>
          <a:xfrm>
            <a:off x="8143382" y="0"/>
            <a:ext cx="1688435" cy="4788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4. Mood words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8429DC-C341-447B-A400-375B2E073F7F}"/>
              </a:ext>
            </a:extLst>
          </p:cNvPr>
          <p:cNvSpPr/>
          <p:nvPr/>
        </p:nvSpPr>
        <p:spPr>
          <a:xfrm>
            <a:off x="8143380" y="496747"/>
            <a:ext cx="1688437" cy="30861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Sinister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Eerie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Furious 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Frustrated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Frightening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Shocked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Alarmed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Joyful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Exciting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Cheerful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Hopeful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Surprising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Intriguing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Impressed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Relieved 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Amusing</a:t>
            </a:r>
          </a:p>
          <a:p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8DDDF1-6078-4520-903E-295DB0F26BD3}"/>
              </a:ext>
            </a:extLst>
          </p:cNvPr>
          <p:cNvSpPr/>
          <p:nvPr/>
        </p:nvSpPr>
        <p:spPr>
          <a:xfrm>
            <a:off x="9843851" y="-17923"/>
            <a:ext cx="2344137" cy="411577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7. Further reading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5389DE-F42E-439A-AEF4-97281D77C61F}"/>
              </a:ext>
            </a:extLst>
          </p:cNvPr>
          <p:cNvSpPr/>
          <p:nvPr/>
        </p:nvSpPr>
        <p:spPr>
          <a:xfrm>
            <a:off x="9831817" y="393655"/>
            <a:ext cx="2344139" cy="645707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His Dark Materials Trilogy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Phillip Pullman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Wonder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R J Palacio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Booked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Kwame Alexander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Armistice Runner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Tom Palmer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Kick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Mitch Johnson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Boy 87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en-GB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Ele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Fountain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The Bone Sparrow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Zana </a:t>
            </a:r>
            <a:r>
              <a:rPr lang="en-GB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Frallion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Long Way Down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Jason Reynolds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Alone on a Wide </a:t>
            </a:r>
            <a:r>
              <a:rPr lang="en-GB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Wide</a:t>
            </a:r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Sea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Michael Morpurgo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Refugee Boy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Benjamin Zephaniah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Diary of Anne Frank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Anne Frank</a:t>
            </a:r>
          </a:p>
          <a:p>
            <a:r>
              <a:rPr lang="en-GB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Cogheart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Peter Bunzl</a:t>
            </a:r>
          </a:p>
          <a:p>
            <a:r>
              <a:rPr lang="en-GB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Wildspark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Vashti Hardy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Boy in the Tower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Polly Ho Yen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Ghost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Jason Reynolds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Holes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Louis Sachar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the things that could go wrong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Stewart Foster</a:t>
            </a:r>
          </a:p>
          <a:p>
            <a:r>
              <a:rPr lang="en-GB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Malamander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Thomas Taylor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Here Lies Arthur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Phillip Reeve</a:t>
            </a:r>
          </a:p>
          <a:p>
            <a:r>
              <a:rPr lang="en-GB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Stormbreaker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- Anthony Horowitz</a:t>
            </a: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Boy at the back of the class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en-GB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Onjali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Q’Rauf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Where the world ends </a:t>
            </a:r>
            <a:r>
              <a:rPr lang="en-GB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- Geraldine </a:t>
            </a:r>
            <a:r>
              <a:rPr lang="en-GB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McCaughrean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D40B2F-C8F6-4E7E-877D-86D5424B24F2}"/>
              </a:ext>
            </a:extLst>
          </p:cNvPr>
          <p:cNvSpPr/>
          <p:nvPr/>
        </p:nvSpPr>
        <p:spPr>
          <a:xfrm>
            <a:off x="4060654" y="0"/>
            <a:ext cx="4070694" cy="3936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English Year 7 Reading</a:t>
            </a:r>
          </a:p>
        </p:txBody>
      </p:sp>
    </p:spTree>
    <p:extLst>
      <p:ext uri="{BB962C8B-B14F-4D97-AF65-F5344CB8AC3E}">
        <p14:creationId xmlns:p14="http://schemas.microsoft.com/office/powerpoint/2010/main" val="285574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19" ma:contentTypeDescription="Create a new document." ma:contentTypeScope="" ma:versionID="8301bf9595c5d1645c9ac5037105877e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592de72f74f43b90dc05dd9f8bd11bc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97166-E1B0-44E3-9D38-333BF1360853}"/>
</file>

<file path=customXml/itemProps2.xml><?xml version="1.0" encoding="utf-8"?>
<ds:datastoreItem xmlns:ds="http://schemas.openxmlformats.org/officeDocument/2006/customXml" ds:itemID="{937E4416-DF6E-40FD-B74B-10D5C7999BAD}">
  <ds:schemaRefs>
    <ds:schemaRef ds:uri="ffe714ad-ba6e-44c8-8054-2d8c61155a96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7166ef60-7adb-4207-9a0e-abc6e901d78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E50E58-3B88-47A4-8B10-AFF8F7DCD3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Widescreen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Osborne</dc:creator>
  <cp:lastModifiedBy>Natalie Westacott</cp:lastModifiedBy>
  <cp:revision>4</cp:revision>
  <dcterms:created xsi:type="dcterms:W3CDTF">2020-07-02T11:10:58Z</dcterms:created>
  <dcterms:modified xsi:type="dcterms:W3CDTF">2021-09-04T20:18:37Z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</Properties>
</file>