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13" autoAdjust="0"/>
    <p:restoredTop sz="95161" autoAdjust="0"/>
  </p:normalViewPr>
  <p:slideViewPr>
    <p:cSldViewPr snapToGrid="0">
      <p:cViewPr varScale="1">
        <p:scale>
          <a:sx n="68" d="100"/>
          <a:sy n="68" d="100"/>
        </p:scale>
        <p:origin x="7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38E39-D4FA-4277-829E-93EC8D404986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4D884-819A-4570-AA5C-4A0D03EE2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61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2022 VERSION UPDATED BY NLW – this is NOT the </a:t>
            </a:r>
            <a:r>
              <a:rPr lang="en-GB" dirty="0" err="1"/>
              <a:t>oneDraw</a:t>
            </a:r>
            <a:r>
              <a:rPr lang="en-GB" dirty="0"/>
              <a:t> their attention to the S&amp;L knowledge organiser.  (make sure this is uploaded to Google C) Tell them we will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4D884-819A-4570-AA5C-4A0D03EE22C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372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77D0D-42B2-44F3-9124-68925A14E5D5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8A7-1701-4313-B250-48B05F4D8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559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77D0D-42B2-44F3-9124-68925A14E5D5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8A7-1701-4313-B250-48B05F4D8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527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77D0D-42B2-44F3-9124-68925A14E5D5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8A7-1701-4313-B250-48B05F4D8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6445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77D0D-42B2-44F3-9124-68925A14E5D5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8A7-1701-4313-B250-48B05F4D8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640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77D0D-42B2-44F3-9124-68925A14E5D5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8A7-1701-4313-B250-48B05F4D8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189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77D0D-42B2-44F3-9124-68925A14E5D5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8A7-1701-4313-B250-48B05F4D8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499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77D0D-42B2-44F3-9124-68925A14E5D5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8A7-1701-4313-B250-48B05F4D8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852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77D0D-42B2-44F3-9124-68925A14E5D5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8A7-1701-4313-B250-48B05F4D8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897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77D0D-42B2-44F3-9124-68925A14E5D5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8A7-1701-4313-B250-48B05F4D8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173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77D0D-42B2-44F3-9124-68925A14E5D5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8A7-1701-4313-B250-48B05F4D8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122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77D0D-42B2-44F3-9124-68925A14E5D5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8A7-1701-4313-B250-48B05F4D8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182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77D0D-42B2-44F3-9124-68925A14E5D5}" type="datetimeFigureOut">
              <a:rPr lang="en-GB" smtClean="0"/>
              <a:t>26/04/2022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1C8A7-1701-4313-B250-48B05F4D8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881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ED1914C-38C6-4543-89F0-4EB41B74E0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0849"/>
            <a:ext cx="12147892" cy="684072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5BAE4177-AF67-E542-B27D-7D8262EA7683}"/>
              </a:ext>
            </a:extLst>
          </p:cNvPr>
          <p:cNvSpPr/>
          <p:nvPr/>
        </p:nvSpPr>
        <p:spPr>
          <a:xfrm>
            <a:off x="6180410" y="10849"/>
            <a:ext cx="2973575" cy="3806848"/>
          </a:xfrm>
          <a:prstGeom prst="roundRect">
            <a:avLst/>
          </a:prstGeom>
          <a:solidFill>
            <a:schemeClr val="lt1">
              <a:alpha val="88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400" b="1" u="sng" dirty="0">
              <a:latin typeface="Century Gothic" panose="020B0502020202020204" pitchFamily="34" charset="0"/>
            </a:endParaRPr>
          </a:p>
          <a:p>
            <a:pPr algn="ctr"/>
            <a:endParaRPr lang="en-GB" sz="1400" b="1" u="sng" dirty="0">
              <a:latin typeface="Century Gothic" panose="020B0502020202020204" pitchFamily="34" charset="0"/>
            </a:endParaRPr>
          </a:p>
          <a:p>
            <a:pPr algn="ctr"/>
            <a:endParaRPr lang="en-GB" sz="1400" b="1" u="sng" dirty="0">
              <a:latin typeface="Century Gothic" panose="020B0502020202020204" pitchFamily="34" charset="0"/>
            </a:endParaRPr>
          </a:p>
          <a:p>
            <a:r>
              <a:rPr lang="en-GB" sz="1200" b="1" u="sng" dirty="0">
                <a:latin typeface="Century Gothic" panose="020B0502020202020204" pitchFamily="34" charset="0"/>
              </a:rPr>
              <a:t>3. PALL of ‘The Games Room’ speech</a:t>
            </a:r>
          </a:p>
          <a:p>
            <a:endParaRPr lang="en-GB" sz="1200" b="1" i="1" dirty="0">
              <a:latin typeface="Century Gothic" panose="020B0502020202020204" pitchFamily="34" charset="0"/>
            </a:endParaRPr>
          </a:p>
          <a:p>
            <a:r>
              <a:rPr lang="en-GB" sz="1200" b="1" dirty="0">
                <a:latin typeface="Century Gothic" panose="020B0502020202020204" pitchFamily="34" charset="0"/>
              </a:rPr>
              <a:t>Purpose:</a:t>
            </a:r>
            <a:r>
              <a:rPr lang="en-GB" sz="1200" dirty="0">
                <a:latin typeface="Century Gothic" panose="020B0502020202020204" pitchFamily="34" charset="0"/>
              </a:rPr>
              <a:t> To persuade the audience to invest in your game.</a:t>
            </a:r>
          </a:p>
          <a:p>
            <a:r>
              <a:rPr lang="en-GB" sz="1200" b="1" dirty="0">
                <a:latin typeface="Century Gothic" panose="020B0502020202020204" pitchFamily="34" charset="0"/>
              </a:rPr>
              <a:t>Audience:</a:t>
            </a:r>
            <a:r>
              <a:rPr lang="en-GB" sz="1200" dirty="0">
                <a:latin typeface="Century Gothic" panose="020B0502020202020204" pitchFamily="34" charset="0"/>
              </a:rPr>
              <a:t> A panel of industry experts looking to invest in a new game.</a:t>
            </a:r>
          </a:p>
          <a:p>
            <a:r>
              <a:rPr lang="en-GB" sz="1200" b="1" dirty="0">
                <a:latin typeface="Century Gothic" panose="020B0502020202020204" pitchFamily="34" charset="0"/>
              </a:rPr>
              <a:t>Language: </a:t>
            </a:r>
            <a:r>
              <a:rPr lang="en-GB" sz="1200" dirty="0">
                <a:latin typeface="Century Gothic" panose="020B0502020202020204" pitchFamily="34" charset="0"/>
              </a:rPr>
              <a:t>Persuasive, informative and engaging</a:t>
            </a:r>
          </a:p>
          <a:p>
            <a:r>
              <a:rPr lang="en-GB" sz="1200" b="1" dirty="0">
                <a:latin typeface="Century Gothic" panose="020B0502020202020204" pitchFamily="34" charset="0"/>
              </a:rPr>
              <a:t>Layout</a:t>
            </a:r>
            <a:r>
              <a:rPr lang="en-GB" sz="1200" dirty="0">
                <a:latin typeface="Century Gothic" panose="020B0502020202020204" pitchFamily="34" charset="0"/>
              </a:rPr>
              <a:t> – 6 paragraphs including: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GB" sz="1200" i="1" dirty="0">
                <a:latin typeface="Century Gothic" panose="020B0502020202020204" pitchFamily="34" charset="0"/>
              </a:rPr>
              <a:t>Introduction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GB" sz="1200" i="1" dirty="0">
                <a:latin typeface="Century Gothic" panose="020B0502020202020204" pitchFamily="34" charset="0"/>
              </a:rPr>
              <a:t>Setting and plot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GB" sz="1200" i="1" dirty="0">
                <a:latin typeface="Century Gothic" panose="020B0502020202020204" pitchFamily="34" charset="0"/>
              </a:rPr>
              <a:t>Introducing the main character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GB" sz="1200" i="1" dirty="0">
                <a:latin typeface="Century Gothic" panose="020B0502020202020204" pitchFamily="34" charset="0"/>
              </a:rPr>
              <a:t>Explanation of how the plot develops and fills a gap in the market.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GB" sz="1200" i="1" dirty="0">
                <a:latin typeface="Century Gothic" panose="020B0502020202020204" pitchFamily="34" charset="0"/>
              </a:rPr>
              <a:t>Conclusion.</a:t>
            </a:r>
            <a:endParaRPr lang="en-GB" sz="1600" b="1" dirty="0">
              <a:latin typeface="Century Gothic" panose="020B0502020202020204" pitchFamily="34" charset="0"/>
            </a:endParaRPr>
          </a:p>
          <a:p>
            <a:pPr algn="ctr"/>
            <a:endParaRPr lang="en-GB" sz="1600" i="1" dirty="0">
              <a:latin typeface="Century Gothic" panose="020B0502020202020204" pitchFamily="34" charset="0"/>
            </a:endParaRPr>
          </a:p>
          <a:p>
            <a:pPr algn="ctr"/>
            <a:endParaRPr lang="en-GB" sz="1600" dirty="0">
              <a:latin typeface="Century Gothic" panose="020B0502020202020204" pitchFamily="34" charset="0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3698FE35-68A5-5148-8329-26ECACE11CF0}"/>
              </a:ext>
            </a:extLst>
          </p:cNvPr>
          <p:cNvSpPr/>
          <p:nvPr/>
        </p:nvSpPr>
        <p:spPr>
          <a:xfrm>
            <a:off x="4062693" y="3869193"/>
            <a:ext cx="5091291" cy="2879346"/>
          </a:xfrm>
          <a:prstGeom prst="roundRect">
            <a:avLst/>
          </a:prstGeom>
          <a:solidFill>
            <a:schemeClr val="lt1">
              <a:alpha val="72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50" b="1" dirty="0">
                <a:latin typeface="Century Gothic" panose="020B0502020202020204" pitchFamily="34" charset="0"/>
              </a:rPr>
              <a:t>  </a:t>
            </a:r>
            <a:r>
              <a:rPr lang="en-GB" sz="1050" b="1" u="sng" dirty="0">
                <a:latin typeface="Century Gothic" panose="020B0502020202020204" pitchFamily="34" charset="0"/>
              </a:rPr>
              <a:t> 5. Success Criteria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Express challenging ideas/information/feelings using a range of vocabulary.</a:t>
            </a:r>
          </a:p>
          <a:p>
            <a:endParaRPr lang="en-GB" sz="11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Respond to what you hear in a thoughtful and considerate way.</a:t>
            </a:r>
          </a:p>
          <a:p>
            <a:endParaRPr lang="en-GB" sz="11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Organise and structure ideas clearly to meet the needs of the listener.</a:t>
            </a:r>
          </a:p>
          <a:p>
            <a:endParaRPr lang="en-GB" sz="11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Ask questions to clarify understanding of other’s ideas.</a:t>
            </a:r>
          </a:p>
          <a:p>
            <a:endParaRPr lang="en-GB" sz="11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Engage with other’s ideas.</a:t>
            </a:r>
          </a:p>
          <a:p>
            <a:endParaRPr lang="en-GB" sz="11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Listen to questions and feedback, responding formally and in some detail.</a:t>
            </a:r>
          </a:p>
          <a:p>
            <a:endParaRPr lang="en-GB" sz="11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Make effective contributions which help shape discussions.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DA393039-F6F4-E640-B64C-4E86F862116F}"/>
              </a:ext>
            </a:extLst>
          </p:cNvPr>
          <p:cNvSpPr/>
          <p:nvPr/>
        </p:nvSpPr>
        <p:spPr>
          <a:xfrm>
            <a:off x="122082" y="4835235"/>
            <a:ext cx="3751035" cy="1919543"/>
          </a:xfrm>
          <a:prstGeom prst="roundRect">
            <a:avLst/>
          </a:prstGeom>
          <a:solidFill>
            <a:schemeClr val="lt1">
              <a:alpha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200" b="1" u="sng" dirty="0">
                <a:latin typeface="Century Gothic" panose="020B0502020202020204" pitchFamily="34" charset="0"/>
              </a:rPr>
              <a:t>4. Famous Speeches</a:t>
            </a:r>
          </a:p>
          <a:p>
            <a:endParaRPr lang="en-GB" sz="1200" b="1" u="sng" dirty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latin typeface="Century Gothic" panose="020B0502020202020204" pitchFamily="34" charset="0"/>
              </a:rPr>
              <a:t>Martin Luther King </a:t>
            </a:r>
            <a:r>
              <a:rPr lang="en-GB" sz="1200" dirty="0">
                <a:latin typeface="Century Gothic" panose="020B0502020202020204" pitchFamily="34" charset="0"/>
              </a:rPr>
              <a:t>– I have a dream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latin typeface="Century Gothic" panose="020B0502020202020204" pitchFamily="34" charset="0"/>
              </a:rPr>
              <a:t>Winston Churchill </a:t>
            </a:r>
            <a:r>
              <a:rPr lang="en-GB" sz="1200" dirty="0">
                <a:latin typeface="Century Gothic" panose="020B0502020202020204" pitchFamily="34" charset="0"/>
              </a:rPr>
              <a:t>– We shall fight on the beaches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latin typeface="Century Gothic" panose="020B0502020202020204" pitchFamily="34" charset="0"/>
              </a:rPr>
              <a:t>Rocky Balboa</a:t>
            </a:r>
            <a:r>
              <a:rPr lang="en-GB" sz="1200" dirty="0">
                <a:latin typeface="Century Gothic" panose="020B0502020202020204" pitchFamily="34" charset="0"/>
              </a:rPr>
              <a:t> – The World </a:t>
            </a:r>
            <a:r>
              <a:rPr lang="en-GB" sz="1200" dirty="0" err="1">
                <a:latin typeface="Century Gothic" panose="020B0502020202020204" pitchFamily="34" charset="0"/>
              </a:rPr>
              <a:t>ain’t</a:t>
            </a:r>
            <a:r>
              <a:rPr lang="en-GB" sz="1200" dirty="0">
                <a:latin typeface="Century Gothic" panose="020B0502020202020204" pitchFamily="34" charset="0"/>
              </a:rPr>
              <a:t> all sunshine and rainbows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latin typeface="Century Gothic" panose="020B0502020202020204" pitchFamily="34" charset="0"/>
              </a:rPr>
              <a:t>Chicken Run</a:t>
            </a:r>
            <a:r>
              <a:rPr lang="en-GB" sz="1200" dirty="0">
                <a:latin typeface="Century Gothic" panose="020B0502020202020204" pitchFamily="34" charset="0"/>
              </a:rPr>
              <a:t> – Ginger’s speech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latin typeface="Century Gothic" panose="020B0502020202020204" pitchFamily="34" charset="0"/>
              </a:rPr>
              <a:t>Greta Thunberg </a:t>
            </a:r>
            <a:r>
              <a:rPr lang="en-GB" sz="1200" dirty="0">
                <a:latin typeface="Century Gothic" panose="020B0502020202020204" pitchFamily="34" charset="0"/>
              </a:rPr>
              <a:t>– Global warming.</a:t>
            </a:r>
            <a:endParaRPr lang="en-GB" sz="1200" b="1" dirty="0">
              <a:latin typeface="Century Gothic" panose="020B0502020202020204" pitchFamily="34" charset="0"/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A906A121-D4F1-D64D-A8D4-2EF345AB4BFD}"/>
              </a:ext>
            </a:extLst>
          </p:cNvPr>
          <p:cNvSpPr/>
          <p:nvPr/>
        </p:nvSpPr>
        <p:spPr>
          <a:xfrm>
            <a:off x="4326089" y="62345"/>
            <a:ext cx="1835557" cy="3703857"/>
          </a:xfrm>
          <a:prstGeom prst="roundRect">
            <a:avLst/>
          </a:prstGeom>
          <a:solidFill>
            <a:schemeClr val="lt1">
              <a:alpha val="9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sz="1200" b="1" u="sng" dirty="0">
              <a:latin typeface="Century Gothic" panose="020B0502020202020204" pitchFamily="34" charset="0"/>
            </a:endParaRPr>
          </a:p>
          <a:p>
            <a:r>
              <a:rPr lang="en-GB" sz="1200" b="1" u="sng" dirty="0">
                <a:latin typeface="Century Gothic" panose="020B0502020202020204" pitchFamily="34" charset="0"/>
              </a:rPr>
              <a:t>2. Super Spellings</a:t>
            </a:r>
          </a:p>
          <a:p>
            <a:endParaRPr lang="en-GB" sz="1200" b="1" u="sng" dirty="0">
              <a:latin typeface="Century Gothic" panose="020B0502020202020204" pitchFamily="34" charset="0"/>
            </a:endParaRP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Century Gothic" panose="020B0502020202020204" pitchFamily="34" charset="0"/>
              </a:rPr>
              <a:t>Communicate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Century Gothic" panose="020B0502020202020204" pitchFamily="34" charset="0"/>
              </a:rPr>
              <a:t>Consider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Century Gothic" panose="020B0502020202020204" pitchFamily="34" charset="0"/>
              </a:rPr>
              <a:t>Compromise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Century Gothic" panose="020B0502020202020204" pitchFamily="34" charset="0"/>
              </a:rPr>
              <a:t>Impact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Century Gothic" panose="020B0502020202020204" pitchFamily="34" charset="0"/>
              </a:rPr>
              <a:t>Identified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Century Gothic" panose="020B0502020202020204" pitchFamily="34" charset="0"/>
              </a:rPr>
              <a:t>Source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Century Gothic" panose="020B0502020202020204" pitchFamily="34" charset="0"/>
              </a:rPr>
              <a:t>Process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Century Gothic" panose="020B0502020202020204" pitchFamily="34" charset="0"/>
              </a:rPr>
              <a:t>Specific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Century Gothic" panose="020B0502020202020204" pitchFamily="34" charset="0"/>
              </a:rPr>
              <a:t>Derived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Century Gothic" panose="020B0502020202020204" pitchFamily="34" charset="0"/>
              </a:rPr>
              <a:t>Significant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Century Gothic" panose="020B0502020202020204" pitchFamily="34" charset="0"/>
              </a:rPr>
              <a:t>Relevant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Century Gothic" panose="020B0502020202020204" pitchFamily="34" charset="0"/>
              </a:rPr>
              <a:t>Convention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Century Gothic" panose="020B0502020202020204" pitchFamily="34" charset="0"/>
              </a:rPr>
              <a:t>Dominant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Century Gothic" panose="020B0502020202020204" pitchFamily="34" charset="0"/>
              </a:rPr>
              <a:t>Alternative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Century Gothic" panose="020B0502020202020204" pitchFamily="34" charset="0"/>
              </a:rPr>
              <a:t>Sequence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Century Gothic" panose="020B0502020202020204" pitchFamily="34" charset="0"/>
              </a:rPr>
              <a:t>Circumstances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Century Gothic" panose="020B0502020202020204" pitchFamily="34" charset="0"/>
              </a:rPr>
              <a:t>Emerged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Century Gothic" panose="020B0502020202020204" pitchFamily="34" charset="0"/>
              </a:rPr>
              <a:t>Resolution</a:t>
            </a:r>
          </a:p>
          <a:p>
            <a:pPr marL="228600" indent="-228600" algn="ctr">
              <a:buFont typeface="+mj-lt"/>
              <a:buAutoNum type="arabicPeriod"/>
            </a:pPr>
            <a:endParaRPr lang="en-GB" sz="1200" dirty="0">
              <a:latin typeface="Century Gothic" panose="020B0502020202020204" pitchFamily="34" charset="0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906A121-D4F1-D64D-A8D4-2EF345AB4BFD}"/>
              </a:ext>
            </a:extLst>
          </p:cNvPr>
          <p:cNvSpPr/>
          <p:nvPr/>
        </p:nvSpPr>
        <p:spPr>
          <a:xfrm>
            <a:off x="9334029" y="185594"/>
            <a:ext cx="2735889" cy="6562945"/>
          </a:xfrm>
          <a:prstGeom prst="roundRect">
            <a:avLst/>
          </a:prstGeom>
          <a:solidFill>
            <a:schemeClr val="lt1">
              <a:alpha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sz="1200" dirty="0">
              <a:latin typeface="Century Gothic" panose="020B0502020202020204" pitchFamily="34" charset="0"/>
            </a:endParaRPr>
          </a:p>
          <a:p>
            <a:r>
              <a:rPr lang="en-GB" sz="1200" b="1" u="sng" dirty="0">
                <a:latin typeface="Century Gothic" panose="020B0502020202020204" pitchFamily="34" charset="0"/>
              </a:rPr>
              <a:t>6. Persuasive Techniques</a:t>
            </a:r>
          </a:p>
          <a:p>
            <a:r>
              <a:rPr lang="en-GB" sz="1200" b="1" dirty="0">
                <a:latin typeface="Century Gothic" panose="020B0502020202020204" pitchFamily="34" charset="0"/>
              </a:rPr>
              <a:t>A</a:t>
            </a:r>
            <a:r>
              <a:rPr lang="en-GB" sz="1200" dirty="0">
                <a:latin typeface="Century Gothic" panose="020B0502020202020204" pitchFamily="34" charset="0"/>
              </a:rPr>
              <a:t>lliteration: </a:t>
            </a:r>
            <a:r>
              <a:rPr lang="en-GB" sz="1200" i="1" dirty="0">
                <a:latin typeface="Century Gothic" panose="020B0502020202020204" pitchFamily="34" charset="0"/>
              </a:rPr>
              <a:t>starting 2 or more words with the same letter.</a:t>
            </a:r>
          </a:p>
          <a:p>
            <a:endParaRPr lang="en-GB" sz="1200" dirty="0">
              <a:latin typeface="Century Gothic" panose="020B0502020202020204" pitchFamily="34" charset="0"/>
            </a:endParaRPr>
          </a:p>
          <a:p>
            <a:r>
              <a:rPr lang="en-GB" sz="1200" b="1" dirty="0">
                <a:latin typeface="Century Gothic" panose="020B0502020202020204" pitchFamily="34" charset="0"/>
              </a:rPr>
              <a:t>A</a:t>
            </a:r>
            <a:r>
              <a:rPr lang="en-GB" sz="1200" dirty="0">
                <a:latin typeface="Century Gothic" panose="020B0502020202020204" pitchFamily="34" charset="0"/>
              </a:rPr>
              <a:t>necdote: </a:t>
            </a:r>
            <a:r>
              <a:rPr lang="en-GB" sz="1200" i="1" dirty="0">
                <a:latin typeface="Century Gothic" panose="020B0502020202020204" pitchFamily="34" charset="0"/>
              </a:rPr>
              <a:t>a short story to support your idea</a:t>
            </a:r>
          </a:p>
          <a:p>
            <a:endParaRPr lang="en-GB" sz="1200" b="1" dirty="0">
              <a:latin typeface="Century Gothic" panose="020B0502020202020204" pitchFamily="34" charset="0"/>
            </a:endParaRPr>
          </a:p>
          <a:p>
            <a:r>
              <a:rPr lang="en-GB" sz="1200" b="1" dirty="0">
                <a:latin typeface="Century Gothic" panose="020B0502020202020204" pitchFamily="34" charset="0"/>
              </a:rPr>
              <a:t>P</a:t>
            </a:r>
            <a:r>
              <a:rPr lang="en-GB" sz="1200" dirty="0">
                <a:latin typeface="Century Gothic" panose="020B0502020202020204" pitchFamily="34" charset="0"/>
              </a:rPr>
              <a:t>ronouns:</a:t>
            </a:r>
            <a:r>
              <a:rPr lang="en-GB" sz="1200" i="1" dirty="0">
                <a:latin typeface="Century Gothic" panose="020B0502020202020204" pitchFamily="34" charset="0"/>
              </a:rPr>
              <a:t> I, you, he, she, we</a:t>
            </a:r>
          </a:p>
          <a:p>
            <a:endParaRPr lang="en-GB" sz="1200" b="1" dirty="0">
              <a:latin typeface="Century Gothic" panose="020B0502020202020204" pitchFamily="34" charset="0"/>
            </a:endParaRPr>
          </a:p>
          <a:p>
            <a:r>
              <a:rPr lang="en-GB" sz="1200" b="1" dirty="0">
                <a:latin typeface="Century Gothic" panose="020B0502020202020204" pitchFamily="34" charset="0"/>
              </a:rPr>
              <a:t>F</a:t>
            </a:r>
            <a:r>
              <a:rPr lang="en-GB" sz="1200" dirty="0">
                <a:latin typeface="Century Gothic" panose="020B0502020202020204" pitchFamily="34" charset="0"/>
              </a:rPr>
              <a:t>acts:</a:t>
            </a:r>
            <a:r>
              <a:rPr lang="en-GB" sz="1200" i="1" dirty="0">
                <a:latin typeface="Century Gothic" panose="020B0502020202020204" pitchFamily="34" charset="0"/>
              </a:rPr>
              <a:t> something proven to be true</a:t>
            </a:r>
          </a:p>
          <a:p>
            <a:endParaRPr lang="en-GB" sz="1200" b="1" dirty="0">
              <a:latin typeface="Century Gothic" panose="020B0502020202020204" pitchFamily="34" charset="0"/>
            </a:endParaRPr>
          </a:p>
          <a:p>
            <a:r>
              <a:rPr lang="en-GB" sz="1200" b="1" dirty="0">
                <a:latin typeface="Century Gothic" panose="020B0502020202020204" pitchFamily="34" charset="0"/>
              </a:rPr>
              <a:t>O</a:t>
            </a:r>
            <a:r>
              <a:rPr lang="en-GB" sz="1200" dirty="0">
                <a:latin typeface="Century Gothic" panose="020B0502020202020204" pitchFamily="34" charset="0"/>
              </a:rPr>
              <a:t>pinion: </a:t>
            </a:r>
            <a:r>
              <a:rPr lang="en-GB" sz="1200" i="1" dirty="0">
                <a:latin typeface="Century Gothic" panose="020B0502020202020204" pitchFamily="34" charset="0"/>
              </a:rPr>
              <a:t>a personal view.</a:t>
            </a:r>
          </a:p>
          <a:p>
            <a:endParaRPr lang="en-GB" sz="1200" b="1" dirty="0">
              <a:latin typeface="Century Gothic" panose="020B0502020202020204" pitchFamily="34" charset="0"/>
            </a:endParaRPr>
          </a:p>
          <a:p>
            <a:r>
              <a:rPr lang="en-GB" sz="1200" b="1" dirty="0">
                <a:latin typeface="Century Gothic" panose="020B0502020202020204" pitchFamily="34" charset="0"/>
              </a:rPr>
              <a:t>R</a:t>
            </a:r>
            <a:r>
              <a:rPr lang="en-GB" sz="1200" dirty="0">
                <a:latin typeface="Century Gothic" panose="020B0502020202020204" pitchFamily="34" charset="0"/>
              </a:rPr>
              <a:t>epetition: </a:t>
            </a:r>
            <a:r>
              <a:rPr lang="en-GB" sz="1200" i="1" dirty="0">
                <a:latin typeface="Century Gothic" panose="020B0502020202020204" pitchFamily="34" charset="0"/>
              </a:rPr>
              <a:t>using the same word/phrase more than once.</a:t>
            </a:r>
          </a:p>
          <a:p>
            <a:endParaRPr lang="en-GB" sz="1200" b="1" dirty="0">
              <a:latin typeface="Century Gothic" panose="020B0502020202020204" pitchFamily="34" charset="0"/>
            </a:endParaRPr>
          </a:p>
          <a:p>
            <a:r>
              <a:rPr lang="en-GB" sz="1200" b="1" dirty="0">
                <a:latin typeface="Century Gothic" panose="020B0502020202020204" pitchFamily="34" charset="0"/>
              </a:rPr>
              <a:t>R</a:t>
            </a:r>
            <a:r>
              <a:rPr lang="en-GB" sz="1200" dirty="0">
                <a:latin typeface="Century Gothic" panose="020B0502020202020204" pitchFamily="34" charset="0"/>
              </a:rPr>
              <a:t>hetorical Questions:</a:t>
            </a:r>
            <a:r>
              <a:rPr lang="en-GB" sz="1200" i="1" dirty="0">
                <a:latin typeface="Century Gothic" panose="020B0502020202020204" pitchFamily="34" charset="0"/>
              </a:rPr>
              <a:t> a question that doesn’t require an answer but encourages deeper thought.</a:t>
            </a:r>
          </a:p>
          <a:p>
            <a:endParaRPr lang="en-GB" sz="1200" b="1" dirty="0">
              <a:latin typeface="Century Gothic" panose="020B0502020202020204" pitchFamily="34" charset="0"/>
            </a:endParaRPr>
          </a:p>
          <a:p>
            <a:r>
              <a:rPr lang="en-GB" sz="1200" b="1" dirty="0">
                <a:latin typeface="Century Gothic" panose="020B0502020202020204" pitchFamily="34" charset="0"/>
              </a:rPr>
              <a:t>E</a:t>
            </a:r>
            <a:r>
              <a:rPr lang="en-GB" sz="1200" dirty="0">
                <a:latin typeface="Century Gothic" panose="020B0502020202020204" pitchFamily="34" charset="0"/>
              </a:rPr>
              <a:t>xaggeration: </a:t>
            </a:r>
            <a:r>
              <a:rPr lang="en-GB" sz="1200" i="1" dirty="0">
                <a:latin typeface="Century Gothic" panose="020B0502020202020204" pitchFamily="34" charset="0"/>
              </a:rPr>
              <a:t>making an over the top statement.</a:t>
            </a:r>
          </a:p>
          <a:p>
            <a:endParaRPr lang="en-GB" sz="1200" b="1" dirty="0">
              <a:latin typeface="Century Gothic" panose="020B0502020202020204" pitchFamily="34" charset="0"/>
            </a:endParaRPr>
          </a:p>
          <a:p>
            <a:r>
              <a:rPr lang="en-GB" sz="1200" b="1" dirty="0">
                <a:latin typeface="Century Gothic" panose="020B0502020202020204" pitchFamily="34" charset="0"/>
              </a:rPr>
              <a:t>E</a:t>
            </a:r>
            <a:r>
              <a:rPr lang="en-GB" sz="1200" dirty="0">
                <a:latin typeface="Century Gothic" panose="020B0502020202020204" pitchFamily="34" charset="0"/>
              </a:rPr>
              <a:t>motive Language: </a:t>
            </a:r>
            <a:r>
              <a:rPr lang="en-GB" sz="1200" i="1" dirty="0">
                <a:latin typeface="Century Gothic" panose="020B0502020202020204" pitchFamily="34" charset="0"/>
              </a:rPr>
              <a:t>language that is designed to evoke an emotional response. </a:t>
            </a:r>
          </a:p>
          <a:p>
            <a:endParaRPr lang="en-GB" sz="1200" b="1" dirty="0">
              <a:latin typeface="Century Gothic" panose="020B0502020202020204" pitchFamily="34" charset="0"/>
            </a:endParaRPr>
          </a:p>
          <a:p>
            <a:r>
              <a:rPr lang="en-GB" sz="1200" b="1" dirty="0">
                <a:latin typeface="Century Gothic" panose="020B0502020202020204" pitchFamily="34" charset="0"/>
              </a:rPr>
              <a:t>S</a:t>
            </a:r>
            <a:r>
              <a:rPr lang="en-GB" sz="1200" dirty="0">
                <a:latin typeface="Century Gothic" panose="020B0502020202020204" pitchFamily="34" charset="0"/>
              </a:rPr>
              <a:t>tatistics: </a:t>
            </a:r>
            <a:r>
              <a:rPr lang="en-GB" sz="1200" i="1" dirty="0">
                <a:latin typeface="Century Gothic" panose="020B0502020202020204" pitchFamily="34" charset="0"/>
              </a:rPr>
              <a:t>numerical fractions and percentages.</a:t>
            </a:r>
          </a:p>
          <a:p>
            <a:endParaRPr lang="en-GB" sz="1200" b="1" dirty="0">
              <a:latin typeface="Century Gothic" panose="020B0502020202020204" pitchFamily="34" charset="0"/>
            </a:endParaRPr>
          </a:p>
          <a:p>
            <a:r>
              <a:rPr lang="en-GB" sz="1200" b="1" dirty="0">
                <a:latin typeface="Century Gothic" panose="020B0502020202020204" pitchFamily="34" charset="0"/>
              </a:rPr>
              <a:t>T</a:t>
            </a:r>
            <a:r>
              <a:rPr lang="en-GB" sz="1200" dirty="0">
                <a:latin typeface="Century Gothic" panose="020B0502020202020204" pitchFamily="34" charset="0"/>
              </a:rPr>
              <a:t>hrees: </a:t>
            </a:r>
            <a:r>
              <a:rPr lang="en-GB" sz="1200" i="1" dirty="0">
                <a:latin typeface="Century Gothic" panose="020B0502020202020204" pitchFamily="34" charset="0"/>
              </a:rPr>
              <a:t>using three words/phrases to support or describe.</a:t>
            </a:r>
            <a:endParaRPr lang="en-GB" sz="1200" b="1" dirty="0">
              <a:latin typeface="Century Gothic" panose="020B0502020202020204" pitchFamily="34" charset="0"/>
            </a:endParaRPr>
          </a:p>
          <a:p>
            <a:endParaRPr lang="en-GB" sz="1200" b="1" u="sng" dirty="0">
              <a:latin typeface="Century Gothic" panose="020B0502020202020204" pitchFamily="34" charset="0"/>
            </a:endParaRP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DA393039-F6F4-E640-B64C-4E86F862116F}"/>
              </a:ext>
            </a:extLst>
          </p:cNvPr>
          <p:cNvSpPr/>
          <p:nvPr/>
        </p:nvSpPr>
        <p:spPr>
          <a:xfrm>
            <a:off x="22054" y="307107"/>
            <a:ext cx="4018587" cy="4431329"/>
          </a:xfrm>
          <a:prstGeom prst="roundRect">
            <a:avLst/>
          </a:prstGeom>
          <a:solidFill>
            <a:schemeClr val="lt1">
              <a:alpha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50" b="1" u="sng" dirty="0">
                <a:latin typeface="Century Gothic" panose="020B0502020202020204" pitchFamily="34" charset="0"/>
              </a:rPr>
              <a:t>1.</a:t>
            </a:r>
            <a:r>
              <a:rPr lang="en-GB" sz="1100" b="1" u="sng" dirty="0">
                <a:latin typeface="Century Gothic" panose="020B0502020202020204" pitchFamily="34" charset="0"/>
              </a:rPr>
              <a:t>Key Terminology:</a:t>
            </a:r>
          </a:p>
          <a:p>
            <a:endParaRPr lang="en-GB" sz="1100" b="1" dirty="0">
              <a:latin typeface="Century Gothic" panose="020B0502020202020204" pitchFamily="34" charset="0"/>
            </a:endParaRPr>
          </a:p>
          <a:p>
            <a:r>
              <a:rPr lang="en-GB" sz="1100" b="1" dirty="0">
                <a:latin typeface="Century Gothic" panose="020B0502020202020204" pitchFamily="34" charset="0"/>
              </a:rPr>
              <a:t>Target Audience:</a:t>
            </a:r>
            <a:r>
              <a:rPr lang="en-GB" sz="1100" dirty="0">
                <a:latin typeface="Century Gothic" panose="020B0502020202020204" pitchFamily="34" charset="0"/>
              </a:rPr>
              <a:t> The specific group of people something is aimed at.</a:t>
            </a:r>
            <a:endParaRPr lang="en-GB" sz="1100" b="1" dirty="0">
              <a:latin typeface="Century Gothic" panose="020B0502020202020204" pitchFamily="34" charset="0"/>
            </a:endParaRPr>
          </a:p>
          <a:p>
            <a:endParaRPr lang="en-GB" sz="1100" b="1" dirty="0">
              <a:latin typeface="Century Gothic" panose="020B0502020202020204" pitchFamily="34" charset="0"/>
            </a:endParaRPr>
          </a:p>
          <a:p>
            <a:r>
              <a:rPr lang="en-GB" sz="1100" b="1" dirty="0">
                <a:latin typeface="Century Gothic" panose="020B0502020202020204" pitchFamily="34" charset="0"/>
              </a:rPr>
              <a:t>Counter Argument: </a:t>
            </a:r>
            <a:r>
              <a:rPr lang="en-GB" sz="1100" dirty="0">
                <a:latin typeface="Century Gothic" panose="020B0502020202020204" pitchFamily="34" charset="0"/>
              </a:rPr>
              <a:t>An opposing view that considers the other side of an issue.</a:t>
            </a:r>
            <a:endParaRPr lang="en-GB" sz="1100" b="1" dirty="0">
              <a:latin typeface="Century Gothic" panose="020B0502020202020204" pitchFamily="34" charset="0"/>
            </a:endParaRPr>
          </a:p>
          <a:p>
            <a:endParaRPr lang="en-GB" sz="1100" b="1" dirty="0">
              <a:latin typeface="Century Gothic" panose="020B0502020202020204" pitchFamily="34" charset="0"/>
            </a:endParaRPr>
          </a:p>
          <a:p>
            <a:r>
              <a:rPr lang="en-GB" sz="1100" b="1" dirty="0">
                <a:latin typeface="Century Gothic" panose="020B0502020202020204" pitchFamily="34" charset="0"/>
              </a:rPr>
              <a:t>Topic Sentence:</a:t>
            </a:r>
            <a:r>
              <a:rPr lang="en-GB" sz="1100" dirty="0">
                <a:latin typeface="Century Gothic" panose="020B0502020202020204" pitchFamily="34" charset="0"/>
              </a:rPr>
              <a:t> The first sentence of a paragraph that summarises what the paragraph will be about.</a:t>
            </a:r>
            <a:endParaRPr lang="en-GB" sz="1100" b="1" dirty="0">
              <a:latin typeface="Century Gothic" panose="020B0502020202020204" pitchFamily="34" charset="0"/>
            </a:endParaRPr>
          </a:p>
          <a:p>
            <a:endParaRPr lang="en-GB" sz="1100" b="1" dirty="0">
              <a:latin typeface="Century Gothic" panose="020B0502020202020204" pitchFamily="34" charset="0"/>
            </a:endParaRPr>
          </a:p>
          <a:p>
            <a:r>
              <a:rPr lang="en-GB" sz="1100" b="1" dirty="0">
                <a:latin typeface="Century Gothic" panose="020B0502020202020204" pitchFamily="34" charset="0"/>
              </a:rPr>
              <a:t>Facial Expression: </a:t>
            </a:r>
            <a:r>
              <a:rPr lang="en-GB" sz="1100" dirty="0">
                <a:latin typeface="Century Gothic" panose="020B0502020202020204" pitchFamily="34" charset="0"/>
              </a:rPr>
              <a:t>The way you use your face to show your emotions.</a:t>
            </a:r>
            <a:endParaRPr lang="en-GB" sz="1100" b="1" dirty="0">
              <a:latin typeface="Century Gothic" panose="020B0502020202020204" pitchFamily="34" charset="0"/>
            </a:endParaRPr>
          </a:p>
          <a:p>
            <a:endParaRPr lang="en-GB" sz="1100" b="1" dirty="0">
              <a:latin typeface="Century Gothic" panose="020B0502020202020204" pitchFamily="34" charset="0"/>
            </a:endParaRPr>
          </a:p>
          <a:p>
            <a:r>
              <a:rPr lang="en-GB" sz="1100" b="1" dirty="0">
                <a:latin typeface="Century Gothic" panose="020B0502020202020204" pitchFamily="34" charset="0"/>
              </a:rPr>
              <a:t>Intonation: </a:t>
            </a:r>
            <a:r>
              <a:rPr lang="en-GB" sz="1100" dirty="0">
                <a:latin typeface="Century Gothic" panose="020B0502020202020204" pitchFamily="34" charset="0"/>
              </a:rPr>
              <a:t>The way you vary the pitch and volume of your voice.</a:t>
            </a:r>
            <a:endParaRPr lang="en-GB" sz="1100" b="1" dirty="0">
              <a:latin typeface="Century Gothic" panose="020B0502020202020204" pitchFamily="34" charset="0"/>
            </a:endParaRPr>
          </a:p>
          <a:p>
            <a:endParaRPr lang="en-GB" sz="1100" b="1" dirty="0">
              <a:latin typeface="Century Gothic" panose="020B0502020202020204" pitchFamily="34" charset="0"/>
            </a:endParaRPr>
          </a:p>
          <a:p>
            <a:r>
              <a:rPr lang="en-GB" sz="1100" b="1" dirty="0">
                <a:latin typeface="Century Gothic" panose="020B0502020202020204" pitchFamily="34" charset="0"/>
              </a:rPr>
              <a:t>Demographic: </a:t>
            </a:r>
            <a:r>
              <a:rPr lang="en-GB" sz="1100" dirty="0">
                <a:latin typeface="Century Gothic" panose="020B0502020202020204" pitchFamily="34" charset="0"/>
              </a:rPr>
              <a:t>The particular group/area that your product/speech is aimed at.</a:t>
            </a:r>
            <a:endParaRPr lang="en-GB" sz="1100" b="1" dirty="0">
              <a:latin typeface="Century Gothic" panose="020B0502020202020204" pitchFamily="34" charset="0"/>
            </a:endParaRPr>
          </a:p>
          <a:p>
            <a:endParaRPr lang="en-GB" sz="1100" b="1" dirty="0">
              <a:latin typeface="Century Gothic" panose="020B0502020202020204" pitchFamily="34" charset="0"/>
            </a:endParaRPr>
          </a:p>
          <a:p>
            <a:r>
              <a:rPr lang="en-GB" sz="1100" b="1" dirty="0">
                <a:latin typeface="Century Gothic" panose="020B0502020202020204" pitchFamily="34" charset="0"/>
              </a:rPr>
              <a:t>Non verbal communication: </a:t>
            </a:r>
            <a:r>
              <a:rPr lang="en-GB" sz="1100" dirty="0">
                <a:latin typeface="Century Gothic" panose="020B0502020202020204" pitchFamily="34" charset="0"/>
              </a:rPr>
              <a:t>Gestures, sounds and body language used to show the person speaking that you are following what they’re saying (e.g. nodding).</a:t>
            </a:r>
            <a:endParaRPr lang="en-GB" sz="1100" b="1" dirty="0">
              <a:latin typeface="Century Gothic" panose="020B0502020202020204" pitchFamily="34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CDCD77A-C565-4E46-BBEF-A42FFD5DA5C6}"/>
              </a:ext>
            </a:extLst>
          </p:cNvPr>
          <p:cNvSpPr/>
          <p:nvPr/>
        </p:nvSpPr>
        <p:spPr>
          <a:xfrm>
            <a:off x="39254" y="-28562"/>
            <a:ext cx="4286835" cy="335669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English Year 8 Speaking and Listening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010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15FD5EE3167945AB1A9B30D4F288CF" ma:contentTypeVersion="19" ma:contentTypeDescription="Create a new document." ma:contentTypeScope="" ma:versionID="8301bf9595c5d1645c9ac5037105877e">
  <xsd:schema xmlns:xsd="http://www.w3.org/2001/XMLSchema" xmlns:xs="http://www.w3.org/2001/XMLSchema" xmlns:p="http://schemas.microsoft.com/office/2006/metadata/properties" xmlns:ns2="ffe714ad-ba6e-44c8-8054-2d8c61155a96" xmlns:ns3="7166ef60-7adb-4207-9a0e-abc6e901d78b" targetNamespace="http://schemas.microsoft.com/office/2006/metadata/properties" ma:root="true" ma:fieldsID="592de72f74f43b90dc05dd9f8bd11bc0" ns2:_="" ns3:_="">
    <xsd:import namespace="ffe714ad-ba6e-44c8-8054-2d8c61155a96"/>
    <xsd:import namespace="7166ef60-7adb-4207-9a0e-abc6e901d78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e714ad-ba6e-44c8-8054-2d8c61155a9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26" nillable="true" ma:displayName="Taxonomy Catch All Column" ma:hidden="true" ma:list="{03a692e2-b4de-448e-a6ae-92b31f42d775}" ma:internalName="TaxCatchAll" ma:showField="CatchAllData" ma:web="ffe714ad-ba6e-44c8-8054-2d8c61155a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66ef60-7adb-4207-9a0e-abc6e901d7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7" nillable="true" ma:displayName="MediaServiceLocation" ma:internalName="MediaServiceLocatio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8e10d388-7655-406b-a7b1-7fd83d958a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fe714ad-ba6e-44c8-8054-2d8c61155a96" xsi:nil="true"/>
    <lcf76f155ced4ddcb4097134ff3c332f xmlns="7166ef60-7adb-4207-9a0e-abc6e901d78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A636855-EE11-4738-A6E5-379FD5A7C51B}"/>
</file>

<file path=customXml/itemProps2.xml><?xml version="1.0" encoding="utf-8"?>
<ds:datastoreItem xmlns:ds="http://schemas.openxmlformats.org/officeDocument/2006/customXml" ds:itemID="{316C42B8-310C-4F7A-A7D0-70FD92F3DF84}"/>
</file>

<file path=customXml/itemProps3.xml><?xml version="1.0" encoding="utf-8"?>
<ds:datastoreItem xmlns:ds="http://schemas.openxmlformats.org/officeDocument/2006/customXml" ds:itemID="{357459D4-EA54-468B-A1E1-089A561990D6}"/>
</file>

<file path=docProps/app.xml><?xml version="1.0" encoding="utf-8"?>
<Properties xmlns="http://schemas.openxmlformats.org/officeDocument/2006/extended-properties" xmlns:vt="http://schemas.openxmlformats.org/officeDocument/2006/docPropsVTypes">
  <TotalTime>6110</TotalTime>
  <Words>500</Words>
  <Application>Microsoft Office PowerPoint</Application>
  <PresentationFormat>Widescreen</PresentationFormat>
  <Paragraphs>97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>Tiverton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Rae Owen</dc:creator>
  <cp:lastModifiedBy>Natalie Westacott</cp:lastModifiedBy>
  <cp:revision>115</cp:revision>
  <cp:lastPrinted>2019-10-16T10:29:36Z</cp:lastPrinted>
  <dcterms:created xsi:type="dcterms:W3CDTF">2019-06-14T18:46:31Z</dcterms:created>
  <dcterms:modified xsi:type="dcterms:W3CDTF">2022-04-26T16:35:48Z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0x010100D515FD5EE3167945AB1A9B30D4F288CF</vt:lpwstr>
  </property>
</Properties>
</file>