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61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9E17B9"/>
    <a:srgbClr val="FF6699"/>
    <a:srgbClr val="99CCFF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6" autoAdjust="0"/>
    <p:restoredTop sz="91029" autoAdjust="0"/>
  </p:normalViewPr>
  <p:slideViewPr>
    <p:cSldViewPr snapToGrid="0">
      <p:cViewPr varScale="1">
        <p:scale>
          <a:sx n="66" d="100"/>
          <a:sy n="66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52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416A5-3D52-4DFF-9728-E1314BF32AF1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30B1F-75EF-454E-830D-1C4A53266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080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11E1E-E62E-40EA-9A47-D5A96E8C39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2D72B-7F81-44A0-97DA-0649A6BEE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763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Year 8</a:t>
            </a:r>
          </a:p>
          <a:p>
            <a:endParaRPr lang="en-GB" dirty="0"/>
          </a:p>
          <a:p>
            <a:r>
              <a:rPr lang="en-GB" dirty="0"/>
              <a:t>Relevant</a:t>
            </a:r>
            <a:r>
              <a:rPr lang="en-GB" baseline="0" dirty="0"/>
              <a:t> for Evolving English, Travel Writing and Games Room especially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4D884-819A-4570-AA5C-4A0D03EE22C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485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B8EC-9073-4F55-9977-5982E8A4C542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333F-7D45-4AD7-83AB-15E439209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631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B8EC-9073-4F55-9977-5982E8A4C542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333F-7D45-4AD7-83AB-15E439209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932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B8EC-9073-4F55-9977-5982E8A4C542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333F-7D45-4AD7-83AB-15E439209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82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B8EC-9073-4F55-9977-5982E8A4C542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333F-7D45-4AD7-83AB-15E439209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479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B8EC-9073-4F55-9977-5982E8A4C542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333F-7D45-4AD7-83AB-15E439209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66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B8EC-9073-4F55-9977-5982E8A4C542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333F-7D45-4AD7-83AB-15E439209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44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B8EC-9073-4F55-9977-5982E8A4C542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333F-7D45-4AD7-83AB-15E439209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79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B8EC-9073-4F55-9977-5982E8A4C542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333F-7D45-4AD7-83AB-15E439209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09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B8EC-9073-4F55-9977-5982E8A4C542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333F-7D45-4AD7-83AB-15E439209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75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B8EC-9073-4F55-9977-5982E8A4C542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333F-7D45-4AD7-83AB-15E439209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24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B8EC-9073-4F55-9977-5982E8A4C542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333F-7D45-4AD7-83AB-15E439209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9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7B8EC-9073-4F55-9977-5982E8A4C542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8333F-7D45-4AD7-83AB-15E439209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90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06A121-D4F1-D64D-A8D4-2EF345AB4BFD}"/>
              </a:ext>
            </a:extLst>
          </p:cNvPr>
          <p:cNvSpPr/>
          <p:nvPr/>
        </p:nvSpPr>
        <p:spPr>
          <a:xfrm>
            <a:off x="2729849" y="654890"/>
            <a:ext cx="3269441" cy="3380934"/>
          </a:xfrm>
          <a:prstGeom prst="rect">
            <a:avLst/>
          </a:prstGeom>
          <a:solidFill>
            <a:schemeClr val="lt1">
              <a:alpha val="2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en-GB" sz="1300" b="1" dirty="0">
                <a:latin typeface="Century Gothic" panose="020B0502020202020204" pitchFamily="34" charset="0"/>
              </a:rPr>
              <a:t>Adverbials. </a:t>
            </a:r>
            <a:r>
              <a:rPr lang="en-GB" sz="1300" dirty="0">
                <a:latin typeface="Century Gothic" panose="020B0502020202020204" pitchFamily="34" charset="0"/>
              </a:rPr>
              <a:t>E.g. Forcefully, the…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300" b="1" dirty="0">
                <a:latin typeface="Century Gothic" panose="020B0502020202020204" pitchFamily="34" charset="0"/>
              </a:rPr>
              <a:t>-ed words. </a:t>
            </a:r>
            <a:r>
              <a:rPr lang="en-GB" sz="1300" dirty="0">
                <a:latin typeface="Century Gothic" panose="020B0502020202020204" pitchFamily="34" charset="0"/>
              </a:rPr>
              <a:t>E.g.  Focused, challenged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300" b="1" dirty="0">
                <a:latin typeface="Century Gothic" panose="020B0502020202020204" pitchFamily="34" charset="0"/>
              </a:rPr>
              <a:t>-</a:t>
            </a:r>
            <a:r>
              <a:rPr lang="en-GB" sz="1300" b="1" dirty="0" err="1">
                <a:latin typeface="Century Gothic" panose="020B0502020202020204" pitchFamily="34" charset="0"/>
              </a:rPr>
              <a:t>ing</a:t>
            </a:r>
            <a:r>
              <a:rPr lang="en-GB" sz="1300" b="1" dirty="0">
                <a:latin typeface="Century Gothic" panose="020B0502020202020204" pitchFamily="34" charset="0"/>
              </a:rPr>
              <a:t> verbs. </a:t>
            </a:r>
            <a:r>
              <a:rPr lang="en-GB" sz="1300" dirty="0">
                <a:latin typeface="Century Gothic" panose="020B0502020202020204" pitchFamily="34" charset="0"/>
              </a:rPr>
              <a:t>E.g. Vaulting, sprinting…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300" b="1" dirty="0">
                <a:latin typeface="Century Gothic" panose="020B0502020202020204" pitchFamily="34" charset="0"/>
              </a:rPr>
              <a:t>Simile starts. </a:t>
            </a:r>
            <a:r>
              <a:rPr lang="en-GB" sz="1300" dirty="0">
                <a:latin typeface="Century Gothic" panose="020B0502020202020204" pitchFamily="34" charset="0"/>
              </a:rPr>
              <a:t>e.g. Like an uncoiled spring, the …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300" b="1" dirty="0">
                <a:latin typeface="Century Gothic" panose="020B0502020202020204" pitchFamily="34" charset="0"/>
              </a:rPr>
              <a:t>Prepositions. </a:t>
            </a:r>
            <a:r>
              <a:rPr lang="en-GB" sz="1300" dirty="0">
                <a:latin typeface="Century Gothic" panose="020B0502020202020204" pitchFamily="34" charset="0"/>
              </a:rPr>
              <a:t>E.g. Above the door…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300" b="1" dirty="0">
                <a:latin typeface="Century Gothic" panose="020B0502020202020204" pitchFamily="34" charset="0"/>
              </a:rPr>
              <a:t>List of adjectives. </a:t>
            </a:r>
            <a:r>
              <a:rPr lang="en-GB" sz="1300" dirty="0">
                <a:latin typeface="Century Gothic" panose="020B0502020202020204" pitchFamily="34" charset="0"/>
              </a:rPr>
              <a:t>E.g. Strong, powerful, majestic…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300" b="1" dirty="0">
                <a:latin typeface="Century Gothic" panose="020B0502020202020204" pitchFamily="34" charset="0"/>
              </a:rPr>
              <a:t>Comparisons. </a:t>
            </a:r>
            <a:r>
              <a:rPr lang="en-GB" sz="1300" dirty="0">
                <a:latin typeface="Century Gothic" panose="020B0502020202020204" pitchFamily="34" charset="0"/>
              </a:rPr>
              <a:t>E.g. Unlike the armoured opponent, the…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300" b="1" dirty="0">
                <a:latin typeface="Century Gothic" panose="020B0502020202020204" pitchFamily="34" charset="0"/>
              </a:rPr>
              <a:t>A noun to start. </a:t>
            </a:r>
            <a:r>
              <a:rPr lang="en-GB" sz="1300" dirty="0">
                <a:latin typeface="Century Gothic" panose="020B0502020202020204" pitchFamily="34" charset="0"/>
              </a:rPr>
              <a:t>e.g. Quests are often…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300" b="1" dirty="0">
                <a:latin typeface="Century Gothic" panose="020B0502020202020204" pitchFamily="34" charset="0"/>
              </a:rPr>
              <a:t>When…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300" b="1" dirty="0">
                <a:latin typeface="Century Gothic" panose="020B0502020202020204" pitchFamily="34" charset="0"/>
              </a:rPr>
              <a:t> As …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300" b="1" dirty="0">
                <a:latin typeface="Century Gothic" panose="020B0502020202020204" pitchFamily="34" charset="0"/>
              </a:rPr>
              <a:t> Although 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A73C53-DD24-7E41-8C33-5D4F7780CA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15" r="20161"/>
          <a:stretch/>
        </p:blipFill>
        <p:spPr>
          <a:xfrm rot="1613008">
            <a:off x="9600161" y="2470114"/>
            <a:ext cx="1157612" cy="16775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698FE35-68A5-5148-8329-26ECACE11CF0}"/>
              </a:ext>
            </a:extLst>
          </p:cNvPr>
          <p:cNvSpPr/>
          <p:nvPr/>
        </p:nvSpPr>
        <p:spPr>
          <a:xfrm>
            <a:off x="9551160" y="588117"/>
            <a:ext cx="2650992" cy="3995525"/>
          </a:xfrm>
          <a:prstGeom prst="rect">
            <a:avLst/>
          </a:prstGeom>
          <a:solidFill>
            <a:schemeClr val="lt1">
              <a:alpha val="7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350" b="1" dirty="0">
                <a:latin typeface="Century Gothic" panose="020B0502020202020204" pitchFamily="34" charset="0"/>
              </a:rPr>
              <a:t>Example: Games Room </a:t>
            </a:r>
            <a:r>
              <a:rPr lang="en-GB" sz="1200" b="1" u="sng" dirty="0">
                <a:latin typeface="Century Gothic" panose="020B0502020202020204" pitchFamily="34" charset="0"/>
              </a:rPr>
              <a:t>P</a:t>
            </a:r>
            <a:r>
              <a:rPr lang="en-GB" sz="1200" b="1" dirty="0">
                <a:latin typeface="Century Gothic" panose="020B0502020202020204" pitchFamily="34" charset="0"/>
              </a:rPr>
              <a:t>urpose: </a:t>
            </a:r>
            <a:r>
              <a:rPr lang="en-GB" sz="1200" dirty="0">
                <a:latin typeface="Century Gothic" panose="020B0502020202020204" pitchFamily="34" charset="0"/>
              </a:rPr>
              <a:t>To persuade the audience to invest in your game.</a:t>
            </a:r>
          </a:p>
          <a:p>
            <a:r>
              <a:rPr lang="en-GB" sz="1200" b="1" u="sng" dirty="0">
                <a:latin typeface="Century Gothic" panose="020B0502020202020204" pitchFamily="34" charset="0"/>
              </a:rPr>
              <a:t>A</a:t>
            </a:r>
            <a:r>
              <a:rPr lang="en-GB" sz="1200" b="1" dirty="0">
                <a:latin typeface="Century Gothic" panose="020B0502020202020204" pitchFamily="34" charset="0"/>
              </a:rPr>
              <a:t>udience: </a:t>
            </a:r>
            <a:r>
              <a:rPr lang="en-GB" sz="1200" dirty="0">
                <a:latin typeface="Century Gothic" panose="020B0502020202020204" pitchFamily="34" charset="0"/>
              </a:rPr>
              <a:t>A panel of industry experts looking to invest in a new game. </a:t>
            </a:r>
          </a:p>
          <a:p>
            <a:r>
              <a:rPr lang="en-GB" sz="1200" b="1" u="sng" dirty="0">
                <a:latin typeface="Century Gothic" panose="020B0502020202020204" pitchFamily="34" charset="0"/>
              </a:rPr>
              <a:t>L</a:t>
            </a:r>
            <a:r>
              <a:rPr lang="en-GB" sz="1200" b="1" dirty="0">
                <a:latin typeface="Century Gothic" panose="020B0502020202020204" pitchFamily="34" charset="0"/>
              </a:rPr>
              <a:t>anguage</a:t>
            </a:r>
            <a:r>
              <a:rPr lang="en-GB" sz="1200" dirty="0">
                <a:latin typeface="Century Gothic" panose="020B0502020202020204" pitchFamily="34" charset="0"/>
              </a:rPr>
              <a:t>: Persuasive, informative and engaging.</a:t>
            </a:r>
          </a:p>
          <a:p>
            <a:r>
              <a:rPr lang="en-GB" sz="1200" b="1" u="sng" dirty="0">
                <a:latin typeface="Century Gothic" panose="020B0502020202020204" pitchFamily="34" charset="0"/>
              </a:rPr>
              <a:t>L</a:t>
            </a:r>
            <a:r>
              <a:rPr lang="en-GB" sz="1200" b="1" dirty="0">
                <a:latin typeface="Century Gothic" panose="020B0502020202020204" pitchFamily="34" charset="0"/>
              </a:rPr>
              <a:t>ayout</a:t>
            </a:r>
            <a:r>
              <a:rPr lang="en-GB" sz="1200" dirty="0">
                <a:latin typeface="Century Gothic" panose="020B0502020202020204" pitchFamily="34" charset="0"/>
              </a:rPr>
              <a:t> – 6 paragraphs including: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sz="1200" i="1" dirty="0">
                <a:latin typeface="Century Gothic" panose="020B0502020202020204" pitchFamily="34" charset="0"/>
              </a:rPr>
              <a:t>Introduction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sz="1200" i="1" dirty="0">
                <a:latin typeface="Century Gothic" panose="020B0502020202020204" pitchFamily="34" charset="0"/>
              </a:rPr>
              <a:t>Setting and plot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sz="1200" i="1" dirty="0">
                <a:latin typeface="Century Gothic" panose="020B0502020202020204" pitchFamily="34" charset="0"/>
              </a:rPr>
              <a:t>Introducing main character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sz="1200" i="1" dirty="0">
                <a:latin typeface="Century Gothic" panose="020B0502020202020204" pitchFamily="34" charset="0"/>
              </a:rPr>
              <a:t>Explanation of how the plot develops and how it fills a gap in the market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sz="1200" i="1" dirty="0">
                <a:latin typeface="Century Gothic" panose="020B0502020202020204" pitchFamily="34" charset="0"/>
              </a:rPr>
              <a:t>Conclusion</a:t>
            </a:r>
            <a:endParaRPr lang="en-GB" sz="1350" b="1" dirty="0">
              <a:latin typeface="Century Gothic" panose="020B0502020202020204" pitchFamily="34" charset="0"/>
            </a:endParaRPr>
          </a:p>
          <a:p>
            <a:r>
              <a:rPr lang="en-GB" sz="1500" b="1" dirty="0">
                <a:latin typeface="Century Gothic" panose="020B0502020202020204" pitchFamily="34" charset="0"/>
              </a:rPr>
              <a:t>What is the PALL for your writing?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AE4177-AF67-E542-B27D-7D8262EA7683}"/>
              </a:ext>
            </a:extLst>
          </p:cNvPr>
          <p:cNvSpPr/>
          <p:nvPr/>
        </p:nvSpPr>
        <p:spPr>
          <a:xfrm>
            <a:off x="2709023" y="4611077"/>
            <a:ext cx="3295616" cy="2230427"/>
          </a:xfrm>
          <a:prstGeom prst="rect">
            <a:avLst/>
          </a:prstGeom>
          <a:solidFill>
            <a:schemeClr val="lt1">
              <a:alpha val="8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2" rtlCol="0" anchor="ctr"/>
          <a:lstStyle/>
          <a:p>
            <a:endParaRPr lang="en-GB" sz="1050" b="1" u="sng" dirty="0">
              <a:latin typeface="Century Gothic" panose="020B0502020202020204" pitchFamily="34" charset="0"/>
            </a:endParaRPr>
          </a:p>
          <a:p>
            <a:endParaRPr lang="en-GB" sz="1050" b="1" u="sng" dirty="0">
              <a:latin typeface="Century Gothic" panose="020B0502020202020204" pitchFamily="34" charset="0"/>
            </a:endParaRPr>
          </a:p>
          <a:p>
            <a:endParaRPr lang="en-GB" sz="1050" b="1" u="sng" dirty="0">
              <a:latin typeface="Century Gothic" panose="020B0502020202020204" pitchFamily="34" charset="0"/>
            </a:endParaRPr>
          </a:p>
          <a:p>
            <a:endParaRPr lang="en-GB" sz="1050" b="1" u="sng" dirty="0">
              <a:latin typeface="Century Gothic" panose="020B0502020202020204" pitchFamily="34" charset="0"/>
            </a:endParaRPr>
          </a:p>
          <a:p>
            <a:endParaRPr lang="en-GB" sz="1050" b="1" u="sng" dirty="0">
              <a:latin typeface="Century Gothic" panose="020B0502020202020204" pitchFamily="34" charset="0"/>
            </a:endParaRPr>
          </a:p>
          <a:p>
            <a:endParaRPr lang="en-GB" sz="1050" b="1" u="sng" dirty="0">
              <a:latin typeface="Century Gothic" panose="020B0502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300" dirty="0">
                <a:latin typeface="Century Gothic" panose="020B0502020202020204" pitchFamily="34" charset="0"/>
              </a:rPr>
              <a:t>Intriguing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300" dirty="0">
                <a:latin typeface="Century Gothic" panose="020B0502020202020204" pitchFamily="34" charset="0"/>
              </a:rPr>
              <a:t>Anticipatory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300" dirty="0">
                <a:latin typeface="Century Gothic" panose="020B0502020202020204" pitchFamily="34" charset="0"/>
              </a:rPr>
              <a:t>Tense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300" dirty="0">
                <a:latin typeface="Century Gothic" panose="020B0502020202020204" pitchFamily="34" charset="0"/>
              </a:rPr>
              <a:t>Exhilarating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300" dirty="0">
                <a:latin typeface="Century Gothic" panose="020B0502020202020204" pitchFamily="34" charset="0"/>
              </a:rPr>
              <a:t>Frantic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300" dirty="0">
                <a:latin typeface="Century Gothic" panose="020B0502020202020204" pitchFamily="34" charset="0"/>
              </a:rPr>
              <a:t>Exhilarating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300" dirty="0">
                <a:latin typeface="Century Gothic" panose="020B0502020202020204" pitchFamily="34" charset="0"/>
              </a:rPr>
              <a:t>Chaotic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300" dirty="0">
                <a:latin typeface="Century Gothic" panose="020B0502020202020204" pitchFamily="34" charset="0"/>
              </a:rPr>
              <a:t>Suspicious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300" dirty="0">
                <a:latin typeface="Century Gothic" panose="020B0502020202020204" pitchFamily="34" charset="0"/>
              </a:rPr>
              <a:t>Foreboding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300" dirty="0">
                <a:latin typeface="Century Gothic" panose="020B0502020202020204" pitchFamily="34" charset="0"/>
              </a:rPr>
              <a:t> Ominous</a:t>
            </a:r>
          </a:p>
          <a:p>
            <a:pPr marL="342900" indent="-342900">
              <a:buFont typeface="+mj-lt"/>
              <a:buAutoNum type="arabicPeriod"/>
            </a:pPr>
            <a:endParaRPr lang="en-GB" sz="1300" dirty="0"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300" dirty="0">
              <a:latin typeface="Century Gothic" panose="020B0502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GB" sz="1300" dirty="0">
              <a:latin typeface="Century Gothic" panose="020B0502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GB" sz="1300" dirty="0">
              <a:latin typeface="Century Gothic" panose="020B0502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GB" sz="1300" dirty="0">
              <a:latin typeface="Century Gothic" panose="020B0502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GB" sz="1300" dirty="0">
              <a:latin typeface="Century Gothic" panose="020B0502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GB" sz="1300" dirty="0">
              <a:latin typeface="Century Gothic" panose="020B0502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GB" sz="1300" dirty="0">
              <a:latin typeface="Century Gothic" panose="020B0502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GB" sz="1300" dirty="0">
              <a:latin typeface="Century Gothic" panose="020B0502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GB" sz="1300" dirty="0">
              <a:latin typeface="Century Gothic" panose="020B0502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300" dirty="0">
                <a:latin typeface="Century Gothic" panose="020B0502020202020204" pitchFamily="34" charset="0"/>
              </a:rPr>
              <a:t> Mysterious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300" dirty="0">
                <a:latin typeface="Century Gothic" panose="020B0502020202020204" pitchFamily="34" charset="0"/>
              </a:rPr>
              <a:t> Whimsical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300" dirty="0">
                <a:latin typeface="Century Gothic" panose="020B0502020202020204" pitchFamily="34" charset="0"/>
              </a:rPr>
              <a:t> Awe-inspiring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300" dirty="0">
                <a:latin typeface="Century Gothic" panose="020B0502020202020204" pitchFamily="34" charset="0"/>
              </a:rPr>
              <a:t> Idyllic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300" dirty="0">
                <a:latin typeface="Century Gothic" panose="020B0502020202020204" pitchFamily="34" charset="0"/>
              </a:rPr>
              <a:t> Playful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300" dirty="0">
                <a:latin typeface="Century Gothic" panose="020B0502020202020204" pitchFamily="34" charset="0"/>
              </a:rPr>
              <a:t> Hopeful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300" dirty="0">
                <a:latin typeface="Century Gothic" panose="020B0502020202020204" pitchFamily="34" charset="0"/>
              </a:rPr>
              <a:t> Sombre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300" dirty="0">
                <a:latin typeface="Century Gothic" panose="020B0502020202020204" pitchFamily="34" charset="0"/>
              </a:rPr>
              <a:t> Energetic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300" dirty="0">
                <a:latin typeface="Century Gothic" panose="020B0502020202020204" pitchFamily="34" charset="0"/>
              </a:rPr>
              <a:t> Dreamy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300" dirty="0">
                <a:latin typeface="Century Gothic" panose="020B0502020202020204" pitchFamily="34" charset="0"/>
              </a:rPr>
              <a:t> Aggressive</a:t>
            </a:r>
            <a:endParaRPr lang="en-GB" sz="1300" i="1" dirty="0">
              <a:latin typeface="Century Gothic" panose="020B0502020202020204" pitchFamily="34" charset="0"/>
            </a:endParaRPr>
          </a:p>
          <a:p>
            <a:pPr algn="ctr"/>
            <a:endParaRPr lang="en-GB" sz="1600" i="1" dirty="0">
              <a:latin typeface="Century Gothic" panose="020B0502020202020204" pitchFamily="34" charset="0"/>
            </a:endParaRPr>
          </a:p>
          <a:p>
            <a:pPr algn="ctr"/>
            <a:endParaRPr lang="en-GB" sz="1600" i="1" dirty="0">
              <a:latin typeface="Century Gothic" panose="020B0502020202020204" pitchFamily="34" charset="0"/>
            </a:endParaRPr>
          </a:p>
          <a:p>
            <a:pPr algn="ctr"/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393039-F6F4-E640-B64C-4E86F862116F}"/>
              </a:ext>
            </a:extLst>
          </p:cNvPr>
          <p:cNvSpPr/>
          <p:nvPr/>
        </p:nvSpPr>
        <p:spPr>
          <a:xfrm>
            <a:off x="5992597" y="588117"/>
            <a:ext cx="3537166" cy="4361515"/>
          </a:xfrm>
          <a:prstGeom prst="rect">
            <a:avLst/>
          </a:prstGeom>
          <a:solidFill>
            <a:schemeClr val="lt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sz="1400" dirty="0">
              <a:latin typeface="Century Gothic" panose="020B0502020202020204" pitchFamily="34" charset="0"/>
            </a:endParaRP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250" b="1" u="sng" dirty="0">
                <a:latin typeface="Century Gothic" panose="020B0502020202020204" pitchFamily="34" charset="0"/>
              </a:rPr>
              <a:t>A</a:t>
            </a:r>
            <a:r>
              <a:rPr lang="en-GB" sz="1250" b="1" dirty="0">
                <a:latin typeface="Century Gothic" panose="020B0502020202020204" pitchFamily="34" charset="0"/>
              </a:rPr>
              <a:t>necdote </a:t>
            </a:r>
            <a:r>
              <a:rPr lang="en-GB" sz="1250" i="1" dirty="0">
                <a:latin typeface="Century Gothic" panose="020B0502020202020204" pitchFamily="34" charset="0"/>
              </a:rPr>
              <a:t>E.g. That reminds me of a time when </a:t>
            </a:r>
            <a:r>
              <a:rPr lang="en-GB" sz="1250" dirty="0">
                <a:latin typeface="Century Gothic" panose="020B0502020202020204" pitchFamily="34" charset="0"/>
              </a:rPr>
              <a:t>I…</a:t>
            </a:r>
          </a:p>
          <a:p>
            <a:r>
              <a:rPr lang="en-GB" sz="1250" b="1" u="sng" dirty="0">
                <a:latin typeface="Century Gothic" panose="020B0502020202020204" pitchFamily="34" charset="0"/>
              </a:rPr>
              <a:t>A</a:t>
            </a:r>
            <a:r>
              <a:rPr lang="en-GB" sz="1250" b="1" dirty="0">
                <a:latin typeface="Century Gothic" panose="020B0502020202020204" pitchFamily="34" charset="0"/>
              </a:rPr>
              <a:t>lliteration</a:t>
            </a:r>
            <a:r>
              <a:rPr lang="en-GB" sz="1250" dirty="0">
                <a:latin typeface="Century Gothic" panose="020B0502020202020204" pitchFamily="34" charset="0"/>
              </a:rPr>
              <a:t> </a:t>
            </a:r>
            <a:r>
              <a:rPr lang="en-GB" sz="1250" i="1" dirty="0">
                <a:latin typeface="Century Gothic" panose="020B0502020202020204" pitchFamily="34" charset="0"/>
              </a:rPr>
              <a:t>E.g. Powerful, prancing penguins.</a:t>
            </a:r>
            <a:endParaRPr lang="en-GB" sz="1250" dirty="0">
              <a:latin typeface="Century Gothic" panose="020B0502020202020204" pitchFamily="34" charset="0"/>
            </a:endParaRPr>
          </a:p>
          <a:p>
            <a:r>
              <a:rPr lang="en-GB" sz="1250" b="1" u="sng" dirty="0">
                <a:latin typeface="Century Gothic" panose="020B0502020202020204" pitchFamily="34" charset="0"/>
              </a:rPr>
              <a:t>P</a:t>
            </a:r>
            <a:r>
              <a:rPr lang="en-GB" sz="1250" b="1" dirty="0">
                <a:latin typeface="Century Gothic" panose="020B0502020202020204" pitchFamily="34" charset="0"/>
              </a:rPr>
              <a:t>ronouns</a:t>
            </a:r>
            <a:r>
              <a:rPr lang="en-GB" sz="1250" dirty="0">
                <a:latin typeface="Century Gothic" panose="020B0502020202020204" pitchFamily="34" charset="0"/>
              </a:rPr>
              <a:t> </a:t>
            </a:r>
            <a:r>
              <a:rPr lang="en-GB" sz="1250" i="1" dirty="0">
                <a:latin typeface="Century Gothic" panose="020B0502020202020204" pitchFamily="34" charset="0"/>
              </a:rPr>
              <a:t>E.g. I, you, he, she, we</a:t>
            </a:r>
            <a:endParaRPr lang="en-GB" sz="1250" dirty="0">
              <a:latin typeface="Century Gothic" panose="020B0502020202020204" pitchFamily="34" charset="0"/>
            </a:endParaRPr>
          </a:p>
          <a:p>
            <a:r>
              <a:rPr lang="en-GB" sz="1250" b="1" u="sng" dirty="0">
                <a:latin typeface="Century Gothic" panose="020B0502020202020204" pitchFamily="34" charset="0"/>
              </a:rPr>
              <a:t>F</a:t>
            </a:r>
            <a:r>
              <a:rPr lang="en-GB" sz="1250" b="1" dirty="0">
                <a:latin typeface="Century Gothic" panose="020B0502020202020204" pitchFamily="34" charset="0"/>
              </a:rPr>
              <a:t>acts</a:t>
            </a:r>
            <a:r>
              <a:rPr lang="en-GB" sz="1250" dirty="0">
                <a:latin typeface="Century Gothic" panose="020B0502020202020204" pitchFamily="34" charset="0"/>
              </a:rPr>
              <a:t> </a:t>
            </a:r>
            <a:r>
              <a:rPr lang="en-GB" sz="1250" i="1" dirty="0">
                <a:latin typeface="Century Gothic" panose="020B0502020202020204" pitchFamily="34" charset="0"/>
              </a:rPr>
              <a:t>E.g. Completing puzzles helps your memory.</a:t>
            </a:r>
            <a:endParaRPr lang="en-GB" sz="1250" dirty="0">
              <a:latin typeface="Century Gothic" panose="020B0502020202020204" pitchFamily="34" charset="0"/>
            </a:endParaRPr>
          </a:p>
          <a:p>
            <a:r>
              <a:rPr lang="en-GB" sz="1250" b="1" u="sng" dirty="0">
                <a:latin typeface="Century Gothic" panose="020B0502020202020204" pitchFamily="34" charset="0"/>
              </a:rPr>
              <a:t>O</a:t>
            </a:r>
            <a:r>
              <a:rPr lang="en-GB" sz="1250" b="1" dirty="0">
                <a:latin typeface="Century Gothic" panose="020B0502020202020204" pitchFamily="34" charset="0"/>
              </a:rPr>
              <a:t>pinions</a:t>
            </a:r>
            <a:r>
              <a:rPr lang="en-GB" sz="1250" dirty="0">
                <a:latin typeface="Century Gothic" panose="020B0502020202020204" pitchFamily="34" charset="0"/>
              </a:rPr>
              <a:t> </a:t>
            </a:r>
            <a:r>
              <a:rPr lang="en-GB" sz="1250" i="1" dirty="0">
                <a:latin typeface="Century Gothic" panose="020B0502020202020204" pitchFamily="34" charset="0"/>
              </a:rPr>
              <a:t>E.g. Xbox is the best games console.</a:t>
            </a:r>
            <a:endParaRPr lang="en-GB" sz="1250" dirty="0">
              <a:latin typeface="Century Gothic" panose="020B0502020202020204" pitchFamily="34" charset="0"/>
            </a:endParaRPr>
          </a:p>
          <a:p>
            <a:r>
              <a:rPr lang="en-GB" sz="1250" b="1" u="sng" dirty="0">
                <a:latin typeface="Century Gothic" panose="020B0502020202020204" pitchFamily="34" charset="0"/>
              </a:rPr>
              <a:t>R</a:t>
            </a:r>
            <a:r>
              <a:rPr lang="en-GB" sz="1250" b="1" dirty="0">
                <a:latin typeface="Century Gothic" panose="020B0502020202020204" pitchFamily="34" charset="0"/>
              </a:rPr>
              <a:t>hetorical Questions</a:t>
            </a:r>
            <a:r>
              <a:rPr lang="en-GB" sz="1250" i="1" dirty="0">
                <a:latin typeface="Century Gothic" panose="020B0502020202020204" pitchFamily="34" charset="0"/>
              </a:rPr>
              <a:t> E.g. How would you feel if…?</a:t>
            </a:r>
            <a:endParaRPr lang="en-GB" sz="1250" dirty="0">
              <a:latin typeface="Century Gothic" panose="020B0502020202020204" pitchFamily="34" charset="0"/>
            </a:endParaRPr>
          </a:p>
          <a:p>
            <a:r>
              <a:rPr lang="en-GB" sz="1250" b="1" u="sng" dirty="0">
                <a:latin typeface="Century Gothic" panose="020B0502020202020204" pitchFamily="34" charset="0"/>
              </a:rPr>
              <a:t>R</a:t>
            </a:r>
            <a:r>
              <a:rPr lang="en-GB" sz="1250" b="1" dirty="0">
                <a:latin typeface="Century Gothic" panose="020B0502020202020204" pitchFamily="34" charset="0"/>
              </a:rPr>
              <a:t>epetition</a:t>
            </a:r>
            <a:r>
              <a:rPr lang="en-GB" sz="1250" dirty="0">
                <a:latin typeface="Century Gothic" panose="020B0502020202020204" pitchFamily="34" charset="0"/>
              </a:rPr>
              <a:t> </a:t>
            </a:r>
            <a:r>
              <a:rPr lang="en-GB" sz="1250" i="1" dirty="0">
                <a:latin typeface="Century Gothic" panose="020B0502020202020204" pitchFamily="34" charset="0"/>
              </a:rPr>
              <a:t>E.g.</a:t>
            </a:r>
            <a:r>
              <a:rPr lang="en-GB" sz="1250" dirty="0">
                <a:latin typeface="Century Gothic" panose="020B0502020202020204" pitchFamily="34" charset="0"/>
              </a:rPr>
              <a:t> </a:t>
            </a:r>
            <a:r>
              <a:rPr lang="en-GB" sz="1250" i="1" dirty="0">
                <a:latin typeface="Century Gothic" panose="020B0502020202020204" pitchFamily="34" charset="0"/>
              </a:rPr>
              <a:t>Monopoly is fun, fun fun!</a:t>
            </a:r>
            <a:endParaRPr lang="en-GB" sz="1250" dirty="0">
              <a:latin typeface="Century Gothic" panose="020B0502020202020204" pitchFamily="34" charset="0"/>
            </a:endParaRPr>
          </a:p>
          <a:p>
            <a:r>
              <a:rPr lang="en-GB" sz="1250" b="1" u="sng" dirty="0">
                <a:latin typeface="Century Gothic" panose="020B0502020202020204" pitchFamily="34" charset="0"/>
              </a:rPr>
              <a:t>E</a:t>
            </a:r>
            <a:r>
              <a:rPr lang="en-GB" sz="1250" b="1" dirty="0">
                <a:latin typeface="Century Gothic" panose="020B0502020202020204" pitchFamily="34" charset="0"/>
              </a:rPr>
              <a:t>motive Language</a:t>
            </a:r>
            <a:r>
              <a:rPr lang="en-GB" sz="1250" i="1" dirty="0">
                <a:latin typeface="Century Gothic" panose="020B0502020202020204" pitchFamily="34" charset="0"/>
              </a:rPr>
              <a:t> e.g. I was isolated and alone.</a:t>
            </a:r>
            <a:endParaRPr lang="en-GB" sz="1250" dirty="0">
              <a:latin typeface="Century Gothic" panose="020B0502020202020204" pitchFamily="34" charset="0"/>
            </a:endParaRPr>
          </a:p>
          <a:p>
            <a:r>
              <a:rPr lang="en-GB" sz="1250" b="1" u="sng" dirty="0">
                <a:latin typeface="Century Gothic" panose="020B0502020202020204" pitchFamily="34" charset="0"/>
              </a:rPr>
              <a:t>E</a:t>
            </a:r>
            <a:r>
              <a:rPr lang="en-GB" sz="1250" b="1" dirty="0">
                <a:latin typeface="Century Gothic" panose="020B0502020202020204" pitchFamily="34" charset="0"/>
              </a:rPr>
              <a:t>xaggeration</a:t>
            </a:r>
            <a:r>
              <a:rPr lang="en-GB" sz="1250" dirty="0">
                <a:latin typeface="Century Gothic" panose="020B0502020202020204" pitchFamily="34" charset="0"/>
              </a:rPr>
              <a:t> </a:t>
            </a:r>
            <a:r>
              <a:rPr lang="en-GB" sz="1250" i="1" dirty="0">
                <a:latin typeface="Century Gothic" panose="020B0502020202020204" pitchFamily="34" charset="0"/>
              </a:rPr>
              <a:t>e.g. Gaming is taking over the world.</a:t>
            </a:r>
            <a:endParaRPr lang="en-GB" sz="1250" dirty="0">
              <a:latin typeface="Century Gothic" panose="020B0502020202020204" pitchFamily="34" charset="0"/>
            </a:endParaRPr>
          </a:p>
          <a:p>
            <a:r>
              <a:rPr lang="en-GB" sz="1250" b="1" u="sng" dirty="0">
                <a:latin typeface="Century Gothic" panose="020B0502020202020204" pitchFamily="34" charset="0"/>
              </a:rPr>
              <a:t>S</a:t>
            </a:r>
            <a:r>
              <a:rPr lang="en-GB" sz="1250" b="1" dirty="0">
                <a:latin typeface="Century Gothic" panose="020B0502020202020204" pitchFamily="34" charset="0"/>
              </a:rPr>
              <a:t>tatistics</a:t>
            </a:r>
            <a:r>
              <a:rPr lang="en-GB" sz="1250" dirty="0">
                <a:latin typeface="Century Gothic" panose="020B0502020202020204" pitchFamily="34" charset="0"/>
              </a:rPr>
              <a:t> </a:t>
            </a:r>
            <a:r>
              <a:rPr lang="en-GB" sz="1250" i="1" dirty="0">
                <a:latin typeface="Century Gothic" panose="020B0502020202020204" pitchFamily="34" charset="0"/>
              </a:rPr>
              <a:t>e.g. 89% of people have played a computer game.</a:t>
            </a:r>
          </a:p>
          <a:p>
            <a:r>
              <a:rPr lang="en-GB" sz="1250" b="1" u="sng" dirty="0">
                <a:latin typeface="Century Gothic" panose="020B0502020202020204" pitchFamily="34" charset="0"/>
              </a:rPr>
              <a:t>T</a:t>
            </a:r>
            <a:r>
              <a:rPr lang="en-GB" sz="1250" b="1" dirty="0">
                <a:latin typeface="Century Gothic" panose="020B0502020202020204" pitchFamily="34" charset="0"/>
              </a:rPr>
              <a:t>hrees</a:t>
            </a:r>
            <a:r>
              <a:rPr lang="en-GB" sz="1250" dirty="0">
                <a:latin typeface="Century Gothic" panose="020B0502020202020204" pitchFamily="34" charset="0"/>
              </a:rPr>
              <a:t> </a:t>
            </a:r>
            <a:r>
              <a:rPr lang="en-GB" sz="1250" i="1" dirty="0">
                <a:latin typeface="Century Gothic" panose="020B0502020202020204" pitchFamily="34" charset="0"/>
              </a:rPr>
              <a:t>e.g. Playing games is exciting, challenging and rewarding.</a:t>
            </a:r>
          </a:p>
          <a:p>
            <a:r>
              <a:rPr lang="en-GB" sz="1250" b="1" dirty="0">
                <a:latin typeface="Century Gothic" panose="020B0502020202020204" pitchFamily="34" charset="0"/>
              </a:rPr>
              <a:t>Vary</a:t>
            </a:r>
            <a:r>
              <a:rPr lang="en-GB" sz="1250" dirty="0">
                <a:latin typeface="Century Gothic" panose="020B0502020202020204" pitchFamily="34" charset="0"/>
              </a:rPr>
              <a:t> sentences for pace</a:t>
            </a:r>
          </a:p>
          <a:p>
            <a:r>
              <a:rPr lang="en-GB" sz="1250" b="1" dirty="0">
                <a:latin typeface="Century Gothic" panose="020B0502020202020204" pitchFamily="34" charset="0"/>
              </a:rPr>
              <a:t>Sensory</a:t>
            </a:r>
            <a:r>
              <a:rPr lang="en-GB" sz="1250" dirty="0">
                <a:latin typeface="Century Gothic" panose="020B0502020202020204" pitchFamily="34" charset="0"/>
              </a:rPr>
              <a:t> language</a:t>
            </a:r>
          </a:p>
          <a:p>
            <a:endParaRPr lang="en-GB" sz="1200" b="1" u="sng" dirty="0">
              <a:latin typeface="Century Gothic" panose="020B0502020202020204" pitchFamily="34" charset="0"/>
            </a:endParaRPr>
          </a:p>
          <a:p>
            <a:endParaRPr lang="en-GB" sz="11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06A121-D4F1-D64D-A8D4-2EF345AB4BFD}"/>
              </a:ext>
            </a:extLst>
          </p:cNvPr>
          <p:cNvSpPr/>
          <p:nvPr/>
        </p:nvSpPr>
        <p:spPr>
          <a:xfrm>
            <a:off x="8880127" y="4934244"/>
            <a:ext cx="3311873" cy="1923757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2"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GB" sz="1250" dirty="0">
                <a:latin typeface="Century Gothic" panose="020B0502020202020204" pitchFamily="34" charset="0"/>
              </a:rPr>
              <a:t>Virtually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50" dirty="0">
                <a:latin typeface="Century Gothic" panose="020B0502020202020204" pitchFamily="34" charset="0"/>
              </a:rPr>
              <a:t>Persistent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50" dirty="0">
                <a:latin typeface="Century Gothic" panose="020B0502020202020204" pitchFamily="34" charset="0"/>
              </a:rPr>
              <a:t>Sinister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50" dirty="0">
                <a:latin typeface="Century Gothic" panose="020B0502020202020204" pitchFamily="34" charset="0"/>
              </a:rPr>
              <a:t>Dominant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50" dirty="0">
                <a:latin typeface="Century Gothic" panose="020B0502020202020204" pitchFamily="34" charset="0"/>
              </a:rPr>
              <a:t>Participation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50" dirty="0">
                <a:latin typeface="Century Gothic" panose="020B0502020202020204" pitchFamily="34" charset="0"/>
              </a:rPr>
              <a:t>Quest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50" dirty="0">
                <a:latin typeface="Century Gothic" panose="020B0502020202020204" pitchFamily="34" charset="0"/>
              </a:rPr>
              <a:t>Valiantly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50" dirty="0">
                <a:latin typeface="Century Gothic" panose="020B0502020202020204" pitchFamily="34" charset="0"/>
              </a:rPr>
              <a:t>Eliminate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50" dirty="0">
                <a:latin typeface="Century Gothic" panose="020B0502020202020204" pitchFamily="34" charset="0"/>
              </a:rPr>
              <a:t>Response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50" dirty="0">
                <a:latin typeface="Century Gothic" panose="020B0502020202020204" pitchFamily="34" charset="0"/>
              </a:rPr>
              <a:t>Generated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50" dirty="0">
                <a:latin typeface="Century Gothic" panose="020B0502020202020204" pitchFamily="34" charset="0"/>
              </a:rPr>
              <a:t>Energy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50" dirty="0">
                <a:latin typeface="Century Gothic" panose="020B0502020202020204" pitchFamily="34" charset="0"/>
              </a:rPr>
              <a:t>Victorious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50" dirty="0">
                <a:latin typeface="Century Gothic" panose="020B0502020202020204" pitchFamily="34" charset="0"/>
              </a:rPr>
              <a:t>Promote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50" dirty="0">
                <a:latin typeface="Century Gothic" panose="020B0502020202020204" pitchFamily="34" charset="0"/>
              </a:rPr>
              <a:t>Succeed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50" dirty="0">
                <a:latin typeface="Century Gothic" panose="020B0502020202020204" pitchFamily="34" charset="0"/>
              </a:rPr>
              <a:t>Effervescent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50" dirty="0">
                <a:latin typeface="Century Gothic" panose="020B0502020202020204" pitchFamily="34" charset="0"/>
              </a:rPr>
              <a:t>Illuminating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50" dirty="0">
                <a:latin typeface="Century Gothic" panose="020B0502020202020204" pitchFamily="34" charset="0"/>
              </a:rPr>
              <a:t>Consequences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50" dirty="0">
                <a:latin typeface="Century Gothic" panose="020B0502020202020204" pitchFamily="34" charset="0"/>
              </a:rPr>
              <a:t>Strategy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06A121-D4F1-D64D-A8D4-2EF345AB4BFD}"/>
              </a:ext>
            </a:extLst>
          </p:cNvPr>
          <p:cNvSpPr/>
          <p:nvPr/>
        </p:nvSpPr>
        <p:spPr>
          <a:xfrm>
            <a:off x="6004639" y="5318964"/>
            <a:ext cx="2875487" cy="1522541"/>
          </a:xfrm>
          <a:prstGeom prst="rect">
            <a:avLst/>
          </a:prstGeom>
          <a:solidFill>
            <a:schemeClr val="lt1">
              <a:alpha val="7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1" rtlCol="0" anchor="ctr"/>
          <a:lstStyle/>
          <a:p>
            <a:r>
              <a:rPr lang="en-GB" sz="1300" dirty="0">
                <a:latin typeface="Century Gothic" panose="020B0502020202020204" pitchFamily="34" charset="0"/>
              </a:rPr>
              <a:t>Apostrophes are used for…</a:t>
            </a:r>
          </a:p>
          <a:p>
            <a:r>
              <a:rPr lang="en-GB" sz="1300" dirty="0">
                <a:latin typeface="Century Gothic" panose="020B0502020202020204" pitchFamily="34" charset="0"/>
              </a:rPr>
              <a:t>Ellipsis is used to…</a:t>
            </a:r>
          </a:p>
          <a:p>
            <a:r>
              <a:rPr lang="en-GB" sz="1300" dirty="0">
                <a:latin typeface="Century Gothic" panose="020B0502020202020204" pitchFamily="34" charset="0"/>
              </a:rPr>
              <a:t>An exclamation mark shows …</a:t>
            </a:r>
          </a:p>
          <a:p>
            <a:r>
              <a:rPr lang="en-GB" sz="1300" dirty="0">
                <a:latin typeface="Century Gothic" panose="020B0502020202020204" pitchFamily="34" charset="0"/>
              </a:rPr>
              <a:t>Commas are used to…</a:t>
            </a:r>
          </a:p>
          <a:p>
            <a:r>
              <a:rPr lang="en-GB" sz="1300" dirty="0">
                <a:latin typeface="Century Gothic" panose="020B0502020202020204" pitchFamily="34" charset="0"/>
              </a:rPr>
              <a:t>Brackets can…</a:t>
            </a:r>
          </a:p>
          <a:p>
            <a:r>
              <a:rPr lang="en-GB" sz="1300" dirty="0">
                <a:latin typeface="Century Gothic" panose="020B0502020202020204" pitchFamily="34" charset="0"/>
              </a:rPr>
              <a:t>A semi colon is used to…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393039-F6F4-E640-B64C-4E86F862116F}"/>
              </a:ext>
            </a:extLst>
          </p:cNvPr>
          <p:cNvSpPr/>
          <p:nvPr/>
        </p:nvSpPr>
        <p:spPr>
          <a:xfrm>
            <a:off x="11244" y="369332"/>
            <a:ext cx="2697194" cy="647282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sz="1225" b="1" u="sng" dirty="0">
              <a:latin typeface="Century Gothic" panose="020B0502020202020204" pitchFamily="34" charset="0"/>
            </a:endParaRPr>
          </a:p>
          <a:p>
            <a:endParaRPr lang="en-GB" sz="1225" b="1" u="sng" dirty="0">
              <a:latin typeface="Century Gothic" panose="020B0502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25" b="1" dirty="0">
                <a:latin typeface="Century Gothic" panose="020B0502020202020204" pitchFamily="34" charset="0"/>
              </a:rPr>
              <a:t>Etymology: </a:t>
            </a:r>
            <a:r>
              <a:rPr lang="en-GB" sz="1225" dirty="0">
                <a:latin typeface="Century Gothic" panose="020B0502020202020204" pitchFamily="34" charset="0"/>
              </a:rPr>
              <a:t>the study of the history of words.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25" b="1" dirty="0">
                <a:latin typeface="Century Gothic" panose="020B0502020202020204" pitchFamily="34" charset="0"/>
              </a:rPr>
              <a:t>Register: </a:t>
            </a:r>
            <a:r>
              <a:rPr lang="en-GB" sz="1225" dirty="0">
                <a:latin typeface="Century Gothic" panose="020B0502020202020204" pitchFamily="34" charset="0"/>
              </a:rPr>
              <a:t>how formal the language used is e.g. formal, neutral, informal.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25" b="1" dirty="0">
                <a:latin typeface="Century Gothic" panose="020B0502020202020204" pitchFamily="34" charset="0"/>
              </a:rPr>
              <a:t>Avatar: </a:t>
            </a:r>
            <a:r>
              <a:rPr lang="en-GB" sz="1225" dirty="0">
                <a:latin typeface="Century Gothic" panose="020B0502020202020204" pitchFamily="34" charset="0"/>
              </a:rPr>
              <a:t>The character in a game that the player gets to control when playing.</a:t>
            </a:r>
            <a:endParaRPr lang="en-GB" sz="1225" b="1" dirty="0">
              <a:latin typeface="Century Gothic" panose="020B0502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25" b="1" dirty="0">
                <a:latin typeface="Century Gothic" panose="020B0502020202020204" pitchFamily="34" charset="0"/>
              </a:rPr>
              <a:t>Target audience: </a:t>
            </a:r>
            <a:r>
              <a:rPr lang="en-GB" sz="1225" dirty="0">
                <a:latin typeface="Century Gothic" panose="020B0502020202020204" pitchFamily="34" charset="0"/>
              </a:rPr>
              <a:t> The specific group of people that something is aimed at.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25" b="1" dirty="0">
                <a:latin typeface="Century Gothic" panose="020B0502020202020204" pitchFamily="34" charset="0"/>
              </a:rPr>
              <a:t>Protagonist: </a:t>
            </a:r>
            <a:r>
              <a:rPr lang="en-GB" sz="1225" dirty="0">
                <a:latin typeface="Century Gothic" panose="020B0502020202020204" pitchFamily="34" charset="0"/>
              </a:rPr>
              <a:t> The main character in a plot.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25" b="1" dirty="0">
                <a:latin typeface="Century Gothic" panose="020B0502020202020204" pitchFamily="34" charset="0"/>
              </a:rPr>
              <a:t>Antagonist:</a:t>
            </a:r>
            <a:r>
              <a:rPr lang="en-GB" sz="1225" dirty="0">
                <a:latin typeface="Century Gothic" panose="020B0502020202020204" pitchFamily="34" charset="0"/>
              </a:rPr>
              <a:t> Someone who opposes or is hostile towards the main character.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25" b="1" dirty="0">
                <a:latin typeface="Century Gothic" panose="020B0502020202020204" pitchFamily="34" charset="0"/>
              </a:rPr>
              <a:t>Figurative Language: </a:t>
            </a:r>
            <a:r>
              <a:rPr lang="en-GB" sz="1225" dirty="0">
                <a:latin typeface="Century Gothic" panose="020B0502020202020204" pitchFamily="34" charset="0"/>
              </a:rPr>
              <a:t>Using a word or phrase outside of its every day meaning – usually to describe or compare something (e.g. similes, metaphors, personification).</a:t>
            </a:r>
            <a:endParaRPr lang="en-GB" sz="1225" b="1" dirty="0">
              <a:latin typeface="Century Gothic" panose="020B0502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225" b="1" dirty="0">
                <a:latin typeface="Century Gothic" panose="020B0502020202020204" pitchFamily="34" charset="0"/>
              </a:rPr>
              <a:t>Genre</a:t>
            </a:r>
            <a:r>
              <a:rPr lang="en-GB" sz="1225" dirty="0">
                <a:latin typeface="Century Gothic" panose="020B0502020202020204" pitchFamily="34" charset="0"/>
              </a:rPr>
              <a:t>: different types of writing which share similar features.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25" b="1" dirty="0">
                <a:latin typeface="Century Gothic" panose="020B0502020202020204" pitchFamily="34" charset="0"/>
              </a:rPr>
              <a:t>Nuance</a:t>
            </a:r>
            <a:r>
              <a:rPr lang="en-GB" sz="1225" dirty="0">
                <a:latin typeface="Century Gothic" panose="020B0502020202020204" pitchFamily="34" charset="0"/>
              </a:rPr>
              <a:t>: subtle or slight difference.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25" b="1" dirty="0">
                <a:latin typeface="Century Gothic" panose="020B0502020202020204" pitchFamily="34" charset="0"/>
              </a:rPr>
              <a:t>Perspective</a:t>
            </a:r>
            <a:r>
              <a:rPr lang="en-GB" sz="1225" dirty="0">
                <a:latin typeface="Century Gothic" panose="020B0502020202020204" pitchFamily="34" charset="0"/>
              </a:rPr>
              <a:t>: a way of looking at something, a viewpoint.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25" b="1" dirty="0">
                <a:latin typeface="Century Gothic" panose="020B0502020202020204" pitchFamily="34" charset="0"/>
              </a:rPr>
              <a:t>Sensory</a:t>
            </a:r>
            <a:r>
              <a:rPr lang="en-GB" sz="1225" dirty="0">
                <a:latin typeface="Century Gothic" panose="020B0502020202020204" pitchFamily="34" charset="0"/>
              </a:rPr>
              <a:t>: descriptions which relate to the five senses.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25" b="1" dirty="0">
                <a:latin typeface="Century Gothic" panose="020B0502020202020204" pitchFamily="34" charset="0"/>
              </a:rPr>
              <a:t>Rhetoric</a:t>
            </a:r>
            <a:r>
              <a:rPr lang="en-GB" sz="1225" dirty="0">
                <a:latin typeface="Century Gothic" panose="020B0502020202020204" pitchFamily="34" charset="0"/>
              </a:rPr>
              <a:t>: persuasive language and style.</a:t>
            </a:r>
          </a:p>
          <a:p>
            <a:pPr marL="228600" indent="-228600">
              <a:buFont typeface="+mj-lt"/>
              <a:buAutoNum type="arabicPeriod"/>
            </a:pPr>
            <a:endParaRPr lang="en-GB" sz="1050" dirty="0">
              <a:latin typeface="Century Gothic" panose="020B0502020202020204" pitchFamily="34" charset="0"/>
            </a:endParaRPr>
          </a:p>
          <a:p>
            <a:endParaRPr lang="en-GB" sz="1050" dirty="0">
              <a:latin typeface="Century Gothic" panose="020B0502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GB" sz="1050" dirty="0"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44" y="0"/>
            <a:ext cx="2689731" cy="36933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1.Key Terms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91622" y="307776"/>
            <a:ext cx="3302866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2. Useful Sentence Starters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04638" y="4949632"/>
            <a:ext cx="2875487" cy="369332"/>
          </a:xfrm>
          <a:prstGeom prst="rect">
            <a:avLst/>
          </a:prstGeom>
          <a:solidFill>
            <a:srgbClr val="FF66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6. </a:t>
            </a:r>
            <a:r>
              <a:rPr lang="en-GB" b="1" dirty="0" err="1">
                <a:latin typeface="Century Gothic" panose="020B0502020202020204" pitchFamily="34" charset="0"/>
              </a:rPr>
              <a:t>SPaG</a:t>
            </a:r>
            <a:r>
              <a:rPr lang="en-GB" b="1" dirty="0">
                <a:latin typeface="Century Gothic" panose="020B0502020202020204" pitchFamily="34" charset="0"/>
              </a:rPr>
              <a:t>: </a:t>
            </a:r>
            <a:r>
              <a:rPr lang="en-GB" sz="1400" b="1" dirty="0">
                <a:latin typeface="Century Gothic" panose="020B0502020202020204" pitchFamily="34" charset="0"/>
              </a:rPr>
              <a:t>complete these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39118" y="0"/>
            <a:ext cx="2652882" cy="615553"/>
          </a:xfrm>
          <a:prstGeom prst="rect">
            <a:avLst/>
          </a:prstGeom>
          <a:solidFill>
            <a:srgbClr val="CC00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4. PALL: </a:t>
            </a:r>
            <a:r>
              <a:rPr lang="en-GB" sz="1600" b="1" dirty="0">
                <a:latin typeface="Century Gothic" panose="020B0502020202020204" pitchFamily="34" charset="0"/>
              </a:rPr>
              <a:t>planning for non-fiction writing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97779" y="4056431"/>
            <a:ext cx="3283574" cy="553998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700" b="1" dirty="0">
                <a:latin typeface="Century Gothic" panose="020B0502020202020204" pitchFamily="34" charset="0"/>
              </a:rPr>
              <a:t>5. Mood words</a:t>
            </a:r>
            <a:r>
              <a:rPr lang="en-GB" b="1" dirty="0">
                <a:latin typeface="Century Gothic" panose="020B0502020202020204" pitchFamily="34" charset="0"/>
              </a:rPr>
              <a:t>. </a:t>
            </a:r>
            <a:r>
              <a:rPr lang="en-GB" sz="1200" b="1" dirty="0">
                <a:latin typeface="Century Gothic" panose="020B0502020202020204" pitchFamily="34" charset="0"/>
              </a:rPr>
              <a:t>Can you write a paragraph to demonstrate each one?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80127" y="4611078"/>
            <a:ext cx="3300629" cy="338554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7. Super Spellings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92597" y="3342"/>
            <a:ext cx="3551882" cy="584775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3. Ways to make your writing more persuasive and engaging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0607" y="3188853"/>
            <a:ext cx="1616570" cy="80448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1030BD7-34D6-4636-92F1-AE69988FA4AD}"/>
              </a:ext>
            </a:extLst>
          </p:cNvPr>
          <p:cNvSpPr txBox="1"/>
          <p:nvPr/>
        </p:nvSpPr>
        <p:spPr>
          <a:xfrm>
            <a:off x="2729849" y="12864"/>
            <a:ext cx="3290852" cy="338554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English Year 8 Writing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42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15FD5EE3167945AB1A9B30D4F288CF" ma:contentTypeVersion="19" ma:contentTypeDescription="Create a new document." ma:contentTypeScope="" ma:versionID="8301bf9595c5d1645c9ac5037105877e">
  <xsd:schema xmlns:xsd="http://www.w3.org/2001/XMLSchema" xmlns:xs="http://www.w3.org/2001/XMLSchema" xmlns:p="http://schemas.microsoft.com/office/2006/metadata/properties" xmlns:ns2="ffe714ad-ba6e-44c8-8054-2d8c61155a96" xmlns:ns3="7166ef60-7adb-4207-9a0e-abc6e901d78b" targetNamespace="http://schemas.microsoft.com/office/2006/metadata/properties" ma:root="true" ma:fieldsID="592de72f74f43b90dc05dd9f8bd11bc0" ns2:_="" ns3:_="">
    <xsd:import namespace="ffe714ad-ba6e-44c8-8054-2d8c61155a96"/>
    <xsd:import namespace="7166ef60-7adb-4207-9a0e-abc6e901d78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714ad-ba6e-44c8-8054-2d8c61155a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6" nillable="true" ma:displayName="Taxonomy Catch All Column" ma:hidden="true" ma:list="{03a692e2-b4de-448e-a6ae-92b31f42d775}" ma:internalName="TaxCatchAll" ma:showField="CatchAllData" ma:web="ffe714ad-ba6e-44c8-8054-2d8c61155a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66ef60-7adb-4207-9a0e-abc6e901d7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8e10d388-7655-406b-a7b1-7fd83d958a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714ad-ba6e-44c8-8054-2d8c61155a96" xsi:nil="true"/>
    <lcf76f155ced4ddcb4097134ff3c332f xmlns="7166ef60-7adb-4207-9a0e-abc6e901d78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80FCC7-D532-46CA-8017-6E08F27DF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5839AA-657B-418A-AEFF-21C3D0BE7A77}"/>
</file>

<file path=customXml/itemProps3.xml><?xml version="1.0" encoding="utf-8"?>
<ds:datastoreItem xmlns:ds="http://schemas.openxmlformats.org/officeDocument/2006/customXml" ds:itemID="{A01DD332-CA65-494E-9B97-3849215405C0}">
  <ds:schemaRefs>
    <ds:schemaRef ds:uri="http://purl.org/dc/terms/"/>
    <ds:schemaRef ds:uri="7166ef60-7adb-4207-9a0e-abc6e901d78b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ffe714ad-ba6e-44c8-8054-2d8c61155a9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26451</TotalTime>
  <Words>634</Words>
  <Application>Microsoft Office PowerPoint</Application>
  <PresentationFormat>Widescreen</PresentationFormat>
  <Paragraphs>124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>Tiverton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Westacott</dc:creator>
  <cp:lastModifiedBy>Natalie Westacott</cp:lastModifiedBy>
  <cp:revision>111</cp:revision>
  <cp:lastPrinted>2020-09-02T10:36:59Z</cp:lastPrinted>
  <dcterms:created xsi:type="dcterms:W3CDTF">2019-09-05T06:52:58Z</dcterms:created>
  <dcterms:modified xsi:type="dcterms:W3CDTF">2021-09-04T20:19:56Z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0x010100D515FD5EE3167945AB1A9B30D4F288CF</vt:lpwstr>
  </property>
</Properties>
</file>