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61" r:id="rId5"/>
    <p:sldId id="278" r:id="rId6"/>
    <p:sldId id="264" r:id="rId7"/>
    <p:sldId id="266" r:id="rId8"/>
    <p:sldId id="276"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E1FF"/>
    <a:srgbClr val="76D6FF"/>
    <a:srgbClr val="FF8AD8"/>
    <a:srgbClr val="ADFBB5"/>
    <a:srgbClr val="00FA00"/>
    <a:srgbClr val="FFFD78"/>
    <a:srgbClr val="D883FF"/>
    <a:srgbClr val="FF7E79"/>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2"/>
    <p:restoredTop sz="94618"/>
  </p:normalViewPr>
  <p:slideViewPr>
    <p:cSldViewPr snapToGrid="0" snapToObjects="1">
      <p:cViewPr varScale="1">
        <p:scale>
          <a:sx n="67" d="100"/>
          <a:sy n="67" d="100"/>
        </p:scale>
        <p:origin x="3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65E7E-30B8-C04B-84BF-2485C1841DC0}"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GB"/>
        </a:p>
      </dgm:t>
    </dgm:pt>
    <dgm:pt modelId="{0E9DF670-2FFB-8845-9E7B-00CEC13E981A}">
      <dgm:prSet phldrT="[Text]"/>
      <dgm:spPr/>
      <dgm:t>
        <a:bodyPr/>
        <a:lstStyle/>
        <a:p>
          <a:r>
            <a:rPr lang="en-GB" dirty="0"/>
            <a:t>Exceptional </a:t>
          </a:r>
        </a:p>
      </dgm:t>
    </dgm:pt>
    <dgm:pt modelId="{938332EC-1AE1-4442-A2E4-3E801E21E15D}" type="parTrans" cxnId="{D657CC76-8488-0A4A-8088-496A7ECA68EB}">
      <dgm:prSet/>
      <dgm:spPr/>
      <dgm:t>
        <a:bodyPr/>
        <a:lstStyle/>
        <a:p>
          <a:endParaRPr lang="en-GB"/>
        </a:p>
      </dgm:t>
    </dgm:pt>
    <dgm:pt modelId="{F5562A85-B32A-3A46-B826-01DBE3E3AAEA}" type="sibTrans" cxnId="{D657CC76-8488-0A4A-8088-496A7ECA68EB}">
      <dgm:prSet/>
      <dgm:spPr/>
      <dgm:t>
        <a:bodyPr/>
        <a:lstStyle/>
        <a:p>
          <a:endParaRPr lang="en-GB"/>
        </a:p>
      </dgm:t>
    </dgm:pt>
    <dgm:pt modelId="{B05862E3-CFCB-154E-972F-44CB6874FBE6}">
      <dgm:prSet phldrT="[Text]"/>
      <dgm:spPr/>
      <dgm:t>
        <a:bodyPr/>
        <a:lstStyle/>
        <a:p>
          <a:r>
            <a:rPr lang="en-GB" dirty="0"/>
            <a:t>Highly developed</a:t>
          </a:r>
        </a:p>
      </dgm:t>
    </dgm:pt>
    <dgm:pt modelId="{60178010-24A8-B348-87E1-D07687DEC6A1}" type="parTrans" cxnId="{1126B073-F6BD-5747-B3EE-DAA47183C963}">
      <dgm:prSet/>
      <dgm:spPr/>
      <dgm:t>
        <a:bodyPr/>
        <a:lstStyle/>
        <a:p>
          <a:endParaRPr lang="en-GB"/>
        </a:p>
      </dgm:t>
    </dgm:pt>
    <dgm:pt modelId="{DEC28C0F-E349-D54B-8005-205E4C8EDBF0}" type="sibTrans" cxnId="{1126B073-F6BD-5747-B3EE-DAA47183C963}">
      <dgm:prSet/>
      <dgm:spPr/>
      <dgm:t>
        <a:bodyPr/>
        <a:lstStyle/>
        <a:p>
          <a:endParaRPr lang="en-GB"/>
        </a:p>
      </dgm:t>
    </dgm:pt>
    <dgm:pt modelId="{8A63186B-392A-AE4A-ACA4-6FACA400DB78}">
      <dgm:prSet phldrT="[Text]"/>
      <dgm:spPr/>
      <dgm:t>
        <a:bodyPr/>
        <a:lstStyle/>
        <a:p>
          <a:r>
            <a:rPr lang="en-GB" dirty="0"/>
            <a:t>Sound </a:t>
          </a:r>
        </a:p>
      </dgm:t>
    </dgm:pt>
    <dgm:pt modelId="{73987870-9068-D140-933B-284D82F04085}" type="parTrans" cxnId="{6C417A3E-35B5-1F40-B489-135B1292A150}">
      <dgm:prSet/>
      <dgm:spPr/>
      <dgm:t>
        <a:bodyPr/>
        <a:lstStyle/>
        <a:p>
          <a:endParaRPr lang="en-GB"/>
        </a:p>
      </dgm:t>
    </dgm:pt>
    <dgm:pt modelId="{B544E2C9-E412-7A4E-83A1-6DE0CFEF2BA4}" type="sibTrans" cxnId="{6C417A3E-35B5-1F40-B489-135B1292A150}">
      <dgm:prSet/>
      <dgm:spPr/>
      <dgm:t>
        <a:bodyPr/>
        <a:lstStyle/>
        <a:p>
          <a:endParaRPr lang="en-GB"/>
        </a:p>
      </dgm:t>
    </dgm:pt>
    <dgm:pt modelId="{E83EB3C2-486A-4E4D-A3DC-0648243197C8}">
      <dgm:prSet/>
      <dgm:spPr/>
      <dgm:t>
        <a:bodyPr/>
        <a:lstStyle/>
        <a:p>
          <a:r>
            <a:rPr lang="en-GB" dirty="0"/>
            <a:t>Limited </a:t>
          </a:r>
        </a:p>
      </dgm:t>
    </dgm:pt>
    <dgm:pt modelId="{59CC27AB-5F6D-EC41-AF5D-36DFAA1FA171}" type="parTrans" cxnId="{32DF0E40-28AA-C141-B78B-7181CFE94627}">
      <dgm:prSet/>
      <dgm:spPr/>
      <dgm:t>
        <a:bodyPr/>
        <a:lstStyle/>
        <a:p>
          <a:endParaRPr lang="en-GB"/>
        </a:p>
      </dgm:t>
    </dgm:pt>
    <dgm:pt modelId="{47F527A0-D9C7-F149-97A3-CEC2C748D51A}" type="sibTrans" cxnId="{32DF0E40-28AA-C141-B78B-7181CFE94627}">
      <dgm:prSet/>
      <dgm:spPr/>
      <dgm:t>
        <a:bodyPr/>
        <a:lstStyle/>
        <a:p>
          <a:endParaRPr lang="en-GB"/>
        </a:p>
      </dgm:t>
    </dgm:pt>
    <dgm:pt modelId="{72DDA7C7-C04F-A849-972B-AEBF3D14CB69}">
      <dgm:prSet/>
      <dgm:spPr/>
      <dgm:t>
        <a:bodyPr/>
        <a:lstStyle/>
        <a:p>
          <a:r>
            <a:rPr lang="en-GB" dirty="0"/>
            <a:t>Nothing worth of credit </a:t>
          </a:r>
        </a:p>
      </dgm:t>
    </dgm:pt>
    <dgm:pt modelId="{A316E466-DA50-FC40-85D7-8E912933D87C}" type="parTrans" cxnId="{17189A2E-29EE-C442-8F1A-788195728E52}">
      <dgm:prSet/>
      <dgm:spPr/>
      <dgm:t>
        <a:bodyPr/>
        <a:lstStyle/>
        <a:p>
          <a:endParaRPr lang="en-GB"/>
        </a:p>
      </dgm:t>
    </dgm:pt>
    <dgm:pt modelId="{E0E008DE-1B8A-8043-ADA4-8F4D5DC6DE30}" type="sibTrans" cxnId="{17189A2E-29EE-C442-8F1A-788195728E52}">
      <dgm:prSet/>
      <dgm:spPr/>
      <dgm:t>
        <a:bodyPr/>
        <a:lstStyle/>
        <a:p>
          <a:endParaRPr lang="en-GB"/>
        </a:p>
      </dgm:t>
    </dgm:pt>
    <dgm:pt modelId="{32E23577-0F2F-0E42-B3E8-BC92064E0257}" type="pres">
      <dgm:prSet presAssocID="{AA265E7E-30B8-C04B-84BF-2485C1841DC0}" presName="Name0" presStyleCnt="0">
        <dgm:presLayoutVars>
          <dgm:dir/>
          <dgm:animLvl val="lvl"/>
          <dgm:resizeHandles val="exact"/>
        </dgm:presLayoutVars>
      </dgm:prSet>
      <dgm:spPr/>
    </dgm:pt>
    <dgm:pt modelId="{60A39414-436A-8B41-88D6-6E4FF7FA81B3}" type="pres">
      <dgm:prSet presAssocID="{72DDA7C7-C04F-A849-972B-AEBF3D14CB69}" presName="boxAndChildren" presStyleCnt="0"/>
      <dgm:spPr/>
    </dgm:pt>
    <dgm:pt modelId="{F2DF4E13-2A5A-0E43-B025-696D8EFCE738}" type="pres">
      <dgm:prSet presAssocID="{72DDA7C7-C04F-A849-972B-AEBF3D14CB69}" presName="parentTextBox" presStyleLbl="node1" presStyleIdx="0" presStyleCnt="5"/>
      <dgm:spPr/>
    </dgm:pt>
    <dgm:pt modelId="{EC73AD03-2E7C-7440-A300-F4FB48E3EBAC}" type="pres">
      <dgm:prSet presAssocID="{47F527A0-D9C7-F149-97A3-CEC2C748D51A}" presName="sp" presStyleCnt="0"/>
      <dgm:spPr/>
    </dgm:pt>
    <dgm:pt modelId="{B39B25D5-3593-6E4A-A3D7-5B800A6C924A}" type="pres">
      <dgm:prSet presAssocID="{E83EB3C2-486A-4E4D-A3DC-0648243197C8}" presName="arrowAndChildren" presStyleCnt="0"/>
      <dgm:spPr/>
    </dgm:pt>
    <dgm:pt modelId="{F6109D46-49CB-4846-A493-7F8107E554DE}" type="pres">
      <dgm:prSet presAssocID="{E83EB3C2-486A-4E4D-A3DC-0648243197C8}" presName="parentTextArrow" presStyleLbl="node1" presStyleIdx="1" presStyleCnt="5"/>
      <dgm:spPr/>
    </dgm:pt>
    <dgm:pt modelId="{CF9E986F-599F-1A4A-A6B0-51EABB0A2EB3}" type="pres">
      <dgm:prSet presAssocID="{B544E2C9-E412-7A4E-83A1-6DE0CFEF2BA4}" presName="sp" presStyleCnt="0"/>
      <dgm:spPr/>
    </dgm:pt>
    <dgm:pt modelId="{1BDC3D86-E5AB-A04A-B455-82D92C9F2917}" type="pres">
      <dgm:prSet presAssocID="{8A63186B-392A-AE4A-ACA4-6FACA400DB78}" presName="arrowAndChildren" presStyleCnt="0"/>
      <dgm:spPr/>
    </dgm:pt>
    <dgm:pt modelId="{5C0E3CA9-B973-7E40-9763-27A2977245AB}" type="pres">
      <dgm:prSet presAssocID="{8A63186B-392A-AE4A-ACA4-6FACA400DB78}" presName="parentTextArrow" presStyleLbl="node1" presStyleIdx="2" presStyleCnt="5"/>
      <dgm:spPr/>
    </dgm:pt>
    <dgm:pt modelId="{1EAFD280-C7B4-D246-8E3A-9946A21F8FAF}" type="pres">
      <dgm:prSet presAssocID="{DEC28C0F-E349-D54B-8005-205E4C8EDBF0}" presName="sp" presStyleCnt="0"/>
      <dgm:spPr/>
    </dgm:pt>
    <dgm:pt modelId="{5ABC9C04-4804-5641-9F98-5E940D008DD5}" type="pres">
      <dgm:prSet presAssocID="{B05862E3-CFCB-154E-972F-44CB6874FBE6}" presName="arrowAndChildren" presStyleCnt="0"/>
      <dgm:spPr/>
    </dgm:pt>
    <dgm:pt modelId="{B5715678-37FB-DB41-AEEC-79E14E50B108}" type="pres">
      <dgm:prSet presAssocID="{B05862E3-CFCB-154E-972F-44CB6874FBE6}" presName="parentTextArrow" presStyleLbl="node1" presStyleIdx="3" presStyleCnt="5"/>
      <dgm:spPr/>
    </dgm:pt>
    <dgm:pt modelId="{9180C355-9A84-C041-88B9-44F4D871FFE9}" type="pres">
      <dgm:prSet presAssocID="{F5562A85-B32A-3A46-B826-01DBE3E3AAEA}" presName="sp" presStyleCnt="0"/>
      <dgm:spPr/>
    </dgm:pt>
    <dgm:pt modelId="{7206EDBF-F505-ED4D-A5AF-4014BCFD4E59}" type="pres">
      <dgm:prSet presAssocID="{0E9DF670-2FFB-8845-9E7B-00CEC13E981A}" presName="arrowAndChildren" presStyleCnt="0"/>
      <dgm:spPr/>
    </dgm:pt>
    <dgm:pt modelId="{F3525C7B-B189-E44C-9B42-2F3872A0C301}" type="pres">
      <dgm:prSet presAssocID="{0E9DF670-2FFB-8845-9E7B-00CEC13E981A}" presName="parentTextArrow" presStyleLbl="node1" presStyleIdx="4" presStyleCnt="5" custLinFactNeighborX="-7836" custLinFactNeighborY="-220"/>
      <dgm:spPr/>
    </dgm:pt>
  </dgm:ptLst>
  <dgm:cxnLst>
    <dgm:cxn modelId="{551C6820-2BDF-9F44-A0CC-422D4C624B99}" type="presOf" srcId="{72DDA7C7-C04F-A849-972B-AEBF3D14CB69}" destId="{F2DF4E13-2A5A-0E43-B025-696D8EFCE738}" srcOrd="0" destOrd="0" presId="urn:microsoft.com/office/officeart/2005/8/layout/process4"/>
    <dgm:cxn modelId="{17189A2E-29EE-C442-8F1A-788195728E52}" srcId="{AA265E7E-30B8-C04B-84BF-2485C1841DC0}" destId="{72DDA7C7-C04F-A849-972B-AEBF3D14CB69}" srcOrd="4" destOrd="0" parTransId="{A316E466-DA50-FC40-85D7-8E912933D87C}" sibTransId="{E0E008DE-1B8A-8043-ADA4-8F4D5DC6DE30}"/>
    <dgm:cxn modelId="{6C417A3E-35B5-1F40-B489-135B1292A150}" srcId="{AA265E7E-30B8-C04B-84BF-2485C1841DC0}" destId="{8A63186B-392A-AE4A-ACA4-6FACA400DB78}" srcOrd="2" destOrd="0" parTransId="{73987870-9068-D140-933B-284D82F04085}" sibTransId="{B544E2C9-E412-7A4E-83A1-6DE0CFEF2BA4}"/>
    <dgm:cxn modelId="{32DF0E40-28AA-C141-B78B-7181CFE94627}" srcId="{AA265E7E-30B8-C04B-84BF-2485C1841DC0}" destId="{E83EB3C2-486A-4E4D-A3DC-0648243197C8}" srcOrd="3" destOrd="0" parTransId="{59CC27AB-5F6D-EC41-AF5D-36DFAA1FA171}" sibTransId="{47F527A0-D9C7-F149-97A3-CEC2C748D51A}"/>
    <dgm:cxn modelId="{05F6F05E-374A-DC4C-9A93-35BBC1FDC93F}" type="presOf" srcId="{8A63186B-392A-AE4A-ACA4-6FACA400DB78}" destId="{5C0E3CA9-B973-7E40-9763-27A2977245AB}" srcOrd="0" destOrd="0" presId="urn:microsoft.com/office/officeart/2005/8/layout/process4"/>
    <dgm:cxn modelId="{5B44BC64-C3C9-3D41-A74B-030207D00D25}" type="presOf" srcId="{0E9DF670-2FFB-8845-9E7B-00CEC13E981A}" destId="{F3525C7B-B189-E44C-9B42-2F3872A0C301}" srcOrd="0" destOrd="0" presId="urn:microsoft.com/office/officeart/2005/8/layout/process4"/>
    <dgm:cxn modelId="{ADB84B51-EAE1-4446-BD3A-BAF2D3C7C14B}" type="presOf" srcId="{E83EB3C2-486A-4E4D-A3DC-0648243197C8}" destId="{F6109D46-49CB-4846-A493-7F8107E554DE}" srcOrd="0" destOrd="0" presId="urn:microsoft.com/office/officeart/2005/8/layout/process4"/>
    <dgm:cxn modelId="{1126B073-F6BD-5747-B3EE-DAA47183C963}" srcId="{AA265E7E-30B8-C04B-84BF-2485C1841DC0}" destId="{B05862E3-CFCB-154E-972F-44CB6874FBE6}" srcOrd="1" destOrd="0" parTransId="{60178010-24A8-B348-87E1-D07687DEC6A1}" sibTransId="{DEC28C0F-E349-D54B-8005-205E4C8EDBF0}"/>
    <dgm:cxn modelId="{D657CC76-8488-0A4A-8088-496A7ECA68EB}" srcId="{AA265E7E-30B8-C04B-84BF-2485C1841DC0}" destId="{0E9DF670-2FFB-8845-9E7B-00CEC13E981A}" srcOrd="0" destOrd="0" parTransId="{938332EC-1AE1-4442-A2E4-3E801E21E15D}" sibTransId="{F5562A85-B32A-3A46-B826-01DBE3E3AAEA}"/>
    <dgm:cxn modelId="{DD2B8383-1980-3242-B49F-D5A19FC6D56F}" type="presOf" srcId="{B05862E3-CFCB-154E-972F-44CB6874FBE6}" destId="{B5715678-37FB-DB41-AEEC-79E14E50B108}" srcOrd="0" destOrd="0" presId="urn:microsoft.com/office/officeart/2005/8/layout/process4"/>
    <dgm:cxn modelId="{F42179D8-1E07-3042-BB93-B14B3890BF5A}" type="presOf" srcId="{AA265E7E-30B8-C04B-84BF-2485C1841DC0}" destId="{32E23577-0F2F-0E42-B3E8-BC92064E0257}" srcOrd="0" destOrd="0" presId="urn:microsoft.com/office/officeart/2005/8/layout/process4"/>
    <dgm:cxn modelId="{7B9E2B49-370F-2349-9E58-CB560FFA30D6}" type="presParOf" srcId="{32E23577-0F2F-0E42-B3E8-BC92064E0257}" destId="{60A39414-436A-8B41-88D6-6E4FF7FA81B3}" srcOrd="0" destOrd="0" presId="urn:microsoft.com/office/officeart/2005/8/layout/process4"/>
    <dgm:cxn modelId="{F260C4FF-04C4-2046-803D-BF67855A74EF}" type="presParOf" srcId="{60A39414-436A-8B41-88D6-6E4FF7FA81B3}" destId="{F2DF4E13-2A5A-0E43-B025-696D8EFCE738}" srcOrd="0" destOrd="0" presId="urn:microsoft.com/office/officeart/2005/8/layout/process4"/>
    <dgm:cxn modelId="{2AB37287-FB3D-BB45-9D39-1E9F642426D6}" type="presParOf" srcId="{32E23577-0F2F-0E42-B3E8-BC92064E0257}" destId="{EC73AD03-2E7C-7440-A300-F4FB48E3EBAC}" srcOrd="1" destOrd="0" presId="urn:microsoft.com/office/officeart/2005/8/layout/process4"/>
    <dgm:cxn modelId="{322D1271-7371-9140-BFCA-E78986D67AED}" type="presParOf" srcId="{32E23577-0F2F-0E42-B3E8-BC92064E0257}" destId="{B39B25D5-3593-6E4A-A3D7-5B800A6C924A}" srcOrd="2" destOrd="0" presId="urn:microsoft.com/office/officeart/2005/8/layout/process4"/>
    <dgm:cxn modelId="{3D26260E-DE94-E94C-AA74-4A022A37C9B1}" type="presParOf" srcId="{B39B25D5-3593-6E4A-A3D7-5B800A6C924A}" destId="{F6109D46-49CB-4846-A493-7F8107E554DE}" srcOrd="0" destOrd="0" presId="urn:microsoft.com/office/officeart/2005/8/layout/process4"/>
    <dgm:cxn modelId="{39C4E005-1367-7843-A6B9-4B95419115C4}" type="presParOf" srcId="{32E23577-0F2F-0E42-B3E8-BC92064E0257}" destId="{CF9E986F-599F-1A4A-A6B0-51EABB0A2EB3}" srcOrd="3" destOrd="0" presId="urn:microsoft.com/office/officeart/2005/8/layout/process4"/>
    <dgm:cxn modelId="{BFCB8FAD-A183-0C42-B07C-0930BDA109FD}" type="presParOf" srcId="{32E23577-0F2F-0E42-B3E8-BC92064E0257}" destId="{1BDC3D86-E5AB-A04A-B455-82D92C9F2917}" srcOrd="4" destOrd="0" presId="urn:microsoft.com/office/officeart/2005/8/layout/process4"/>
    <dgm:cxn modelId="{794B6F9A-C465-6748-A9AC-5F36AFB58A87}" type="presParOf" srcId="{1BDC3D86-E5AB-A04A-B455-82D92C9F2917}" destId="{5C0E3CA9-B973-7E40-9763-27A2977245AB}" srcOrd="0" destOrd="0" presId="urn:microsoft.com/office/officeart/2005/8/layout/process4"/>
    <dgm:cxn modelId="{0A5FDB3B-C83F-5549-BE0D-DC88934E49D5}" type="presParOf" srcId="{32E23577-0F2F-0E42-B3E8-BC92064E0257}" destId="{1EAFD280-C7B4-D246-8E3A-9946A21F8FAF}" srcOrd="5" destOrd="0" presId="urn:microsoft.com/office/officeart/2005/8/layout/process4"/>
    <dgm:cxn modelId="{C66D022B-196B-9341-9D33-BBF95D75A0EC}" type="presParOf" srcId="{32E23577-0F2F-0E42-B3E8-BC92064E0257}" destId="{5ABC9C04-4804-5641-9F98-5E940D008DD5}" srcOrd="6" destOrd="0" presId="urn:microsoft.com/office/officeart/2005/8/layout/process4"/>
    <dgm:cxn modelId="{C56D63C2-F44F-4F4C-9D58-38E0E1ABC222}" type="presParOf" srcId="{5ABC9C04-4804-5641-9F98-5E940D008DD5}" destId="{B5715678-37FB-DB41-AEEC-79E14E50B108}" srcOrd="0" destOrd="0" presId="urn:microsoft.com/office/officeart/2005/8/layout/process4"/>
    <dgm:cxn modelId="{CB216B53-23D0-D643-BB8E-1C0DEF757832}" type="presParOf" srcId="{32E23577-0F2F-0E42-B3E8-BC92064E0257}" destId="{9180C355-9A84-C041-88B9-44F4D871FFE9}" srcOrd="7" destOrd="0" presId="urn:microsoft.com/office/officeart/2005/8/layout/process4"/>
    <dgm:cxn modelId="{8486CFB4-D19F-AF41-8276-595CE5CA7DA9}" type="presParOf" srcId="{32E23577-0F2F-0E42-B3E8-BC92064E0257}" destId="{7206EDBF-F505-ED4D-A5AF-4014BCFD4E59}" srcOrd="8" destOrd="0" presId="urn:microsoft.com/office/officeart/2005/8/layout/process4"/>
    <dgm:cxn modelId="{57007407-9FDF-284F-8146-1A104ED8FB7F}" type="presParOf" srcId="{7206EDBF-F505-ED4D-A5AF-4014BCFD4E59}" destId="{F3525C7B-B189-E44C-9B42-2F3872A0C30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F4E13-2A5A-0E43-B025-696D8EFCE738}">
      <dsp:nvSpPr>
        <dsp:cNvPr id="0" name=""/>
        <dsp:cNvSpPr/>
      </dsp:nvSpPr>
      <dsp:spPr>
        <a:xfrm>
          <a:off x="0" y="2137414"/>
          <a:ext cx="3677113" cy="3506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Nothing worth of credit </a:t>
          </a:r>
        </a:p>
      </dsp:txBody>
      <dsp:txXfrm>
        <a:off x="0" y="2137414"/>
        <a:ext cx="3677113" cy="350660"/>
      </dsp:txXfrm>
    </dsp:sp>
    <dsp:sp modelId="{F6109D46-49CB-4846-A493-7F8107E554DE}">
      <dsp:nvSpPr>
        <dsp:cNvPr id="0" name=""/>
        <dsp:cNvSpPr/>
      </dsp:nvSpPr>
      <dsp:spPr>
        <a:xfrm rot="10800000">
          <a:off x="0" y="1603358"/>
          <a:ext cx="3677113" cy="53931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Limited </a:t>
          </a:r>
        </a:p>
      </dsp:txBody>
      <dsp:txXfrm rot="10800000">
        <a:off x="0" y="1603358"/>
        <a:ext cx="3677113" cy="350431"/>
      </dsp:txXfrm>
    </dsp:sp>
    <dsp:sp modelId="{5C0E3CA9-B973-7E40-9763-27A2977245AB}">
      <dsp:nvSpPr>
        <dsp:cNvPr id="0" name=""/>
        <dsp:cNvSpPr/>
      </dsp:nvSpPr>
      <dsp:spPr>
        <a:xfrm rot="10800000">
          <a:off x="0" y="1069302"/>
          <a:ext cx="3677113" cy="53931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Sound </a:t>
          </a:r>
        </a:p>
      </dsp:txBody>
      <dsp:txXfrm rot="10800000">
        <a:off x="0" y="1069302"/>
        <a:ext cx="3677113" cy="350431"/>
      </dsp:txXfrm>
    </dsp:sp>
    <dsp:sp modelId="{B5715678-37FB-DB41-AEEC-79E14E50B108}">
      <dsp:nvSpPr>
        <dsp:cNvPr id="0" name=""/>
        <dsp:cNvSpPr/>
      </dsp:nvSpPr>
      <dsp:spPr>
        <a:xfrm rot="10800000">
          <a:off x="0" y="535246"/>
          <a:ext cx="3677113" cy="53931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Highly developed</a:t>
          </a:r>
        </a:p>
      </dsp:txBody>
      <dsp:txXfrm rot="10800000">
        <a:off x="0" y="535246"/>
        <a:ext cx="3677113" cy="350431"/>
      </dsp:txXfrm>
    </dsp:sp>
    <dsp:sp modelId="{F3525C7B-B189-E44C-9B42-2F3872A0C301}">
      <dsp:nvSpPr>
        <dsp:cNvPr id="0" name=""/>
        <dsp:cNvSpPr/>
      </dsp:nvSpPr>
      <dsp:spPr>
        <a:xfrm rot="10800000">
          <a:off x="0" y="3"/>
          <a:ext cx="3677113" cy="53931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Exceptional </a:t>
          </a:r>
        </a:p>
      </dsp:txBody>
      <dsp:txXfrm rot="10800000">
        <a:off x="0" y="3"/>
        <a:ext cx="3677113" cy="3504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70C07-17AA-C149-BAFE-60AA8A1831AF}"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2303-EB44-5848-96C7-D01DADFE2CCC}" type="slidenum">
              <a:rPr lang="en-US" smtClean="0"/>
              <a:t>‹#›</a:t>
            </a:fld>
            <a:endParaRPr lang="en-US"/>
          </a:p>
        </p:txBody>
      </p:sp>
    </p:spTree>
    <p:extLst>
      <p:ext uri="{BB962C8B-B14F-4D97-AF65-F5344CB8AC3E}">
        <p14:creationId xmlns:p14="http://schemas.microsoft.com/office/powerpoint/2010/main" val="143705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3384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3479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8972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A3B3-A509-C34F-A15E-5D754E7E8F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CF2828-40C0-9441-B432-D742C02C9A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638B8C-5DB0-4D41-BDE1-B0A274D2085E}"/>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5" name="Footer Placeholder 4">
            <a:extLst>
              <a:ext uri="{FF2B5EF4-FFF2-40B4-BE49-F238E27FC236}">
                <a16:creationId xmlns:a16="http://schemas.microsoft.com/office/drawing/2014/main" id="{C2A70396-C27F-F248-825B-0DF598444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E498C-92D6-C942-A2A6-7EBF689A4922}"/>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19144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09E7-17A4-3F4B-82D2-9F45690BBD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FA2175-9916-184A-BE8E-9E32EE6F77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C7BD2-E0BA-1940-9DFC-393478F417F7}"/>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5" name="Footer Placeholder 4">
            <a:extLst>
              <a:ext uri="{FF2B5EF4-FFF2-40B4-BE49-F238E27FC236}">
                <a16:creationId xmlns:a16="http://schemas.microsoft.com/office/drawing/2014/main" id="{C312F020-1FC1-A949-A44D-0CCC5742A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FB58A-3B50-EA49-9A9B-7F6AF7813DC6}"/>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103914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A9392B-A9A2-3240-A7B2-296DB4E56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AFF36-EFAE-3A46-A9D4-C5EF33248C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82427-D5C9-5A4D-9649-468103D67FC8}"/>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5" name="Footer Placeholder 4">
            <a:extLst>
              <a:ext uri="{FF2B5EF4-FFF2-40B4-BE49-F238E27FC236}">
                <a16:creationId xmlns:a16="http://schemas.microsoft.com/office/drawing/2014/main" id="{58E4CEA6-1814-3843-BB50-5D8AD74DC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BCEB7-404D-E44A-878F-0C8E0D364ADC}"/>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66312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428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D976-B60D-474B-9FCC-F741EAAAA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A80AF-1CF4-2D42-8F66-5A962F6747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BFFB1-FDA5-094E-B197-C7814B18B697}"/>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5" name="Footer Placeholder 4">
            <a:extLst>
              <a:ext uri="{FF2B5EF4-FFF2-40B4-BE49-F238E27FC236}">
                <a16:creationId xmlns:a16="http://schemas.microsoft.com/office/drawing/2014/main" id="{914CFB29-C423-464F-BBC8-719F7B8FF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02AE2-5667-F34A-A180-D18B6A176E9B}"/>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355689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C40E-83CB-D243-8E11-E1A383D84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559ACE-74B1-A646-AD25-2F998D18CB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5E96F2-13AE-9C4F-AA29-EFD240BC876E}"/>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5" name="Footer Placeholder 4">
            <a:extLst>
              <a:ext uri="{FF2B5EF4-FFF2-40B4-BE49-F238E27FC236}">
                <a16:creationId xmlns:a16="http://schemas.microsoft.com/office/drawing/2014/main" id="{B4DBA77C-2C7A-C44B-AB9C-A9202303D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F6B42-B5E9-CA47-A998-5ABCD6931FE5}"/>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300430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C99E-CEBE-324A-9035-1A7810A81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AB53A-AA5A-E143-BB9C-E6413D0B1F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D0D316-792C-2440-A816-D4F6F1DE93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96E334-C91F-B04D-9ABB-BD1D51FA453B}"/>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6" name="Footer Placeholder 5">
            <a:extLst>
              <a:ext uri="{FF2B5EF4-FFF2-40B4-BE49-F238E27FC236}">
                <a16:creationId xmlns:a16="http://schemas.microsoft.com/office/drawing/2014/main" id="{5AC00CDC-C4F4-734D-88CC-A438D38DF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5289C6-CDA0-C141-931C-16065DBD5E20}"/>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212985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91BF-7344-9C46-8FE5-A2621862BC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C7942-C73F-CF4F-857C-6DA38823E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0A680C-11E9-B04E-81D4-A4A3799988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E2E732-1CF7-2D4B-A277-592E35228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44590D-410D-BE48-84DD-F79A88A3AC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A53FC-CB9F-0049-952F-707AFEAE4E3A}"/>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8" name="Footer Placeholder 7">
            <a:extLst>
              <a:ext uri="{FF2B5EF4-FFF2-40B4-BE49-F238E27FC236}">
                <a16:creationId xmlns:a16="http://schemas.microsoft.com/office/drawing/2014/main" id="{DC0ADB2C-2DC8-E648-A6B5-C472E1EE0B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4D487-FD9B-E64F-B5C0-BEF53F831AF2}"/>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357877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C764-5DC1-0B4A-AA39-9B115002B5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CC60E-1D6C-3041-8FDD-940E62649B5F}"/>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4" name="Footer Placeholder 3">
            <a:extLst>
              <a:ext uri="{FF2B5EF4-FFF2-40B4-BE49-F238E27FC236}">
                <a16:creationId xmlns:a16="http://schemas.microsoft.com/office/drawing/2014/main" id="{FDDCFBE3-9BD7-664C-889C-831915A071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677474-177A-744F-A50E-BD8725A90CA8}"/>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417200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62391-562E-5F4F-9D28-69A1D9B7CC4B}"/>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3" name="Footer Placeholder 2">
            <a:extLst>
              <a:ext uri="{FF2B5EF4-FFF2-40B4-BE49-F238E27FC236}">
                <a16:creationId xmlns:a16="http://schemas.microsoft.com/office/drawing/2014/main" id="{78BEF8F2-7B77-AC40-800F-265DCCD2D5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0C28D5-639A-364C-BEB6-312B4EE2270A}"/>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201127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B0E5C-C5BD-ED45-8860-B69CD443D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43BD7-0B44-0744-B97D-8F5F08EA10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A8DFBB-8BA3-1743-BCEE-5DBCAB61D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84F482-2050-7541-8342-9728F7007681}"/>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6" name="Footer Placeholder 5">
            <a:extLst>
              <a:ext uri="{FF2B5EF4-FFF2-40B4-BE49-F238E27FC236}">
                <a16:creationId xmlns:a16="http://schemas.microsoft.com/office/drawing/2014/main" id="{8415F3FB-7710-3D46-BD39-AB7182E65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46A07-51E4-2345-9FAD-C3EFE2A5DA96}"/>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363181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105E-9B63-4D45-A157-67DDF61CC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EB484-6C4D-FC4E-A62A-54B9792A6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180A4-DA87-9C4C-ADD9-4926367B5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B760AA-31BC-284C-A7B5-1AD7312B43C5}"/>
              </a:ext>
            </a:extLst>
          </p:cNvPr>
          <p:cNvSpPr>
            <a:spLocks noGrp="1"/>
          </p:cNvSpPr>
          <p:nvPr>
            <p:ph type="dt" sz="half" idx="10"/>
          </p:nvPr>
        </p:nvSpPr>
        <p:spPr/>
        <p:txBody>
          <a:bodyPr/>
          <a:lstStyle/>
          <a:p>
            <a:fld id="{50799A2E-EC8C-4E4A-BD88-78A254F62208}" type="datetimeFigureOut">
              <a:rPr lang="en-US" smtClean="0"/>
              <a:t>4/6/2022</a:t>
            </a:fld>
            <a:endParaRPr lang="en-US"/>
          </a:p>
        </p:txBody>
      </p:sp>
      <p:sp>
        <p:nvSpPr>
          <p:cNvPr id="6" name="Footer Placeholder 5">
            <a:extLst>
              <a:ext uri="{FF2B5EF4-FFF2-40B4-BE49-F238E27FC236}">
                <a16:creationId xmlns:a16="http://schemas.microsoft.com/office/drawing/2014/main" id="{D019DBE7-6890-EA41-9E41-920F0EAC0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BADDB-6DDE-AE45-973C-688E96A4E1D6}"/>
              </a:ext>
            </a:extLst>
          </p:cNvPr>
          <p:cNvSpPr>
            <a:spLocks noGrp="1"/>
          </p:cNvSpPr>
          <p:nvPr>
            <p:ph type="sldNum" sz="quarter" idx="12"/>
          </p:nvPr>
        </p:nvSpPr>
        <p:spPr/>
        <p:txBody>
          <a:bodyPr/>
          <a:lstStyle/>
          <a:p>
            <a:fld id="{C703FBFF-FA92-944D-9B31-4FE244FA46BC}" type="slidenum">
              <a:rPr lang="en-US" smtClean="0"/>
              <a:t>‹#›</a:t>
            </a:fld>
            <a:endParaRPr lang="en-US"/>
          </a:p>
        </p:txBody>
      </p:sp>
    </p:spTree>
    <p:extLst>
      <p:ext uri="{BB962C8B-B14F-4D97-AF65-F5344CB8AC3E}">
        <p14:creationId xmlns:p14="http://schemas.microsoft.com/office/powerpoint/2010/main" val="43048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D114DB-526E-EA4C-B3CF-59A19F679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9EF951-DAC8-364C-87E6-C891D54A7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15393-6527-5D4F-AE83-FBAD5FF4C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9A2E-EC8C-4E4A-BD88-78A254F62208}" type="datetimeFigureOut">
              <a:rPr lang="en-US" smtClean="0"/>
              <a:t>4/6/2022</a:t>
            </a:fld>
            <a:endParaRPr lang="en-US"/>
          </a:p>
        </p:txBody>
      </p:sp>
      <p:sp>
        <p:nvSpPr>
          <p:cNvPr id="5" name="Footer Placeholder 4">
            <a:extLst>
              <a:ext uri="{FF2B5EF4-FFF2-40B4-BE49-F238E27FC236}">
                <a16:creationId xmlns:a16="http://schemas.microsoft.com/office/drawing/2014/main" id="{BE33E312-8C68-C541-B9E2-CC2656A0B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BBA94E-2455-254C-95C9-9C1A26272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3FBFF-FA92-944D-9B31-4FE244FA46BC}" type="slidenum">
              <a:rPr lang="en-US" smtClean="0"/>
              <a:t>‹#›</a:t>
            </a:fld>
            <a:endParaRPr lang="en-US"/>
          </a:p>
        </p:txBody>
      </p:sp>
    </p:spTree>
    <p:extLst>
      <p:ext uri="{BB962C8B-B14F-4D97-AF65-F5344CB8AC3E}">
        <p14:creationId xmlns:p14="http://schemas.microsoft.com/office/powerpoint/2010/main" val="219980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217676" y="371735"/>
            <a:ext cx="3981583" cy="1911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Safe Practice During Rehearsal  </a:t>
            </a:r>
          </a:p>
        </p:txBody>
      </p:sp>
      <p:sp>
        <p:nvSpPr>
          <p:cNvPr id="47" name="Rectangle 46"/>
          <p:cNvSpPr/>
          <p:nvPr/>
        </p:nvSpPr>
        <p:spPr>
          <a:xfrm>
            <a:off x="5179357" y="3244334"/>
            <a:ext cx="1205343" cy="369332"/>
          </a:xfrm>
          <a:prstGeom prst="rect">
            <a:avLst/>
          </a:prstGeom>
        </p:spPr>
        <p:txBody>
          <a:bodyPr wrap="square">
            <a:spAutoFit/>
          </a:bodyPr>
          <a:lstStyle/>
          <a:p>
            <a:pPr algn="ctr"/>
            <a:endParaRPr lang="en-GB" b="1" dirty="0"/>
          </a:p>
        </p:txBody>
      </p:sp>
      <p:sp>
        <p:nvSpPr>
          <p:cNvPr id="48" name="Rectangle 47"/>
          <p:cNvSpPr/>
          <p:nvPr/>
        </p:nvSpPr>
        <p:spPr>
          <a:xfrm rot="20699450">
            <a:off x="5234251" y="3244333"/>
            <a:ext cx="1150449" cy="369332"/>
          </a:xfrm>
          <a:prstGeom prst="rect">
            <a:avLst/>
          </a:prstGeom>
        </p:spPr>
        <p:txBody>
          <a:bodyPr wrap="square">
            <a:spAutoFit/>
          </a:bodyPr>
          <a:lstStyle/>
          <a:p>
            <a:pPr algn="ctr"/>
            <a:endParaRPr lang="en-GB" b="1" dirty="0"/>
          </a:p>
        </p:txBody>
      </p:sp>
      <p:sp>
        <p:nvSpPr>
          <p:cNvPr id="72" name="Rounded Rectangle 71">
            <a:extLst>
              <a:ext uri="{FF2B5EF4-FFF2-40B4-BE49-F238E27FC236}">
                <a16:creationId xmlns:a16="http://schemas.microsoft.com/office/drawing/2014/main" id="{7A7B998E-F467-6D40-A983-83D2D0FC607A}"/>
              </a:ext>
            </a:extLst>
          </p:cNvPr>
          <p:cNvSpPr/>
          <p:nvPr/>
        </p:nvSpPr>
        <p:spPr>
          <a:xfrm>
            <a:off x="228577" y="9031"/>
            <a:ext cx="3981583" cy="294967"/>
          </a:xfrm>
          <a:prstGeom prst="roundRect">
            <a:avLst/>
          </a:prstGeom>
          <a:solidFill>
            <a:srgbClr val="00FA00"/>
          </a:solidFill>
        </p:spPr>
        <p:style>
          <a:lnRef idx="2">
            <a:schemeClr val="dk1"/>
          </a:lnRef>
          <a:fillRef idx="1">
            <a:schemeClr val="lt1"/>
          </a:fillRef>
          <a:effectRef idx="0">
            <a:schemeClr val="dk1"/>
          </a:effectRef>
          <a:fontRef idx="minor">
            <a:schemeClr val="dk1"/>
          </a:fontRef>
        </p:style>
        <p:txBody>
          <a:bodyPr rtlCol="0" anchor="ctr"/>
          <a:lstStyle/>
          <a:p>
            <a:endParaRPr lang="en-US" sz="1100" b="1" dirty="0">
              <a:solidFill>
                <a:schemeClr val="tx1"/>
              </a:solidFill>
            </a:endParaRPr>
          </a:p>
          <a:p>
            <a:pPr algn="ctr"/>
            <a:r>
              <a:rPr lang="en-US" sz="1100" b="1" dirty="0">
                <a:solidFill>
                  <a:schemeClr val="tx1"/>
                </a:solidFill>
              </a:rPr>
              <a:t>Year 9 Dance Safe Practice </a:t>
            </a:r>
          </a:p>
          <a:p>
            <a:endParaRPr lang="en-GB" sz="1100" b="1" dirty="0">
              <a:solidFill>
                <a:schemeClr val="tx1"/>
              </a:solidFill>
            </a:endParaRPr>
          </a:p>
        </p:txBody>
      </p:sp>
      <p:sp>
        <p:nvSpPr>
          <p:cNvPr id="77" name="Rounded Rectangle 76">
            <a:extLst>
              <a:ext uri="{FF2B5EF4-FFF2-40B4-BE49-F238E27FC236}">
                <a16:creationId xmlns:a16="http://schemas.microsoft.com/office/drawing/2014/main" id="{F649C530-B102-9B4B-BA6C-CC480087E19C}"/>
              </a:ext>
            </a:extLst>
          </p:cNvPr>
          <p:cNvSpPr/>
          <p:nvPr/>
        </p:nvSpPr>
        <p:spPr>
          <a:xfrm>
            <a:off x="217677" y="3998002"/>
            <a:ext cx="3981582" cy="2589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Safe Practice during performance  </a:t>
            </a:r>
          </a:p>
        </p:txBody>
      </p:sp>
      <p:graphicFrame>
        <p:nvGraphicFramePr>
          <p:cNvPr id="78" name="Table 77">
            <a:extLst>
              <a:ext uri="{FF2B5EF4-FFF2-40B4-BE49-F238E27FC236}">
                <a16:creationId xmlns:a16="http://schemas.microsoft.com/office/drawing/2014/main" id="{A3607AB1-9D3E-A642-B37A-F9E4E1F08C50}"/>
              </a:ext>
            </a:extLst>
          </p:cNvPr>
          <p:cNvGraphicFramePr>
            <a:graphicFrameLocks noGrp="1"/>
          </p:cNvGraphicFramePr>
          <p:nvPr>
            <p:extLst>
              <p:ext uri="{D42A27DB-BD31-4B8C-83A1-F6EECF244321}">
                <p14:modId xmlns:p14="http://schemas.microsoft.com/office/powerpoint/2010/main" val="3892841094"/>
              </p:ext>
            </p:extLst>
          </p:nvPr>
        </p:nvGraphicFramePr>
        <p:xfrm>
          <a:off x="228577" y="4313877"/>
          <a:ext cx="3970682" cy="2474341"/>
        </p:xfrm>
        <a:graphic>
          <a:graphicData uri="http://schemas.openxmlformats.org/drawingml/2006/table">
            <a:tbl>
              <a:tblPr firstRow="1" bandRow="1">
                <a:tableStyleId>{5940675A-B579-460E-94D1-54222C63F5DA}</a:tableStyleId>
              </a:tblPr>
              <a:tblGrid>
                <a:gridCol w="1346370">
                  <a:extLst>
                    <a:ext uri="{9D8B030D-6E8A-4147-A177-3AD203B41FA5}">
                      <a16:colId xmlns:a16="http://schemas.microsoft.com/office/drawing/2014/main" val="20000"/>
                    </a:ext>
                  </a:extLst>
                </a:gridCol>
                <a:gridCol w="2624312">
                  <a:extLst>
                    <a:ext uri="{9D8B030D-6E8A-4147-A177-3AD203B41FA5}">
                      <a16:colId xmlns:a16="http://schemas.microsoft.com/office/drawing/2014/main" val="20001"/>
                    </a:ext>
                  </a:extLst>
                </a:gridCol>
              </a:tblGrid>
              <a:tr h="744140">
                <a:tc>
                  <a:txBody>
                    <a:bodyPr/>
                    <a:lstStyle/>
                    <a:p>
                      <a:r>
                        <a:rPr lang="en-US" sz="1100" b="1" dirty="0"/>
                        <a:t>Safe practice as a performer </a:t>
                      </a:r>
                    </a:p>
                  </a:txBody>
                  <a:tcPr>
                    <a:solidFill>
                      <a:schemeClr val="accent6">
                        <a:lumMod val="40000"/>
                        <a:lumOff val="60000"/>
                      </a:schemeClr>
                    </a:solidFill>
                  </a:tcPr>
                </a:tc>
                <a:tc>
                  <a:txBody>
                    <a:bodyPr/>
                    <a:lstStyle/>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Bending knees: elevating, landing, lifting, going into floor work.</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Transferring weight onto hands when changing to floor work.</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Correct alignment. </a:t>
                      </a:r>
                    </a:p>
                  </a:txBody>
                  <a:tcPr>
                    <a:solidFill>
                      <a:schemeClr val="accent6">
                        <a:lumMod val="40000"/>
                        <a:lumOff val="60000"/>
                      </a:schemeClr>
                    </a:solidFill>
                  </a:tcPr>
                </a:tc>
                <a:extLst>
                  <a:ext uri="{0D108BD9-81ED-4DB2-BD59-A6C34878D82A}">
                    <a16:rowId xmlns:a16="http://schemas.microsoft.com/office/drawing/2014/main" val="1534949794"/>
                  </a:ext>
                </a:extLst>
              </a:tr>
              <a:tr h="744140">
                <a:tc>
                  <a:txBody>
                    <a:bodyPr/>
                    <a:lstStyle/>
                    <a:p>
                      <a:r>
                        <a:rPr lang="en-US" sz="1100" b="1" dirty="0"/>
                        <a:t>Rehearsal Space</a:t>
                      </a: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High ceilings,</a:t>
                      </a:r>
                      <a:r>
                        <a:rPr lang="en-US" sz="1100" baseline="0" dirty="0"/>
                        <a:t> optimum </a:t>
                      </a:r>
                      <a:r>
                        <a:rPr lang="en-GB" sz="1100" dirty="0"/>
                        <a:t>21˚C temperature,</a:t>
                      </a:r>
                      <a:r>
                        <a:rPr lang="en-GB" sz="1100" baseline="0" dirty="0"/>
                        <a:t> no obstructions, safety mirrors, spacious, well ventilated, sprung splinter free floor.</a:t>
                      </a:r>
                      <a:endParaRPr lang="en-GB" sz="1100" dirty="0"/>
                    </a:p>
                  </a:txBody>
                  <a:tcPr>
                    <a:solidFill>
                      <a:schemeClr val="accent6">
                        <a:lumMod val="40000"/>
                        <a:lumOff val="60000"/>
                      </a:schemeClr>
                    </a:solidFill>
                  </a:tcPr>
                </a:tc>
                <a:extLst>
                  <a:ext uri="{0D108BD9-81ED-4DB2-BD59-A6C34878D82A}">
                    <a16:rowId xmlns:a16="http://schemas.microsoft.com/office/drawing/2014/main" val="10001"/>
                  </a:ext>
                </a:extLst>
              </a:tr>
              <a:tr h="800561">
                <a:tc>
                  <a:txBody>
                    <a:bodyPr/>
                    <a:lstStyle/>
                    <a:p>
                      <a:r>
                        <a:rPr lang="en-US" sz="1100" b="1" dirty="0"/>
                        <a:t>Dancewear/hair/ </a:t>
                      </a:r>
                      <a:r>
                        <a:rPr lang="en-US" sz="1100" b="1" dirty="0" err="1"/>
                        <a:t>jewellery</a:t>
                      </a:r>
                      <a:endParaRPr lang="en-US" sz="1100" b="1" dirty="0"/>
                    </a:p>
                  </a:txBody>
                  <a:tcPr>
                    <a:solidFill>
                      <a:schemeClr val="accent6">
                        <a:lumMod val="40000"/>
                        <a:lumOff val="60000"/>
                      </a:schemeClr>
                    </a:solidFill>
                  </a:tcPr>
                </a:tc>
                <a:tc>
                  <a:txBody>
                    <a:bodyPr/>
                    <a:lstStyle/>
                    <a:p>
                      <a:r>
                        <a:rPr lang="en-US" sz="1100" dirty="0"/>
                        <a:t>Fitted clothing</a:t>
                      </a:r>
                      <a:r>
                        <a:rPr lang="en-US" sz="1100" baseline="0" dirty="0"/>
                        <a:t> and cool to avoid overheating, wrist/knee/ankle supports, bare feet or correct shoes, hair tied back, no </a:t>
                      </a:r>
                      <a:r>
                        <a:rPr lang="en-US" sz="1100" baseline="0" dirty="0" err="1"/>
                        <a:t>jewellery</a:t>
                      </a:r>
                      <a:r>
                        <a:rPr lang="en-US" sz="1100" baseline="0" dirty="0"/>
                        <a:t>. </a:t>
                      </a:r>
                      <a:endParaRPr lang="en-US" sz="1100" dirty="0"/>
                    </a:p>
                  </a:txBody>
                  <a:tcP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80" name="Table 79">
            <a:extLst>
              <a:ext uri="{FF2B5EF4-FFF2-40B4-BE49-F238E27FC236}">
                <a16:creationId xmlns:a16="http://schemas.microsoft.com/office/drawing/2014/main" id="{883934C1-EB71-7B4C-A221-2451EE25073E}"/>
              </a:ext>
            </a:extLst>
          </p:cNvPr>
          <p:cNvGraphicFramePr>
            <a:graphicFrameLocks noGrp="1"/>
          </p:cNvGraphicFramePr>
          <p:nvPr>
            <p:extLst>
              <p:ext uri="{D42A27DB-BD31-4B8C-83A1-F6EECF244321}">
                <p14:modId xmlns:p14="http://schemas.microsoft.com/office/powerpoint/2010/main" val="4052027861"/>
              </p:ext>
            </p:extLst>
          </p:nvPr>
        </p:nvGraphicFramePr>
        <p:xfrm>
          <a:off x="222358" y="630645"/>
          <a:ext cx="3981583" cy="3291840"/>
        </p:xfrm>
        <a:graphic>
          <a:graphicData uri="http://schemas.openxmlformats.org/drawingml/2006/table">
            <a:tbl>
              <a:tblPr firstRow="1" bandRow="1">
                <a:tableStyleId>{5940675A-B579-460E-94D1-54222C63F5DA}</a:tableStyleId>
              </a:tblPr>
              <a:tblGrid>
                <a:gridCol w="1000166">
                  <a:extLst>
                    <a:ext uri="{9D8B030D-6E8A-4147-A177-3AD203B41FA5}">
                      <a16:colId xmlns:a16="http://schemas.microsoft.com/office/drawing/2014/main" val="20000"/>
                    </a:ext>
                  </a:extLst>
                </a:gridCol>
                <a:gridCol w="2981417">
                  <a:extLst>
                    <a:ext uri="{9D8B030D-6E8A-4147-A177-3AD203B41FA5}">
                      <a16:colId xmlns:a16="http://schemas.microsoft.com/office/drawing/2014/main" val="20001"/>
                    </a:ext>
                  </a:extLst>
                </a:gridCol>
              </a:tblGrid>
              <a:tr h="889527">
                <a:tc>
                  <a:txBody>
                    <a:bodyPr/>
                    <a:lstStyle/>
                    <a:p>
                      <a:r>
                        <a:rPr lang="en-US" sz="1200" dirty="0"/>
                        <a:t>Warming up</a:t>
                      </a:r>
                    </a:p>
                  </a:txBody>
                  <a:tcPr>
                    <a:solidFill>
                      <a:schemeClr val="accent5">
                        <a:lumMod val="40000"/>
                        <a:lumOff val="60000"/>
                      </a:schemeClr>
                    </a:solidFill>
                  </a:tcPr>
                </a:tc>
                <a:tc>
                  <a:txBody>
                    <a:bodyPr/>
                    <a:lstStyle/>
                    <a:p>
                      <a:pPr marL="228600" indent="-228600">
                        <a:buFont typeface="+mj-lt"/>
                        <a:buAutoNum type="arabicPeriod"/>
                      </a:pPr>
                      <a:r>
                        <a:rPr lang="en-US" sz="1200" dirty="0"/>
                        <a:t>Pulse raiser</a:t>
                      </a:r>
                      <a:r>
                        <a:rPr lang="en-US" sz="1200" baseline="0" dirty="0"/>
                        <a:t> (run/jog)</a:t>
                      </a:r>
                    </a:p>
                    <a:p>
                      <a:pPr marL="228600" indent="-228600">
                        <a:buFont typeface="+mj-lt"/>
                        <a:buAutoNum type="arabicPeriod"/>
                      </a:pPr>
                      <a:r>
                        <a:rPr lang="en-US" sz="1200" baseline="0" dirty="0"/>
                        <a:t>Stretches</a:t>
                      </a:r>
                    </a:p>
                    <a:p>
                      <a:pPr marL="228600" indent="-228600">
                        <a:buFont typeface="+mj-lt"/>
                        <a:buAutoNum type="arabicPeriod"/>
                      </a:pPr>
                      <a:r>
                        <a:rPr lang="en-US" sz="1200" baseline="0" dirty="0"/>
                        <a:t>Joint Mobility</a:t>
                      </a:r>
                    </a:p>
                    <a:p>
                      <a:pPr marL="228600" indent="-228600">
                        <a:buFont typeface="+mj-lt"/>
                        <a:buAutoNum type="arabicPeriod"/>
                      </a:pPr>
                      <a:r>
                        <a:rPr lang="en-US" sz="1200" baseline="0" dirty="0"/>
                        <a:t>Alignment Exercises</a:t>
                      </a:r>
                      <a:endParaRPr lang="en-US" sz="1200" dirty="0"/>
                    </a:p>
                    <a:p>
                      <a:r>
                        <a:rPr lang="en-US" sz="1200" i="0" dirty="0"/>
                        <a:t>We warm up to increase heart</a:t>
                      </a:r>
                      <a:r>
                        <a:rPr lang="en-US" sz="1200" i="0" baseline="0" dirty="0"/>
                        <a:t> rate and body temperature</a:t>
                      </a:r>
                      <a:endParaRPr lang="en-US" sz="1200" i="0" dirty="0"/>
                    </a:p>
                  </a:txBody>
                  <a:tcPr>
                    <a:solidFill>
                      <a:schemeClr val="accent5">
                        <a:lumMod val="40000"/>
                        <a:lumOff val="60000"/>
                      </a:schemeClr>
                    </a:solidFill>
                  </a:tcPr>
                </a:tc>
                <a:extLst>
                  <a:ext uri="{0D108BD9-81ED-4DB2-BD59-A6C34878D82A}">
                    <a16:rowId xmlns:a16="http://schemas.microsoft.com/office/drawing/2014/main" val="10000"/>
                  </a:ext>
                </a:extLst>
              </a:tr>
              <a:tr h="705690">
                <a:tc>
                  <a:txBody>
                    <a:bodyPr/>
                    <a:lstStyle/>
                    <a:p>
                      <a:r>
                        <a:rPr lang="en-US" sz="1200" dirty="0"/>
                        <a:t>Cooling Down</a:t>
                      </a:r>
                    </a:p>
                  </a:txBody>
                  <a:tcPr>
                    <a:solidFill>
                      <a:schemeClr val="accent5">
                        <a:lumMod val="40000"/>
                        <a:lumOff val="60000"/>
                      </a:schemeClr>
                    </a:solidFill>
                  </a:tcPr>
                </a:tc>
                <a:tc>
                  <a:txBody>
                    <a:bodyPr/>
                    <a:lstStyle/>
                    <a:p>
                      <a:pPr marL="228600" indent="-228600">
                        <a:buFont typeface="+mj-lt"/>
                        <a:buAutoNum type="arabicPeriod"/>
                      </a:pPr>
                      <a:r>
                        <a:rPr lang="en-US" sz="1200" dirty="0"/>
                        <a:t>Gradually bringing</a:t>
                      </a:r>
                      <a:r>
                        <a:rPr lang="en-US" sz="1200" baseline="0" dirty="0"/>
                        <a:t> down heart and breathing rate (run-jog-walk)</a:t>
                      </a:r>
                    </a:p>
                    <a:p>
                      <a:pPr marL="228600" indent="-228600">
                        <a:buFont typeface="+mj-lt"/>
                        <a:buAutoNum type="arabicPeriod"/>
                      </a:pPr>
                      <a:r>
                        <a:rPr lang="en-US" sz="1200" baseline="0" dirty="0"/>
                        <a:t>Stretch</a:t>
                      </a:r>
                    </a:p>
                    <a:p>
                      <a:pPr marL="228600" indent="-228600">
                        <a:buFont typeface="+mj-lt"/>
                        <a:buAutoNum type="arabicPeriod"/>
                      </a:pPr>
                      <a:r>
                        <a:rPr lang="en-US" sz="1200" b="0" baseline="0" dirty="0"/>
                        <a:t>To reduce lactic acid and prevent DOMS (delayed Onset pf Muscle Soreness)</a:t>
                      </a:r>
                      <a:endParaRPr lang="en-US" sz="1200" b="0" dirty="0"/>
                    </a:p>
                  </a:txBody>
                  <a:tcPr>
                    <a:solidFill>
                      <a:schemeClr val="accent5">
                        <a:lumMod val="40000"/>
                        <a:lumOff val="60000"/>
                      </a:schemeClr>
                    </a:solidFill>
                  </a:tcPr>
                </a:tc>
                <a:extLst>
                  <a:ext uri="{0D108BD9-81ED-4DB2-BD59-A6C34878D82A}">
                    <a16:rowId xmlns:a16="http://schemas.microsoft.com/office/drawing/2014/main" val="10001"/>
                  </a:ext>
                </a:extLst>
              </a:tr>
              <a:tr h="259593">
                <a:tc>
                  <a:txBody>
                    <a:bodyPr/>
                    <a:lstStyle/>
                    <a:p>
                      <a:r>
                        <a:rPr lang="en-US" sz="1200" dirty="0"/>
                        <a:t>Nutrition</a:t>
                      </a:r>
                    </a:p>
                  </a:txBody>
                  <a:tcPr>
                    <a:solidFill>
                      <a:schemeClr val="accent5">
                        <a:lumMod val="40000"/>
                        <a:lumOff val="60000"/>
                      </a:schemeClr>
                    </a:solidFill>
                  </a:tcPr>
                </a:tc>
                <a:tc>
                  <a:txBody>
                    <a:bodyPr/>
                    <a:lstStyle/>
                    <a:p>
                      <a:pPr marL="0" indent="0">
                        <a:buFont typeface="+mj-lt"/>
                        <a:buNone/>
                      </a:pPr>
                      <a:r>
                        <a:rPr lang="en-US" sz="1200" b="0" dirty="0"/>
                        <a:t>The food necessary for health and growth.</a:t>
                      </a:r>
                    </a:p>
                  </a:txBody>
                  <a:tcPr>
                    <a:solidFill>
                      <a:schemeClr val="accent5">
                        <a:lumMod val="40000"/>
                        <a:lumOff val="60000"/>
                      </a:schemeClr>
                    </a:solidFill>
                  </a:tcPr>
                </a:tc>
                <a:extLst>
                  <a:ext uri="{0D108BD9-81ED-4DB2-BD59-A6C34878D82A}">
                    <a16:rowId xmlns:a16="http://schemas.microsoft.com/office/drawing/2014/main" val="2520205416"/>
                  </a:ext>
                </a:extLst>
              </a:tr>
              <a:tr h="210560">
                <a:tc>
                  <a:txBody>
                    <a:bodyPr/>
                    <a:lstStyle/>
                    <a:p>
                      <a:r>
                        <a:rPr lang="en-US" sz="1200" dirty="0"/>
                        <a:t>Hydration</a:t>
                      </a:r>
                    </a:p>
                  </a:txBody>
                  <a:tcPr>
                    <a:solidFill>
                      <a:schemeClr val="accent5">
                        <a:lumMod val="40000"/>
                        <a:lumOff val="60000"/>
                      </a:schemeClr>
                    </a:solidFill>
                  </a:tcPr>
                </a:tc>
                <a:tc>
                  <a:txBody>
                    <a:bodyPr/>
                    <a:lstStyle/>
                    <a:p>
                      <a:pPr marL="0" indent="0">
                        <a:buFont typeface="+mj-lt"/>
                        <a:buNone/>
                      </a:pPr>
                      <a:r>
                        <a:rPr lang="en-US" sz="1200" b="0" dirty="0"/>
                        <a:t>The process of the body absorbing water. </a:t>
                      </a:r>
                      <a:r>
                        <a:rPr lang="en-US" sz="1200" dirty="0"/>
                        <a:t>Avoiding</a:t>
                      </a:r>
                      <a:r>
                        <a:rPr lang="en-US" sz="1200" baseline="0" dirty="0"/>
                        <a:t> dehydration: Dizziness, nausea, increase HR, increase body temperature, lack of focus/concentration, feeling faint, fatigue.</a:t>
                      </a:r>
                      <a:endParaRPr lang="en-US" sz="1200" dirty="0"/>
                    </a:p>
                  </a:txBody>
                  <a:tcPr>
                    <a:solidFill>
                      <a:schemeClr val="accent5">
                        <a:lumMod val="40000"/>
                        <a:lumOff val="60000"/>
                      </a:schemeClr>
                    </a:solidFill>
                  </a:tcPr>
                </a:tc>
                <a:extLst>
                  <a:ext uri="{0D108BD9-81ED-4DB2-BD59-A6C34878D82A}">
                    <a16:rowId xmlns:a16="http://schemas.microsoft.com/office/drawing/2014/main" val="3616982406"/>
                  </a:ext>
                </a:extLst>
              </a:tr>
            </a:tbl>
          </a:graphicData>
        </a:graphic>
      </p:graphicFrame>
      <p:sp>
        <p:nvSpPr>
          <p:cNvPr id="89" name="Oval 88">
            <a:extLst>
              <a:ext uri="{FF2B5EF4-FFF2-40B4-BE49-F238E27FC236}">
                <a16:creationId xmlns:a16="http://schemas.microsoft.com/office/drawing/2014/main" id="{2AEA5A9B-AE2F-0648-A291-266C1112EE53}"/>
              </a:ext>
            </a:extLst>
          </p:cNvPr>
          <p:cNvSpPr/>
          <p:nvPr/>
        </p:nvSpPr>
        <p:spPr>
          <a:xfrm>
            <a:off x="12882773" y="944262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Rectangle 89">
            <a:extLst>
              <a:ext uri="{FF2B5EF4-FFF2-40B4-BE49-F238E27FC236}">
                <a16:creationId xmlns:a16="http://schemas.microsoft.com/office/drawing/2014/main" id="{77D8CE39-21FE-094F-9C6F-66758C68F0B7}"/>
              </a:ext>
            </a:extLst>
          </p:cNvPr>
          <p:cNvSpPr/>
          <p:nvPr/>
        </p:nvSpPr>
        <p:spPr>
          <a:xfrm>
            <a:off x="12951988" y="9328323"/>
            <a:ext cx="45719" cy="10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6">
            <a:extLst>
              <a:ext uri="{FF2B5EF4-FFF2-40B4-BE49-F238E27FC236}">
                <a16:creationId xmlns:a16="http://schemas.microsoft.com/office/drawing/2014/main" id="{709B9AA7-5667-384F-B496-E9396587C9FE}"/>
              </a:ext>
            </a:extLst>
          </p:cNvPr>
          <p:cNvSpPr>
            <a:spLocks noChangeArrowheads="1"/>
          </p:cNvSpPr>
          <p:nvPr/>
        </p:nvSpPr>
        <p:spPr bwMode="auto">
          <a:xfrm>
            <a:off x="8029468" y="3813983"/>
            <a:ext cx="3083210" cy="21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7">
            <a:extLst>
              <a:ext uri="{FF2B5EF4-FFF2-40B4-BE49-F238E27FC236}">
                <a16:creationId xmlns:a16="http://schemas.microsoft.com/office/drawing/2014/main" id="{DB3CE981-A8C9-3841-8317-EF141C227AEA}"/>
              </a:ext>
            </a:extLst>
          </p:cNvPr>
          <p:cNvSpPr>
            <a:spLocks noChangeArrowheads="1"/>
          </p:cNvSpPr>
          <p:nvPr/>
        </p:nvSpPr>
        <p:spPr bwMode="auto">
          <a:xfrm>
            <a:off x="8029468" y="3832377"/>
            <a:ext cx="30832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8">
            <a:extLst>
              <a:ext uri="{FF2B5EF4-FFF2-40B4-BE49-F238E27FC236}">
                <a16:creationId xmlns:a16="http://schemas.microsoft.com/office/drawing/2014/main" id="{834D6157-F810-D148-82FD-C4E3BB8DC4D7}"/>
              </a:ext>
            </a:extLst>
          </p:cNvPr>
          <p:cNvSpPr>
            <a:spLocks noChangeArrowheads="1"/>
          </p:cNvSpPr>
          <p:nvPr/>
        </p:nvSpPr>
        <p:spPr bwMode="auto">
          <a:xfrm>
            <a:off x="8029468" y="3832377"/>
            <a:ext cx="30832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066E1044-7E6F-264D-B1C4-4C5ABF43DB86}"/>
              </a:ext>
            </a:extLst>
          </p:cNvPr>
          <p:cNvPicPr>
            <a:picLocks noChangeAspect="1"/>
          </p:cNvPicPr>
          <p:nvPr/>
        </p:nvPicPr>
        <p:blipFill>
          <a:blip r:embed="rId2"/>
          <a:stretch>
            <a:fillRect/>
          </a:stretch>
        </p:blipFill>
        <p:spPr>
          <a:xfrm>
            <a:off x="6732104" y="3597066"/>
            <a:ext cx="5240402" cy="3263900"/>
          </a:xfrm>
          <a:prstGeom prst="rect">
            <a:avLst/>
          </a:prstGeom>
        </p:spPr>
      </p:pic>
      <p:sp>
        <p:nvSpPr>
          <p:cNvPr id="27" name="Rounded Rectangle 26">
            <a:extLst>
              <a:ext uri="{FF2B5EF4-FFF2-40B4-BE49-F238E27FC236}">
                <a16:creationId xmlns:a16="http://schemas.microsoft.com/office/drawing/2014/main" id="{24A6C93D-4116-1F46-8B2C-59552493114D}"/>
              </a:ext>
            </a:extLst>
          </p:cNvPr>
          <p:cNvSpPr/>
          <p:nvPr/>
        </p:nvSpPr>
        <p:spPr>
          <a:xfrm rot="16200000">
            <a:off x="5298357" y="5017359"/>
            <a:ext cx="3161682" cy="3210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GCSE Dance Dance Anthology</a:t>
            </a:r>
          </a:p>
        </p:txBody>
      </p:sp>
      <p:graphicFrame>
        <p:nvGraphicFramePr>
          <p:cNvPr id="29" name="Table 28">
            <a:extLst>
              <a:ext uri="{FF2B5EF4-FFF2-40B4-BE49-F238E27FC236}">
                <a16:creationId xmlns:a16="http://schemas.microsoft.com/office/drawing/2014/main" id="{B665505E-1FD1-2A4A-AC93-A7EA6A49FEE4}"/>
              </a:ext>
            </a:extLst>
          </p:cNvPr>
          <p:cNvGraphicFramePr>
            <a:graphicFrameLocks noGrp="1"/>
          </p:cNvGraphicFramePr>
          <p:nvPr>
            <p:extLst>
              <p:ext uri="{D42A27DB-BD31-4B8C-83A1-F6EECF244321}">
                <p14:modId xmlns:p14="http://schemas.microsoft.com/office/powerpoint/2010/main" val="2147434556"/>
              </p:ext>
            </p:extLst>
          </p:nvPr>
        </p:nvGraphicFramePr>
        <p:xfrm>
          <a:off x="4432036" y="901428"/>
          <a:ext cx="7529479" cy="2621100"/>
        </p:xfrm>
        <a:graphic>
          <a:graphicData uri="http://schemas.openxmlformats.org/drawingml/2006/table">
            <a:tbl>
              <a:tblPr>
                <a:tableStyleId>{775DCB02-9BB8-47FD-8907-85C794F793BA}</a:tableStyleId>
              </a:tblPr>
              <a:tblGrid>
                <a:gridCol w="1147128">
                  <a:extLst>
                    <a:ext uri="{9D8B030D-6E8A-4147-A177-3AD203B41FA5}">
                      <a16:colId xmlns:a16="http://schemas.microsoft.com/office/drawing/2014/main" val="41435675"/>
                    </a:ext>
                  </a:extLst>
                </a:gridCol>
                <a:gridCol w="6382351">
                  <a:extLst>
                    <a:ext uri="{9D8B030D-6E8A-4147-A177-3AD203B41FA5}">
                      <a16:colId xmlns:a16="http://schemas.microsoft.com/office/drawing/2014/main" val="1369549449"/>
                    </a:ext>
                  </a:extLst>
                </a:gridCol>
              </a:tblGrid>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Staging/set </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dirty="0" err="1">
                          <a:solidFill>
                            <a:srgbClr val="000000"/>
                          </a:solidFill>
                        </a:rPr>
                        <a:t>eg</a:t>
                      </a:r>
                      <a:r>
                        <a:rPr lang="en-US" sz="1000" dirty="0">
                          <a:solidFill>
                            <a:srgbClr val="000000"/>
                          </a:solidFill>
                        </a:rPr>
                        <a:t> projection, furniture, structures, backdrop, screens and features of these such as </a:t>
                      </a:r>
                      <a:r>
                        <a:rPr lang="en-US" sz="1000" dirty="0" err="1">
                          <a:solidFill>
                            <a:srgbClr val="000000"/>
                          </a:solidFill>
                        </a:rPr>
                        <a:t>colour</a:t>
                      </a:r>
                      <a:r>
                        <a:rPr lang="en-US" sz="1000" dirty="0">
                          <a:solidFill>
                            <a:srgbClr val="000000"/>
                          </a:solidFill>
                        </a:rPr>
                        <a:t>, texture, shape, decoration, materials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996152"/>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Properties </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dirty="0" err="1">
                          <a:solidFill>
                            <a:srgbClr val="000000"/>
                          </a:solidFill>
                        </a:rPr>
                        <a:t>eg</a:t>
                      </a:r>
                      <a:r>
                        <a:rPr lang="en-US" sz="1000" dirty="0">
                          <a:solidFill>
                            <a:srgbClr val="000000"/>
                          </a:solidFill>
                        </a:rPr>
                        <a:t> size, shape, materials, how used </a:t>
                      </a:r>
                      <a:r>
                        <a:rPr lang="en-US" sz="1000" dirty="0" err="1">
                          <a:solidFill>
                            <a:srgbClr val="000000"/>
                          </a:solidFill>
                        </a:rPr>
                        <a:t>etc</a:t>
                      </a:r>
                      <a:endParaRPr lang="en-US" sz="1000" dirty="0">
                        <a:solidFill>
                          <a:srgbClr val="000000"/>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8900521"/>
                  </a:ext>
                </a:extLst>
              </a:tr>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Costume</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dirty="0">
                          <a:solidFill>
                            <a:srgbClr val="000000"/>
                          </a:solidFill>
                        </a:rPr>
                        <a:t>(including footwear, masks, make-up and accessories): features such as </a:t>
                      </a:r>
                      <a:r>
                        <a:rPr lang="en-US" sz="1000" dirty="0" err="1">
                          <a:solidFill>
                            <a:srgbClr val="000000"/>
                          </a:solidFill>
                        </a:rPr>
                        <a:t>colour</a:t>
                      </a:r>
                      <a:r>
                        <a:rPr lang="en-US" sz="1000" dirty="0">
                          <a:solidFill>
                            <a:srgbClr val="000000"/>
                          </a:solidFill>
                        </a:rPr>
                        <a:t>, texture, material, flow, shape, line, weight, decoration and how they define character or gender, identify dancers, enhance or sculpt the body and enhance the action</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010120"/>
                  </a:ext>
                </a:extLst>
              </a:tr>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Dancers</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dirty="0">
                          <a:solidFill>
                            <a:srgbClr val="000000"/>
                          </a:solidFill>
                        </a:rPr>
                        <a:t>number, gender</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541784"/>
                  </a:ext>
                </a:extLst>
              </a:tr>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Aural setting </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dirty="0" err="1">
                          <a:solidFill>
                            <a:srgbClr val="000000"/>
                          </a:solidFill>
                        </a:rPr>
                        <a:t>eg</a:t>
                      </a:r>
                      <a:r>
                        <a:rPr lang="en-US" sz="1000" dirty="0">
                          <a:solidFill>
                            <a:srgbClr val="000000"/>
                          </a:solidFill>
                        </a:rPr>
                        <a:t> song, instrumental, orchestral, spoken word, silence, natural sound, found sound, body percussion, style, structure and musical elements such as tone, pitch and rhythm</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9767602"/>
                  </a:ext>
                </a:extLst>
              </a:tr>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Dance for camera</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dirty="0" err="1">
                          <a:solidFill>
                            <a:srgbClr val="000000"/>
                          </a:solidFill>
                        </a:rPr>
                        <a:t>eg</a:t>
                      </a:r>
                      <a:r>
                        <a:rPr lang="en-US" sz="1000" dirty="0">
                          <a:solidFill>
                            <a:srgbClr val="000000"/>
                          </a:solidFill>
                        </a:rPr>
                        <a:t> placement, angle, proximity, special effects.</a:t>
                      </a:r>
                      <a:endParaRPr lang="en-GB" sz="1000" dirty="0">
                        <a:solidFill>
                          <a:srgbClr val="000000"/>
                        </a:solidFill>
                        <a:ea typeface="Calibri"/>
                        <a:cs typeface="Times New Roman"/>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603196"/>
                  </a:ext>
                </a:extLst>
              </a:tr>
            </a:tbl>
          </a:graphicData>
        </a:graphic>
      </p:graphicFrame>
      <p:sp>
        <p:nvSpPr>
          <p:cNvPr id="30" name="Rounded Rectangle 29">
            <a:extLst>
              <a:ext uri="{FF2B5EF4-FFF2-40B4-BE49-F238E27FC236}">
                <a16:creationId xmlns:a16="http://schemas.microsoft.com/office/drawing/2014/main" id="{5A71D767-74F5-664B-B633-801DB6598B66}"/>
              </a:ext>
            </a:extLst>
          </p:cNvPr>
          <p:cNvSpPr/>
          <p:nvPr/>
        </p:nvSpPr>
        <p:spPr>
          <a:xfrm>
            <a:off x="4435770" y="462872"/>
            <a:ext cx="7525745" cy="3210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Features of production </a:t>
            </a:r>
          </a:p>
        </p:txBody>
      </p:sp>
      <p:sp>
        <p:nvSpPr>
          <p:cNvPr id="32" name="Rounded Rectangle 31">
            <a:extLst>
              <a:ext uri="{FF2B5EF4-FFF2-40B4-BE49-F238E27FC236}">
                <a16:creationId xmlns:a16="http://schemas.microsoft.com/office/drawing/2014/main" id="{CF94363B-702F-8D41-8D6A-3091C96096A4}"/>
              </a:ext>
            </a:extLst>
          </p:cNvPr>
          <p:cNvSpPr/>
          <p:nvPr/>
        </p:nvSpPr>
        <p:spPr>
          <a:xfrm>
            <a:off x="4444000" y="91580"/>
            <a:ext cx="7525745" cy="280154"/>
          </a:xfrm>
          <a:prstGeom prst="roundRect">
            <a:avLst/>
          </a:prstGeom>
          <a:solidFill>
            <a:srgbClr val="00FA00"/>
          </a:solidFill>
        </p:spPr>
        <p:style>
          <a:lnRef idx="2">
            <a:schemeClr val="dk1"/>
          </a:lnRef>
          <a:fillRef idx="1">
            <a:schemeClr val="lt1"/>
          </a:fillRef>
          <a:effectRef idx="0">
            <a:schemeClr val="dk1"/>
          </a:effectRef>
          <a:fontRef idx="minor">
            <a:schemeClr val="dk1"/>
          </a:fontRef>
        </p:style>
        <p:txBody>
          <a:bodyPr rtlCol="0" anchor="ctr"/>
          <a:lstStyle/>
          <a:p>
            <a:endParaRPr lang="en-US" sz="1100" b="1" dirty="0">
              <a:solidFill>
                <a:schemeClr val="tx1"/>
              </a:solidFill>
            </a:endParaRPr>
          </a:p>
          <a:p>
            <a:pPr algn="ctr"/>
            <a:r>
              <a:rPr lang="en-US" sz="1100" b="1" dirty="0">
                <a:solidFill>
                  <a:schemeClr val="tx1"/>
                </a:solidFill>
              </a:rPr>
              <a:t>Year 9 Dance Critical Appreciation  </a:t>
            </a:r>
          </a:p>
          <a:p>
            <a:endParaRPr lang="en-GB" sz="1100" b="1" dirty="0">
              <a:solidFill>
                <a:schemeClr val="tx1"/>
              </a:solidFill>
            </a:endParaRPr>
          </a:p>
        </p:txBody>
      </p:sp>
      <p:graphicFrame>
        <p:nvGraphicFramePr>
          <p:cNvPr id="4" name="Table 3">
            <a:extLst>
              <a:ext uri="{FF2B5EF4-FFF2-40B4-BE49-F238E27FC236}">
                <a16:creationId xmlns:a16="http://schemas.microsoft.com/office/drawing/2014/main" id="{39C3C2C3-E006-A146-91D8-9837E9E09073}"/>
              </a:ext>
            </a:extLst>
          </p:cNvPr>
          <p:cNvGraphicFramePr>
            <a:graphicFrameLocks noGrp="1"/>
          </p:cNvGraphicFramePr>
          <p:nvPr>
            <p:extLst>
              <p:ext uri="{D42A27DB-BD31-4B8C-83A1-F6EECF244321}">
                <p14:modId xmlns:p14="http://schemas.microsoft.com/office/powerpoint/2010/main" val="2038488105"/>
              </p:ext>
            </p:extLst>
          </p:nvPr>
        </p:nvGraphicFramePr>
        <p:xfrm>
          <a:off x="4391371" y="4030988"/>
          <a:ext cx="2222414" cy="2697480"/>
        </p:xfrm>
        <a:graphic>
          <a:graphicData uri="http://schemas.openxmlformats.org/drawingml/2006/table">
            <a:tbl>
              <a:tblPr firstRow="1" bandRow="1">
                <a:tableStyleId>{5940675A-B579-460E-94D1-54222C63F5DA}</a:tableStyleId>
              </a:tblPr>
              <a:tblGrid>
                <a:gridCol w="1042970">
                  <a:extLst>
                    <a:ext uri="{9D8B030D-6E8A-4147-A177-3AD203B41FA5}">
                      <a16:colId xmlns:a16="http://schemas.microsoft.com/office/drawing/2014/main" val="861953128"/>
                    </a:ext>
                  </a:extLst>
                </a:gridCol>
                <a:gridCol w="1179444">
                  <a:extLst>
                    <a:ext uri="{9D8B030D-6E8A-4147-A177-3AD203B41FA5}">
                      <a16:colId xmlns:a16="http://schemas.microsoft.com/office/drawing/2014/main" val="3679256590"/>
                    </a:ext>
                  </a:extLst>
                </a:gridCol>
              </a:tblGrid>
              <a:tr h="744140">
                <a:tc>
                  <a:txBody>
                    <a:bodyPr/>
                    <a:lstStyle/>
                    <a:p>
                      <a:r>
                        <a:rPr lang="en-US" sz="1100" b="1" dirty="0"/>
                        <a:t>Performance environments </a:t>
                      </a:r>
                    </a:p>
                  </a:txBody>
                  <a:tcPr>
                    <a:solidFill>
                      <a:schemeClr val="accent6">
                        <a:lumMod val="40000"/>
                        <a:lumOff val="60000"/>
                      </a:schemeClr>
                    </a:solidFill>
                  </a:tcPr>
                </a:tc>
                <a:tc>
                  <a:txBody>
                    <a:bodyPr/>
                    <a:lstStyle/>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Proscenium arch</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End stage</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Sit sensitive</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In-the-round </a:t>
                      </a:r>
                    </a:p>
                  </a:txBody>
                  <a:tcPr>
                    <a:solidFill>
                      <a:schemeClr val="accent6">
                        <a:lumMod val="40000"/>
                        <a:lumOff val="60000"/>
                      </a:schemeClr>
                    </a:solidFill>
                  </a:tcPr>
                </a:tc>
                <a:extLst>
                  <a:ext uri="{0D108BD9-81ED-4DB2-BD59-A6C34878D82A}">
                    <a16:rowId xmlns:a16="http://schemas.microsoft.com/office/drawing/2014/main" val="807978719"/>
                  </a:ext>
                </a:extLst>
              </a:tr>
              <a:tr h="744140">
                <a:tc>
                  <a:txBody>
                    <a:bodyPr/>
                    <a:lstStyle/>
                    <a:p>
                      <a:r>
                        <a:rPr lang="en-US" sz="1100" b="1" dirty="0"/>
                        <a:t>Aural Setting</a:t>
                      </a:r>
                    </a:p>
                  </a:txBody>
                  <a:tcPr>
                    <a:solidFill>
                      <a:schemeClr val="accent6">
                        <a:lumMod val="40000"/>
                        <a:lumOff val="60000"/>
                      </a:schemeClr>
                    </a:solidFill>
                  </a:tcPr>
                </a:tc>
                <a:tc>
                  <a:txBody>
                    <a:bodyPr/>
                    <a:lstStyle/>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Song</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Instrumental </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Orchestral</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Spoken word</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Silence</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Natural sound</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Found sound</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dirty="0"/>
                        <a:t>Body percussion</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a:p>
                  </a:txBody>
                  <a:tcPr>
                    <a:solidFill>
                      <a:schemeClr val="accent6">
                        <a:lumMod val="40000"/>
                        <a:lumOff val="60000"/>
                      </a:schemeClr>
                    </a:solidFill>
                  </a:tcPr>
                </a:tc>
                <a:extLst>
                  <a:ext uri="{0D108BD9-81ED-4DB2-BD59-A6C34878D82A}">
                    <a16:rowId xmlns:a16="http://schemas.microsoft.com/office/drawing/2014/main" val="3029542570"/>
                  </a:ext>
                </a:extLst>
              </a:tr>
            </a:tbl>
          </a:graphicData>
        </a:graphic>
      </p:graphicFrame>
      <p:sp>
        <p:nvSpPr>
          <p:cNvPr id="33" name="Rounded Rectangle 32">
            <a:extLst>
              <a:ext uri="{FF2B5EF4-FFF2-40B4-BE49-F238E27FC236}">
                <a16:creationId xmlns:a16="http://schemas.microsoft.com/office/drawing/2014/main" id="{5B4C47EF-0703-AB48-9143-8CE15AB3675E}"/>
              </a:ext>
            </a:extLst>
          </p:cNvPr>
          <p:cNvSpPr/>
          <p:nvPr/>
        </p:nvSpPr>
        <p:spPr>
          <a:xfrm>
            <a:off x="4372925" y="3630787"/>
            <a:ext cx="2222414" cy="3210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Performance environments and Aural Setting</a:t>
            </a:r>
          </a:p>
        </p:txBody>
      </p:sp>
    </p:spTree>
    <p:extLst>
      <p:ext uri="{BB962C8B-B14F-4D97-AF65-F5344CB8AC3E}">
        <p14:creationId xmlns:p14="http://schemas.microsoft.com/office/powerpoint/2010/main" val="216923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70286" y="-1603"/>
            <a:ext cx="4006445" cy="2230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1100" b="1">
              <a:solidFill>
                <a:schemeClr val="tx1"/>
              </a:solidFill>
            </a:endParaRPr>
          </a:p>
          <a:p>
            <a:pPr algn="ctr"/>
            <a:r>
              <a:rPr lang="en-US" sz="1100" b="1">
                <a:solidFill>
                  <a:schemeClr val="tx1"/>
                </a:solidFill>
              </a:rPr>
              <a:t>Technical Skills</a:t>
            </a:r>
          </a:p>
          <a:p>
            <a:endParaRPr lang="en-GB" sz="1100" b="1">
              <a:solidFill>
                <a:schemeClr val="tx1"/>
              </a:solidFill>
            </a:endParaRPr>
          </a:p>
        </p:txBody>
      </p:sp>
      <p:sp>
        <p:nvSpPr>
          <p:cNvPr id="41" name="Rounded Rectangle 40"/>
          <p:cNvSpPr/>
          <p:nvPr/>
        </p:nvSpPr>
        <p:spPr>
          <a:xfrm>
            <a:off x="4206909" y="2385"/>
            <a:ext cx="4061328" cy="241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Physical Skills </a:t>
            </a:r>
          </a:p>
        </p:txBody>
      </p:sp>
      <p:sp>
        <p:nvSpPr>
          <p:cNvPr id="47" name="Rectangle 46"/>
          <p:cNvSpPr/>
          <p:nvPr/>
        </p:nvSpPr>
        <p:spPr>
          <a:xfrm>
            <a:off x="5179357" y="3244334"/>
            <a:ext cx="1205343" cy="369332"/>
          </a:xfrm>
          <a:prstGeom prst="rect">
            <a:avLst/>
          </a:prstGeom>
        </p:spPr>
        <p:txBody>
          <a:bodyPr wrap="square">
            <a:spAutoFit/>
          </a:bodyPr>
          <a:lstStyle/>
          <a:p>
            <a:pPr algn="ctr"/>
            <a:endParaRPr lang="en-GB" b="1"/>
          </a:p>
        </p:txBody>
      </p:sp>
      <p:sp>
        <p:nvSpPr>
          <p:cNvPr id="48" name="Rectangle 47"/>
          <p:cNvSpPr/>
          <p:nvPr/>
        </p:nvSpPr>
        <p:spPr>
          <a:xfrm rot="20699450">
            <a:off x="5234251" y="3244333"/>
            <a:ext cx="1150449" cy="369332"/>
          </a:xfrm>
          <a:prstGeom prst="rect">
            <a:avLst/>
          </a:prstGeom>
        </p:spPr>
        <p:txBody>
          <a:bodyPr wrap="square">
            <a:spAutoFit/>
          </a:bodyPr>
          <a:lstStyle/>
          <a:p>
            <a:pPr algn="ctr"/>
            <a:endParaRPr lang="en-GB" b="1"/>
          </a:p>
        </p:txBody>
      </p:sp>
      <p:graphicFrame>
        <p:nvGraphicFramePr>
          <p:cNvPr id="2" name="Table 1">
            <a:extLst>
              <a:ext uri="{FF2B5EF4-FFF2-40B4-BE49-F238E27FC236}">
                <a16:creationId xmlns:a16="http://schemas.microsoft.com/office/drawing/2014/main" id="{0FE57C7E-8011-7B4A-B184-88F1A88C5FB4}"/>
              </a:ext>
            </a:extLst>
          </p:cNvPr>
          <p:cNvGraphicFramePr>
            <a:graphicFrameLocks noGrp="1"/>
          </p:cNvGraphicFramePr>
          <p:nvPr>
            <p:extLst/>
          </p:nvPr>
        </p:nvGraphicFramePr>
        <p:xfrm>
          <a:off x="4228492" y="248333"/>
          <a:ext cx="4061327" cy="4614134"/>
        </p:xfrm>
        <a:graphic>
          <a:graphicData uri="http://schemas.openxmlformats.org/drawingml/2006/table">
            <a:tbl>
              <a:tblPr firstRow="1" bandRow="1">
                <a:tableStyleId>{5C22544A-7EE6-4342-B048-85BDC9FD1C3A}</a:tableStyleId>
              </a:tblPr>
              <a:tblGrid>
                <a:gridCol w="792480">
                  <a:extLst>
                    <a:ext uri="{9D8B030D-6E8A-4147-A177-3AD203B41FA5}">
                      <a16:colId xmlns:a16="http://schemas.microsoft.com/office/drawing/2014/main" val="3775439479"/>
                    </a:ext>
                  </a:extLst>
                </a:gridCol>
                <a:gridCol w="3268847">
                  <a:extLst>
                    <a:ext uri="{9D8B030D-6E8A-4147-A177-3AD203B41FA5}">
                      <a16:colId xmlns:a16="http://schemas.microsoft.com/office/drawing/2014/main" val="2323039366"/>
                    </a:ext>
                  </a:extLst>
                </a:gridCol>
              </a:tblGrid>
              <a:tr h="370840">
                <a:tc>
                  <a:txBody>
                    <a:bodyPr/>
                    <a:lstStyle/>
                    <a:p>
                      <a:r>
                        <a:rPr lang="en-US" sz="800" b="1" dirty="0">
                          <a:solidFill>
                            <a:schemeClr val="tx1"/>
                          </a:solidFill>
                        </a:rPr>
                        <a:t>Posture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lvl="0">
                        <a:buNone/>
                      </a:pPr>
                      <a:r>
                        <a:rPr lang="en-US" sz="800" b="1" i="0" u="none" strike="noStrike" noProof="0" dirty="0">
                          <a:solidFill>
                            <a:schemeClr val="tx1"/>
                          </a:solidFill>
                          <a:latin typeface="Calibri"/>
                        </a:rPr>
                        <a:t>Creates a ‘presence’ &amp; makes performance appear confident &amp; sincere. Important for weight bearing in contact work. Helps with focus &amp; projection</a:t>
                      </a:r>
                      <a:endParaRPr lang="en-US" sz="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39216354"/>
                  </a:ext>
                </a:extLst>
              </a:tr>
              <a:tr h="370840">
                <a:tc>
                  <a:txBody>
                    <a:bodyPr/>
                    <a:lstStyle/>
                    <a:p>
                      <a:r>
                        <a:rPr lang="en-US" sz="800" b="1" dirty="0">
                          <a:solidFill>
                            <a:schemeClr val="tx1"/>
                          </a:solidFill>
                        </a:rPr>
                        <a:t>Alignment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lvl="0">
                        <a:buNone/>
                      </a:pPr>
                      <a:r>
                        <a:rPr lang="en-US" sz="800" b="1" i="0" u="none" strike="noStrike" noProof="0" dirty="0">
                          <a:latin typeface="Calibri"/>
                        </a:rPr>
                        <a:t>Clarity of shape. Helps us appear confident. Helps extension &amp; balance. Enables safe practice in landing a jump</a:t>
                      </a:r>
                      <a:endParaRPr lang="en-US" sz="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21503240"/>
                  </a:ext>
                </a:extLst>
              </a:tr>
              <a:tr h="370840">
                <a:tc>
                  <a:txBody>
                    <a:bodyPr/>
                    <a:lstStyle/>
                    <a:p>
                      <a:r>
                        <a:rPr lang="en-US" sz="800" b="1" dirty="0">
                          <a:solidFill>
                            <a:schemeClr val="tx1"/>
                          </a:solidFill>
                        </a:rPr>
                        <a:t>Balance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lvl="0">
                        <a:buNone/>
                      </a:pPr>
                      <a:r>
                        <a:rPr lang="en-US" sz="800" b="1" i="0" u="none" strike="noStrike" noProof="0" dirty="0">
                          <a:latin typeface="Calibri"/>
                        </a:rPr>
                        <a:t>Maintains stillness. Accents pause in music. May show character. May show narrative/ intent. Avoids falling.</a:t>
                      </a:r>
                      <a:endParaRPr lang="en-US" sz="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75298927"/>
                  </a:ext>
                </a:extLst>
              </a:tr>
              <a:tr h="560294">
                <a:tc>
                  <a:txBody>
                    <a:bodyPr/>
                    <a:lstStyle/>
                    <a:p>
                      <a:r>
                        <a:rPr lang="en-US" sz="800" b="1" dirty="0">
                          <a:solidFill>
                            <a:schemeClr val="tx1"/>
                          </a:solidFill>
                        </a:rPr>
                        <a:t>Coordination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lvl="0">
                        <a:buNone/>
                      </a:pPr>
                      <a:r>
                        <a:rPr lang="en-US" sz="800" b="1" i="0" u="none" strike="noStrike" noProof="0" dirty="0">
                          <a:latin typeface="Calibri"/>
                        </a:rPr>
                        <a:t>Builds complexity by helping us layer different movements at the same time. Assists with contact work so we can catch &amp; lift safely. Safely move in &amp; out of floor </a:t>
                      </a:r>
                      <a:endParaRPr lang="en-US" sz="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96073379"/>
                  </a:ext>
                </a:extLst>
              </a:tr>
              <a:tr h="370840">
                <a:tc>
                  <a:txBody>
                    <a:bodyPr/>
                    <a:lstStyle/>
                    <a:p>
                      <a:r>
                        <a:rPr lang="en-US" sz="800" b="1" dirty="0">
                          <a:solidFill>
                            <a:schemeClr val="tx1"/>
                          </a:solidFill>
                        </a:rPr>
                        <a:t>Control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lvl="0">
                        <a:buNone/>
                      </a:pPr>
                      <a:r>
                        <a:rPr lang="en-US" sz="800" b="1" i="0" u="none" strike="noStrike" noProof="0" dirty="0">
                          <a:latin typeface="Calibri"/>
                        </a:rPr>
                        <a:t>Smooth transition into/out of floor. Helps to support dynamic changes .Supports slow dynamic .May support character/ intent. Supports balance</a:t>
                      </a:r>
                      <a:endParaRPr lang="en-US" sz="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50712487"/>
                  </a:ext>
                </a:extLst>
              </a:tr>
              <a:tr h="370840">
                <a:tc>
                  <a:txBody>
                    <a:bodyPr/>
                    <a:lstStyle/>
                    <a:p>
                      <a:r>
                        <a:rPr lang="en-US" sz="800" b="1" dirty="0">
                          <a:solidFill>
                            <a:schemeClr val="tx1"/>
                          </a:solidFill>
                        </a:rPr>
                        <a:t>Flexibility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lvl="0">
                        <a:buNone/>
                      </a:pPr>
                      <a:r>
                        <a:rPr lang="en-US" sz="800" b="1" i="0" u="none" strike="noStrike" noProof="0" dirty="0">
                          <a:latin typeface="Calibri"/>
                        </a:rPr>
                        <a:t>helps with extension May create dramatic impact Enables a greater range of movement Helps to show clear shape Can make movements much bigger</a:t>
                      </a:r>
                      <a:endParaRPr lang="en-US" sz="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1826417"/>
                  </a:ext>
                </a:extLst>
              </a:tr>
              <a:tr h="370840">
                <a:tc>
                  <a:txBody>
                    <a:bodyPr/>
                    <a:lstStyle/>
                    <a:p>
                      <a:r>
                        <a:rPr lang="en-US" sz="800" b="1" dirty="0">
                          <a:solidFill>
                            <a:schemeClr val="tx1"/>
                          </a:solidFill>
                        </a:rPr>
                        <a:t>Mobility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800" b="1" i="0" u="none" strike="noStrike" noProof="0" dirty="0">
                          <a:latin typeface="Calibri"/>
                        </a:rPr>
                        <a:t>Helps with quick changes of direction. Enables dynamic variety. Helps smooth transitions between movements. Makes moving in and out of the floor easier.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97715728"/>
                  </a:ext>
                </a:extLst>
              </a:tr>
              <a:tr h="370840">
                <a:tc>
                  <a:txBody>
                    <a:bodyPr/>
                    <a:lstStyle/>
                    <a:p>
                      <a:r>
                        <a:rPr lang="en-US" sz="800" b="1" dirty="0">
                          <a:solidFill>
                            <a:schemeClr val="tx1"/>
                          </a:solidFill>
                        </a:rPr>
                        <a:t>Strength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lvl="0">
                        <a:buNone/>
                      </a:pPr>
                      <a:r>
                        <a:rPr lang="en-US" sz="800" b="1" i="0" u="none" strike="noStrike" noProof="0" dirty="0">
                          <a:latin typeface="Calibri"/>
                        </a:rPr>
                        <a:t> Health &amp; safety in contact work. Accents dynamic force in music Confident performance. May show narrative/ intent. Supports balance</a:t>
                      </a:r>
                      <a:endParaRPr lang="en-US" sz="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19811617"/>
                  </a:ext>
                </a:extLst>
              </a:tr>
              <a:tr h="370840">
                <a:tc>
                  <a:txBody>
                    <a:bodyPr/>
                    <a:lstStyle/>
                    <a:p>
                      <a:r>
                        <a:rPr lang="en-US" sz="800" b="1" dirty="0">
                          <a:solidFill>
                            <a:schemeClr val="tx1"/>
                          </a:solidFill>
                        </a:rPr>
                        <a:t>Stamina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lvl="0">
                        <a:buNone/>
                      </a:pPr>
                      <a:r>
                        <a:rPr lang="en-US" sz="800" b="1" i="0" u="none" strike="noStrike" noProof="0" dirty="0">
                          <a:latin typeface="Calibri"/>
                        </a:rPr>
                        <a:t>Means we can keep going to the end. Helps build climax or character. May support intent. A strong performance. May keep unison intact</a:t>
                      </a:r>
                      <a:endParaRPr lang="en-US" sz="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42893458"/>
                  </a:ext>
                </a:extLst>
              </a:tr>
              <a:tr h="370840">
                <a:tc>
                  <a:txBody>
                    <a:bodyPr/>
                    <a:lstStyle/>
                    <a:p>
                      <a:r>
                        <a:rPr lang="en-US" sz="800" b="1" dirty="0">
                          <a:solidFill>
                            <a:schemeClr val="tx1"/>
                          </a:solidFill>
                        </a:rPr>
                        <a:t>Extension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lvl="0">
                        <a:buNone/>
                      </a:pPr>
                      <a:r>
                        <a:rPr lang="en-US" sz="800" b="1" i="0" u="none" strike="noStrike" noProof="0" dirty="0">
                          <a:latin typeface="Calibri"/>
                        </a:rPr>
                        <a:t>Helps project energy outwards. Makes shapes larger. Creates a much more confident performance. Helps to show clear shape</a:t>
                      </a:r>
                      <a:endParaRPr lang="en-US" sz="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728604762"/>
                  </a:ext>
                </a:extLst>
              </a:tr>
              <a:tr h="370840">
                <a:tc>
                  <a:txBody>
                    <a:bodyPr/>
                    <a:lstStyle/>
                    <a:p>
                      <a:r>
                        <a:rPr lang="en-US" sz="800" b="1" dirty="0">
                          <a:solidFill>
                            <a:schemeClr val="tx1"/>
                          </a:solidFill>
                        </a:rPr>
                        <a:t>Isolation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lvl="0">
                        <a:buNone/>
                      </a:pPr>
                      <a:r>
                        <a:rPr lang="en-US" sz="800" b="1" i="0" u="none" strike="noStrike" noProof="0" dirty="0">
                          <a:solidFill>
                            <a:schemeClr val="tx1"/>
                          </a:solidFill>
                          <a:latin typeface="Calibri"/>
                        </a:rPr>
                        <a:t>Can support character and intent. A</a:t>
                      </a:r>
                      <a:r>
                        <a:rPr lang="en-US" sz="800" b="1" i="0" u="none" strike="noStrike" noProof="0" dirty="0">
                          <a:latin typeface="Calibri"/>
                        </a:rPr>
                        <a:t>ssists with dynamic change &amp; impact. May work closely with music.</a:t>
                      </a:r>
                      <a:endParaRPr lang="en-US" sz="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20557419"/>
                  </a:ext>
                </a:extLst>
              </a:tr>
            </a:tbl>
          </a:graphicData>
        </a:graphic>
      </p:graphicFrame>
      <p:graphicFrame>
        <p:nvGraphicFramePr>
          <p:cNvPr id="3" name="Table 2">
            <a:extLst>
              <a:ext uri="{FF2B5EF4-FFF2-40B4-BE49-F238E27FC236}">
                <a16:creationId xmlns:a16="http://schemas.microsoft.com/office/drawing/2014/main" id="{57EF3DC5-AFBD-C245-8EC6-356FD9C4CB9E}"/>
              </a:ext>
            </a:extLst>
          </p:cNvPr>
          <p:cNvGraphicFramePr>
            <a:graphicFrameLocks noGrp="1"/>
          </p:cNvGraphicFramePr>
          <p:nvPr>
            <p:extLst/>
          </p:nvPr>
        </p:nvGraphicFramePr>
        <p:xfrm>
          <a:off x="100641" y="230037"/>
          <a:ext cx="4128775" cy="2777172"/>
        </p:xfrm>
        <a:graphic>
          <a:graphicData uri="http://schemas.openxmlformats.org/drawingml/2006/table">
            <a:tbl>
              <a:tblPr firstRow="1" bandRow="1">
                <a:tableStyleId>{5C22544A-7EE6-4342-B048-85BDC9FD1C3A}</a:tableStyleId>
              </a:tblPr>
              <a:tblGrid>
                <a:gridCol w="2052302">
                  <a:extLst>
                    <a:ext uri="{9D8B030D-6E8A-4147-A177-3AD203B41FA5}">
                      <a16:colId xmlns:a16="http://schemas.microsoft.com/office/drawing/2014/main" val="3724449088"/>
                    </a:ext>
                  </a:extLst>
                </a:gridCol>
                <a:gridCol w="2076473">
                  <a:extLst>
                    <a:ext uri="{9D8B030D-6E8A-4147-A177-3AD203B41FA5}">
                      <a16:colId xmlns:a16="http://schemas.microsoft.com/office/drawing/2014/main" val="3028779456"/>
                    </a:ext>
                  </a:extLst>
                </a:gridCol>
              </a:tblGrid>
              <a:tr h="1360025">
                <a:tc>
                  <a:txBody>
                    <a:bodyPr/>
                    <a:lstStyle/>
                    <a:p>
                      <a:r>
                        <a:rPr lang="en-US" sz="800" b="1" u="sng">
                          <a:solidFill>
                            <a:schemeClr val="tx1"/>
                          </a:solidFill>
                        </a:rPr>
                        <a:t>ACTIONS:</a:t>
                      </a:r>
                      <a:r>
                        <a:rPr lang="en-US" sz="800" b="0" dirty="0">
                          <a:solidFill>
                            <a:schemeClr val="tx1"/>
                          </a:solidFill>
                        </a:rPr>
                        <a:t> </a:t>
                      </a:r>
                      <a:r>
                        <a:rPr lang="en-US" sz="800" b="1" i="0" u="none" strike="noStrike" noProof="0" dirty="0">
                          <a:solidFill>
                            <a:schemeClr val="tx1"/>
                          </a:solidFill>
                          <a:latin typeface="Calibri"/>
                        </a:rPr>
                        <a:t>Eg: Having good elevation makes jumps higher and creates dramatic effect. Link to space: Having the ability to transfer your weight well means you can change direction quickly.</a:t>
                      </a:r>
                      <a:endParaRPr lang="en-US" sz="800" b="1" dirty="0">
                        <a:solidFill>
                          <a:schemeClr val="tx1"/>
                        </a:solidFill>
                      </a:endParaRPr>
                    </a:p>
                    <a:p>
                      <a:pPr lvl="0">
                        <a:buNone/>
                      </a:pPr>
                      <a:r>
                        <a:rPr lang="en-US" sz="800" b="0" dirty="0">
                          <a:solidFill>
                            <a:schemeClr val="tx1"/>
                          </a:solidFill>
                        </a:rPr>
                        <a:t> </a:t>
                      </a:r>
                      <a:r>
                        <a:rPr lang="en-US" sz="800" b="1" u="sng">
                          <a:solidFill>
                            <a:schemeClr val="tx1"/>
                          </a:solidFill>
                        </a:rPr>
                        <a:t>Space</a:t>
                      </a:r>
                      <a:r>
                        <a:rPr lang="en-US" sz="800" b="0">
                          <a:solidFill>
                            <a:schemeClr val="tx1"/>
                          </a:solidFill>
                        </a:rPr>
                        <a:t>: </a:t>
                      </a:r>
                      <a:r>
                        <a:rPr lang="en-US" sz="800" b="1" i="0" u="none" strike="noStrike" noProof="0" dirty="0">
                          <a:solidFill>
                            <a:schemeClr val="tx1"/>
                          </a:solidFill>
                          <a:latin typeface="Calibri"/>
                        </a:rPr>
                        <a:t>The ability to use a wide variety of spatial elements in performance creates more interest and impact than performing it all in a small area. This links to your mental skills - did you plan well enough to use a studio - or was it all at home</a:t>
                      </a:r>
                      <a:endParaRPr lang="en-US" sz="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800" b="1" u="sng">
                          <a:solidFill>
                            <a:schemeClr val="tx1"/>
                          </a:solidFill>
                        </a:rPr>
                        <a:t>DYNAMICS :</a:t>
                      </a:r>
                      <a:r>
                        <a:rPr lang="en-GB" sz="800" b="1" dirty="0">
                          <a:solidFill>
                            <a:schemeClr val="tx1"/>
                          </a:solidFill>
                        </a:rPr>
                        <a:t>  </a:t>
                      </a:r>
                      <a:r>
                        <a:rPr lang="en-GB" sz="800" b="1" i="0" u="none" strike="noStrike" noProof="0">
                          <a:solidFill>
                            <a:schemeClr val="tx1"/>
                          </a:solidFill>
                          <a:latin typeface="Calibri"/>
                        </a:rPr>
                        <a:t>Ability to show dynamic contrast </a:t>
                      </a:r>
                      <a:r>
                        <a:rPr lang="en-GB" sz="800" b="1" i="0" u="none" strike="noStrike" noProof="0" dirty="0">
                          <a:solidFill>
                            <a:schemeClr val="tx1"/>
                          </a:solidFill>
                          <a:latin typeface="Calibri"/>
                        </a:rPr>
                        <a:t>can create surprise &amp; variety for an audience. Being able to show a variety of dynamics may support narrative, character or intent</a:t>
                      </a:r>
                      <a:endParaRPr lang="en-GB" sz="800" b="1" dirty="0">
                        <a:solidFill>
                          <a:schemeClr val="tx1"/>
                        </a:solidFill>
                      </a:endParaRPr>
                    </a:p>
                    <a:p>
                      <a:pPr lvl="0">
                        <a:buNone/>
                      </a:pPr>
                      <a:r>
                        <a:rPr lang="en-GB" sz="800" b="1" dirty="0">
                          <a:solidFill>
                            <a:schemeClr val="tx1"/>
                          </a:solidFill>
                        </a:rPr>
                        <a:t>Rhythmic Content:</a:t>
                      </a:r>
                    </a:p>
                    <a:p>
                      <a:pPr lvl="0">
                        <a:buNone/>
                      </a:pPr>
                      <a:r>
                        <a:rPr lang="en-GB" sz="800" b="1" i="0" u="sng" strike="noStrike" noProof="0" dirty="0">
                          <a:solidFill>
                            <a:schemeClr val="tx1"/>
                          </a:solidFill>
                          <a:latin typeface="Calibri"/>
                        </a:rPr>
                        <a:t>Links to timing </a:t>
                      </a:r>
                      <a:r>
                        <a:rPr lang="en-GB" sz="800" b="1" i="0" u="none" strike="noStrike" noProof="0">
                          <a:solidFill>
                            <a:schemeClr val="tx1"/>
                          </a:solidFill>
                          <a:latin typeface="Calibri"/>
                        </a:rPr>
                        <a:t>-  important for drawing out </a:t>
                      </a:r>
                      <a:r>
                        <a:rPr lang="en-GB" sz="800" b="1" i="0" u="none" strike="noStrike" noProof="0" dirty="0">
                          <a:solidFill>
                            <a:schemeClr val="tx1"/>
                          </a:solidFill>
                          <a:latin typeface="Calibri"/>
                        </a:rPr>
                        <a:t>musical rhythm &amp; forming close relationships with the music. Important for maintaining unison and canon w</a:t>
                      </a:r>
                      <a:r>
                        <a:rPr lang="en-GB" sz="800" b="0" i="0" u="none" strike="noStrike" noProof="0" dirty="0">
                          <a:solidFill>
                            <a:schemeClr val="tx1"/>
                          </a:solidFill>
                          <a:latin typeface="Calibri"/>
                        </a:rPr>
                        <a:t>ell</a:t>
                      </a:r>
                      <a:endParaRPr lang="en-GB"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10841917"/>
                  </a:ext>
                </a:extLst>
              </a:tr>
              <a:tr h="1344612">
                <a:tc>
                  <a:txBody>
                    <a:bodyPr/>
                    <a:lstStyle/>
                    <a:p>
                      <a:r>
                        <a:rPr lang="en-US" sz="800" b="1" u="sng">
                          <a:solidFill>
                            <a:schemeClr val="tx1"/>
                          </a:solidFill>
                        </a:rPr>
                        <a:t>Moving in a Stylistic Way</a:t>
                      </a:r>
                      <a:r>
                        <a:rPr lang="en-US" sz="800" b="0">
                          <a:solidFill>
                            <a:schemeClr val="tx1"/>
                          </a:solidFill>
                        </a:rPr>
                        <a:t>:</a:t>
                      </a:r>
                      <a:r>
                        <a:rPr lang="en-US" sz="800" b="1" dirty="0">
                          <a:solidFill>
                            <a:schemeClr val="tx1"/>
                          </a:solidFill>
                        </a:rPr>
                        <a:t>  </a:t>
                      </a:r>
                      <a:r>
                        <a:rPr lang="en-US" sz="800" b="1" i="0" u="none" strike="noStrike" noProof="0" dirty="0">
                          <a:latin typeface="Calibri"/>
                        </a:rPr>
                        <a:t>Your genre dictates weight and dynamic specifics. Being able to perform these well makes the style identifiable. What genre have you used &amp; what are the weight and dynamics requirements? May link to music.</a:t>
                      </a:r>
                    </a:p>
                    <a:p>
                      <a:pPr lvl="0">
                        <a:buNone/>
                      </a:pPr>
                      <a:r>
                        <a:rPr lang="en-US" sz="800" b="1" i="0" u="none" strike="noStrike" noProof="0" dirty="0">
                          <a:solidFill>
                            <a:schemeClr val="tx1"/>
                          </a:solidFill>
                          <a:latin typeface="Calibri"/>
                        </a:rPr>
                        <a:t> </a:t>
                      </a:r>
                      <a:r>
                        <a:rPr lang="en-US" sz="800" b="1" i="0" u="sng" strike="noStrike" noProof="0">
                          <a:solidFill>
                            <a:schemeClr val="tx1"/>
                          </a:solidFill>
                          <a:latin typeface="Calibri"/>
                        </a:rPr>
                        <a:t>Timing:</a:t>
                      </a:r>
                      <a:r>
                        <a:rPr lang="en-US" sz="800" b="1" i="0" u="none" strike="noStrike" noProof="0">
                          <a:solidFill>
                            <a:schemeClr val="tx1"/>
                          </a:solidFill>
                          <a:latin typeface="Calibri"/>
                        </a:rPr>
                        <a:t>  I</a:t>
                      </a:r>
                      <a:r>
                        <a:rPr lang="en-US" sz="800" b="1" i="0" u="none" strike="noStrike" noProof="0" dirty="0"/>
                        <a:t>mportant for hitting Maintains precision accents in the music. in unison and canon sections. performing Important for contact successful.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fontAlgn="base"/>
                      <a:r>
                        <a:rPr lang="en-GB" sz="800" b="1" u="sng" dirty="0">
                          <a:solidFill>
                            <a:schemeClr val="tx1"/>
                          </a:solidFill>
                        </a:rPr>
                        <a:t>RELATIONSHIPS</a:t>
                      </a:r>
                      <a:r>
                        <a:rPr lang="en-GB" sz="800" b="1" dirty="0">
                          <a:solidFill>
                            <a:schemeClr val="tx1"/>
                          </a:solidFill>
                        </a:rPr>
                        <a:t>: </a:t>
                      </a:r>
                      <a:r>
                        <a:rPr lang="en-GB" sz="800" b="1" i="0" u="none" strike="noStrike" noProof="0" dirty="0">
                          <a:latin typeface="Calibri"/>
                        </a:rPr>
                        <a:t> Important for hitting Maintains precision accents in the music. in unison and canon sections. performing Important for contact successfully, Being able to use relationships in performance will help to support narrative and/or intent. Being able to trust a partner enough in contact work will make it more successful.</a:t>
                      </a:r>
                      <a:endParaRPr lang="en-GB" sz="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966688"/>
                  </a:ext>
                </a:extLst>
              </a:tr>
            </a:tbl>
          </a:graphicData>
        </a:graphic>
      </p:graphicFrame>
      <p:sp>
        <p:nvSpPr>
          <p:cNvPr id="67" name="Rounded Rectangle 66">
            <a:extLst>
              <a:ext uri="{FF2B5EF4-FFF2-40B4-BE49-F238E27FC236}">
                <a16:creationId xmlns:a16="http://schemas.microsoft.com/office/drawing/2014/main" id="{AA590C10-9425-A040-94D4-3E2FE17E1B86}"/>
              </a:ext>
            </a:extLst>
          </p:cNvPr>
          <p:cNvSpPr/>
          <p:nvPr/>
        </p:nvSpPr>
        <p:spPr>
          <a:xfrm>
            <a:off x="8386697" y="2384"/>
            <a:ext cx="3735017" cy="2548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Expressive Skills </a:t>
            </a:r>
          </a:p>
        </p:txBody>
      </p:sp>
      <p:graphicFrame>
        <p:nvGraphicFramePr>
          <p:cNvPr id="5" name="Table 4">
            <a:extLst>
              <a:ext uri="{FF2B5EF4-FFF2-40B4-BE49-F238E27FC236}">
                <a16:creationId xmlns:a16="http://schemas.microsoft.com/office/drawing/2014/main" id="{3F40085F-E1EF-CB47-8C81-DCB6534E450E}"/>
              </a:ext>
            </a:extLst>
          </p:cNvPr>
          <p:cNvGraphicFramePr>
            <a:graphicFrameLocks noGrp="1"/>
          </p:cNvGraphicFramePr>
          <p:nvPr>
            <p:extLst/>
          </p:nvPr>
        </p:nvGraphicFramePr>
        <p:xfrm>
          <a:off x="8281357" y="215661"/>
          <a:ext cx="3904260" cy="4995736"/>
        </p:xfrm>
        <a:graphic>
          <a:graphicData uri="http://schemas.openxmlformats.org/drawingml/2006/table">
            <a:tbl>
              <a:tblPr firstRow="1" bandRow="1">
                <a:tableStyleId>{5C22544A-7EE6-4342-B048-85BDC9FD1C3A}</a:tableStyleId>
              </a:tblPr>
              <a:tblGrid>
                <a:gridCol w="1175305">
                  <a:extLst>
                    <a:ext uri="{9D8B030D-6E8A-4147-A177-3AD203B41FA5}">
                      <a16:colId xmlns:a16="http://schemas.microsoft.com/office/drawing/2014/main" val="1589141525"/>
                    </a:ext>
                  </a:extLst>
                </a:gridCol>
                <a:gridCol w="2728955">
                  <a:extLst>
                    <a:ext uri="{9D8B030D-6E8A-4147-A177-3AD203B41FA5}">
                      <a16:colId xmlns:a16="http://schemas.microsoft.com/office/drawing/2014/main" val="1548433589"/>
                    </a:ext>
                  </a:extLst>
                </a:gridCol>
              </a:tblGrid>
              <a:tr h="619857">
                <a:tc>
                  <a:txBody>
                    <a:bodyPr/>
                    <a:lstStyle/>
                    <a:p>
                      <a:r>
                        <a:rPr lang="en-US" sz="900" b="1" dirty="0">
                          <a:solidFill>
                            <a:schemeClr val="tx1"/>
                          </a:solidFill>
                        </a:rPr>
                        <a:t>Projection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tc>
                  <a:txBody>
                    <a:bodyPr/>
                    <a:lstStyle/>
                    <a:p>
                      <a:pPr lvl="0" algn="l">
                        <a:lnSpc>
                          <a:spcPct val="100000"/>
                        </a:lnSpc>
                        <a:spcBef>
                          <a:spcPts val="0"/>
                        </a:spcBef>
                        <a:spcAft>
                          <a:spcPts val="0"/>
                        </a:spcAft>
                        <a:buNone/>
                      </a:pPr>
                      <a:r>
                        <a:rPr lang="en-US" sz="900" b="1" i="0" u="none" strike="noStrike" noProof="0" dirty="0">
                          <a:solidFill>
                            <a:schemeClr val="tx1"/>
                          </a:solidFill>
                          <a:latin typeface="Calibri"/>
                        </a:rPr>
                        <a:t>Connects with the audience. </a:t>
                      </a:r>
                      <a:endParaRPr lang="en-US" sz="900" b="1">
                        <a:solidFill>
                          <a:schemeClr val="tx1"/>
                        </a:solidFill>
                      </a:endParaRPr>
                    </a:p>
                    <a:p>
                      <a:pPr lvl="0" algn="l">
                        <a:lnSpc>
                          <a:spcPct val="100000"/>
                        </a:lnSpc>
                        <a:spcBef>
                          <a:spcPts val="0"/>
                        </a:spcBef>
                        <a:spcAft>
                          <a:spcPts val="0"/>
                        </a:spcAft>
                        <a:buNone/>
                      </a:pPr>
                      <a:r>
                        <a:rPr lang="en-US" sz="900" b="1" i="0" u="none" strike="noStrike" noProof="0" dirty="0">
                          <a:solidFill>
                            <a:schemeClr val="tx1"/>
                          </a:solidFill>
                          <a:latin typeface="Calibri"/>
                        </a:rPr>
                        <a:t>Builds a confident performance. </a:t>
                      </a:r>
                      <a:endParaRPr lang="en-US" sz="900" b="1">
                        <a:solidFill>
                          <a:schemeClr val="tx1"/>
                        </a:solidFill>
                      </a:endParaRPr>
                    </a:p>
                    <a:p>
                      <a:pPr lvl="0" algn="l">
                        <a:lnSpc>
                          <a:spcPct val="100000"/>
                        </a:lnSpc>
                        <a:spcBef>
                          <a:spcPts val="0"/>
                        </a:spcBef>
                        <a:spcAft>
                          <a:spcPts val="0"/>
                        </a:spcAft>
                        <a:buNone/>
                      </a:pPr>
                      <a:r>
                        <a:rPr lang="en-US" sz="900" b="1" i="0" u="none" strike="noStrike" noProof="0" dirty="0">
                          <a:solidFill>
                            <a:schemeClr val="tx1"/>
                          </a:solidFill>
                          <a:latin typeface="Calibri"/>
                        </a:rPr>
                        <a:t>Makes a performance look sincere &amp; committed. </a:t>
                      </a:r>
                      <a:endParaRPr lang="en-US" sz="900" b="1">
                        <a:solidFill>
                          <a:schemeClr val="tx1"/>
                        </a:solidFill>
                      </a:endParaRPr>
                    </a:p>
                    <a:p>
                      <a:pPr lvl="0" algn="l">
                        <a:lnSpc>
                          <a:spcPct val="100000"/>
                        </a:lnSpc>
                        <a:spcBef>
                          <a:spcPts val="0"/>
                        </a:spcBef>
                        <a:spcAft>
                          <a:spcPts val="0"/>
                        </a:spcAft>
                        <a:buNone/>
                      </a:pPr>
                      <a:r>
                        <a:rPr lang="en-US" sz="900" b="1" i="0" u="none" strike="noStrike" noProof="0" err="1">
                          <a:solidFill>
                            <a:schemeClr val="tx1"/>
                          </a:solidFill>
                          <a:latin typeface="Calibri"/>
                        </a:rPr>
                        <a:t>Energises</a:t>
                      </a:r>
                      <a:r>
                        <a:rPr lang="en-US" sz="900" b="1" i="0" u="none" strike="noStrike" noProof="0">
                          <a:solidFill>
                            <a:schemeClr val="tx1"/>
                          </a:solidFill>
                          <a:latin typeface="Calibri"/>
                        </a:rPr>
                        <a:t> movement. </a:t>
                      </a:r>
                      <a:endParaRPr lang="en-US" sz="9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extLst>
                  <a:ext uri="{0D108BD9-81ED-4DB2-BD59-A6C34878D82A}">
                    <a16:rowId xmlns:a16="http://schemas.microsoft.com/office/drawing/2014/main" val="2871567415"/>
                  </a:ext>
                </a:extLst>
              </a:tr>
              <a:tr h="484333">
                <a:tc>
                  <a:txBody>
                    <a:bodyPr/>
                    <a:lstStyle/>
                    <a:p>
                      <a:r>
                        <a:rPr lang="en-US" sz="900" b="1" dirty="0">
                          <a:solidFill>
                            <a:schemeClr val="tx1"/>
                          </a:solidFill>
                        </a:rPr>
                        <a:t>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tc>
                  <a:txBody>
                    <a:bodyPr/>
                    <a:lstStyle/>
                    <a:p>
                      <a:pPr lvl="0" algn="l">
                        <a:lnSpc>
                          <a:spcPct val="100000"/>
                        </a:lnSpc>
                        <a:spcBef>
                          <a:spcPts val="0"/>
                        </a:spcBef>
                        <a:spcAft>
                          <a:spcPts val="0"/>
                        </a:spcAft>
                        <a:buNone/>
                      </a:pPr>
                      <a:r>
                        <a:rPr lang="en-US" sz="900" b="1" i="0" u="none" strike="noStrike" noProof="0" dirty="0">
                          <a:latin typeface="Calibri"/>
                        </a:rPr>
                        <a:t>Makes a performance look confident &amp; sincere. </a:t>
                      </a:r>
                      <a:endParaRPr lang="en-US" sz="900" b="1"/>
                    </a:p>
                    <a:p>
                      <a:pPr lvl="0" algn="l">
                        <a:lnSpc>
                          <a:spcPct val="100000"/>
                        </a:lnSpc>
                        <a:spcBef>
                          <a:spcPts val="0"/>
                        </a:spcBef>
                        <a:spcAft>
                          <a:spcPts val="0"/>
                        </a:spcAft>
                        <a:buNone/>
                      </a:pPr>
                      <a:r>
                        <a:rPr lang="en-US" sz="900" b="1" i="0" u="none" strike="noStrike" noProof="0" dirty="0">
                          <a:latin typeface="Calibri"/>
                        </a:rPr>
                        <a:t>Health &amp; safety in contact work. </a:t>
                      </a:r>
                      <a:endParaRPr lang="en-US" sz="900" b="1"/>
                    </a:p>
                    <a:p>
                      <a:pPr lvl="0" algn="l">
                        <a:lnSpc>
                          <a:spcPct val="100000"/>
                        </a:lnSpc>
                        <a:spcBef>
                          <a:spcPts val="0"/>
                        </a:spcBef>
                        <a:spcAft>
                          <a:spcPts val="0"/>
                        </a:spcAft>
                        <a:buNone/>
                      </a:pPr>
                      <a:r>
                        <a:rPr lang="en-US" sz="900" b="1" i="0" u="none" strike="noStrike" noProof="0" dirty="0">
                          <a:latin typeface="Calibri"/>
                        </a:rPr>
                        <a:t>May show character or intent. </a:t>
                      </a:r>
                      <a:endParaRPr lang="en-US" sz="900" b="1"/>
                    </a:p>
                    <a:p>
                      <a:pPr lvl="0" algn="l">
                        <a:lnSpc>
                          <a:spcPct val="100000"/>
                        </a:lnSpc>
                        <a:spcBef>
                          <a:spcPts val="0"/>
                        </a:spcBef>
                        <a:spcAft>
                          <a:spcPts val="0"/>
                        </a:spcAft>
                        <a:buNone/>
                      </a:pPr>
                      <a:r>
                        <a:rPr lang="en-US" sz="900" b="1" i="0" u="none" strike="noStrike" noProof="0">
                          <a:latin typeface="Calibri"/>
                        </a:rPr>
                        <a:t>Helps with turns. </a:t>
                      </a:r>
                      <a:endParaRPr lang="en-US" sz="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extLst>
                  <a:ext uri="{0D108BD9-81ED-4DB2-BD59-A6C34878D82A}">
                    <a16:rowId xmlns:a16="http://schemas.microsoft.com/office/drawing/2014/main" val="1996110376"/>
                  </a:ext>
                </a:extLst>
              </a:tr>
              <a:tr h="276761">
                <a:tc>
                  <a:txBody>
                    <a:bodyPr/>
                    <a:lstStyle/>
                    <a:p>
                      <a:r>
                        <a:rPr lang="en-US" sz="900" b="1" dirty="0">
                          <a:solidFill>
                            <a:schemeClr val="tx1"/>
                          </a:solidFill>
                        </a:rPr>
                        <a:t>Spatial </a:t>
                      </a:r>
                      <a:r>
                        <a:rPr lang="en-US" sz="900" b="0" dirty="0">
                          <a:solidFill>
                            <a:schemeClr val="tx1"/>
                          </a:solidFill>
                        </a:rPr>
                        <a:t>Awareness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tc>
                  <a:txBody>
                    <a:bodyPr/>
                    <a:lstStyle/>
                    <a:p>
                      <a:pPr lvl="0">
                        <a:buNone/>
                      </a:pPr>
                      <a:r>
                        <a:rPr lang="en-US" sz="900" b="1" i="0" u="none" strike="noStrike" noProof="0" dirty="0">
                          <a:latin typeface="Calibri"/>
                        </a:rPr>
                        <a:t>Helps group formations. Patterning &amp; clear Helps floor </a:t>
                      </a:r>
                      <a:r>
                        <a:rPr lang="en-US" sz="900" b="1" i="0" u="none" strike="noStrike" noProof="0">
                          <a:latin typeface="Calibri"/>
                        </a:rPr>
                        <a:t>pathways. Important contact for work.</a:t>
                      </a:r>
                      <a:endParaRPr lang="en-US" sz="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extLst>
                  <a:ext uri="{0D108BD9-81ED-4DB2-BD59-A6C34878D82A}">
                    <a16:rowId xmlns:a16="http://schemas.microsoft.com/office/drawing/2014/main" val="3170187195"/>
                  </a:ext>
                </a:extLst>
              </a:tr>
              <a:tr h="276761">
                <a:tc>
                  <a:txBody>
                    <a:bodyPr/>
                    <a:lstStyle/>
                    <a:p>
                      <a:r>
                        <a:rPr lang="en-US" sz="900" b="1" dirty="0">
                          <a:solidFill>
                            <a:schemeClr val="tx1"/>
                          </a:solidFill>
                        </a:rPr>
                        <a:t>Facial Expressions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tc>
                  <a:txBody>
                    <a:bodyPr/>
                    <a:lstStyle/>
                    <a:p>
                      <a:pPr lvl="0">
                        <a:buNone/>
                      </a:pPr>
                      <a:r>
                        <a:rPr lang="en-US" sz="900" b="1" i="0" u="none" strike="noStrike" noProof="0" dirty="0">
                          <a:latin typeface="Calibri"/>
                        </a:rPr>
                        <a:t>Creates character. Supports narrative &amp; intent. Can make a performance appear more confident.</a:t>
                      </a:r>
                      <a:endParaRPr lang="en-US" sz="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extLst>
                  <a:ext uri="{0D108BD9-81ED-4DB2-BD59-A6C34878D82A}">
                    <a16:rowId xmlns:a16="http://schemas.microsoft.com/office/drawing/2014/main" val="1177050214"/>
                  </a:ext>
                </a:extLst>
              </a:tr>
              <a:tr h="380547">
                <a:tc>
                  <a:txBody>
                    <a:bodyPr/>
                    <a:lstStyle/>
                    <a:p>
                      <a:r>
                        <a:rPr lang="en-US" sz="900" b="1" dirty="0">
                          <a:solidFill>
                            <a:schemeClr val="tx1"/>
                          </a:solidFill>
                        </a:rPr>
                        <a:t>Phrasing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tc>
                  <a:txBody>
                    <a:bodyPr/>
                    <a:lstStyle/>
                    <a:p>
                      <a:pPr lvl="0">
                        <a:buNone/>
                      </a:pPr>
                      <a:r>
                        <a:rPr lang="en-US" sz="900" b="1" i="0" u="none" strike="noStrike" noProof="0" dirty="0">
                          <a:latin typeface="Calibri"/>
                        </a:rPr>
                        <a:t>Works closely with music. Allows us to feel the dynamic quality of the movement. Helps show where sections start </a:t>
                      </a:r>
                      <a:r>
                        <a:rPr lang="en-US" sz="900" b="1" i="0" u="none" strike="noStrike" noProof="0">
                          <a:latin typeface="Calibri"/>
                        </a:rPr>
                        <a:t>&amp; end. May support unison/ canon.</a:t>
                      </a:r>
                      <a:endParaRPr lang="en-US" sz="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extLst>
                  <a:ext uri="{0D108BD9-81ED-4DB2-BD59-A6C34878D82A}">
                    <a16:rowId xmlns:a16="http://schemas.microsoft.com/office/drawing/2014/main" val="4175621524"/>
                  </a:ext>
                </a:extLst>
              </a:tr>
              <a:tr h="738553">
                <a:tc>
                  <a:txBody>
                    <a:bodyPr/>
                    <a:lstStyle/>
                    <a:p>
                      <a:r>
                        <a:rPr lang="en-US" sz="1100" b="1" dirty="0">
                          <a:solidFill>
                            <a:schemeClr val="tx1"/>
                          </a:solidFill>
                        </a:rPr>
                        <a:t>Musicality </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tc>
                  <a:txBody>
                    <a:bodyPr/>
                    <a:lstStyle/>
                    <a:p>
                      <a:pPr lvl="0">
                        <a:buNone/>
                      </a:pPr>
                      <a:r>
                        <a:rPr lang="en-US" sz="1100" b="0" i="0" u="none" strike="noStrike" noProof="0" dirty="0">
                          <a:latin typeface="Calibri"/>
                        </a:rPr>
                        <a:t>Helps create both close &amp; distant relationships with music. Helps to express important dynamic </a:t>
                      </a:r>
                      <a:r>
                        <a:rPr lang="en-US" sz="1100" b="0" i="0" u="none" strike="noStrike" noProof="0">
                          <a:latin typeface="Calibri"/>
                        </a:rPr>
                        <a:t>qualities in the music. May show character/story</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extLst>
                  <a:ext uri="{0D108BD9-81ED-4DB2-BD59-A6C34878D82A}">
                    <a16:rowId xmlns:a16="http://schemas.microsoft.com/office/drawing/2014/main" val="1382487684"/>
                  </a:ext>
                </a:extLst>
              </a:tr>
              <a:tr h="738553">
                <a:tc>
                  <a:txBody>
                    <a:bodyPr/>
                    <a:lstStyle/>
                    <a:p>
                      <a:r>
                        <a:rPr lang="en-US" sz="1100" b="1" dirty="0">
                          <a:solidFill>
                            <a:schemeClr val="tx1"/>
                          </a:solidFill>
                        </a:rPr>
                        <a:t>Sensitivity to other dancers </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tc>
                  <a:txBody>
                    <a:bodyPr/>
                    <a:lstStyle/>
                    <a:p>
                      <a:pPr lvl="0">
                        <a:buNone/>
                      </a:pPr>
                      <a:r>
                        <a:rPr lang="en-US" sz="1100" b="0" i="0" u="none" strike="noStrike" noProof="0" dirty="0">
                          <a:latin typeface="Calibri"/>
                        </a:rPr>
                        <a:t>Important for safety in contact work. Important for unison and canon. Can support narrative if group relationships are </a:t>
                      </a:r>
                      <a:r>
                        <a:rPr lang="en-US" sz="1100" b="0" i="0" u="none" strike="noStrike" noProof="0">
                          <a:latin typeface="Calibri"/>
                        </a:rPr>
                        <a:t>key.</a:t>
                      </a:r>
                      <a:endParaRPr lang="en-US" dirty="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extLst>
                  <a:ext uri="{0D108BD9-81ED-4DB2-BD59-A6C34878D82A}">
                    <a16:rowId xmlns:a16="http://schemas.microsoft.com/office/drawing/2014/main" val="1598433257"/>
                  </a:ext>
                </a:extLst>
              </a:tr>
              <a:tr h="957136">
                <a:tc>
                  <a:txBody>
                    <a:bodyPr/>
                    <a:lstStyle/>
                    <a:p>
                      <a:r>
                        <a:rPr lang="en-US" sz="1100" b="1" dirty="0">
                          <a:solidFill>
                            <a:schemeClr val="tx1"/>
                          </a:solidFill>
                        </a:rPr>
                        <a:t>Communication of Intent </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tc>
                  <a:txBody>
                    <a:bodyPr/>
                    <a:lstStyle/>
                    <a:p>
                      <a:pPr lvl="0" algn="l">
                        <a:lnSpc>
                          <a:spcPct val="100000"/>
                        </a:lnSpc>
                        <a:spcBef>
                          <a:spcPts val="0"/>
                        </a:spcBef>
                        <a:spcAft>
                          <a:spcPts val="0"/>
                        </a:spcAft>
                        <a:buNone/>
                      </a:pPr>
                      <a:r>
                        <a:rPr lang="en-US" sz="1100" b="0" i="0" u="none" strike="noStrike" noProof="0" dirty="0">
                          <a:latin typeface="Calibri"/>
                        </a:rPr>
                        <a:t>Uses all/any of the expressive skills to show narrative &amp; meaning within a dance. </a:t>
                      </a:r>
                      <a:endParaRPr lang="en-US" dirty="0"/>
                    </a:p>
                    <a:p>
                      <a:pPr lvl="0" algn="l">
                        <a:lnSpc>
                          <a:spcPct val="100000"/>
                        </a:lnSpc>
                        <a:spcBef>
                          <a:spcPts val="0"/>
                        </a:spcBef>
                        <a:spcAft>
                          <a:spcPts val="0"/>
                        </a:spcAft>
                        <a:buNone/>
                      </a:pPr>
                      <a:r>
                        <a:rPr lang="en-US" sz="1100" b="0" i="0" u="none" strike="noStrike" noProof="0" dirty="0">
                          <a:latin typeface="Calibri"/>
                        </a:rPr>
                        <a:t>Uses all/any of the physical, technical &amp; </a:t>
                      </a:r>
                      <a:r>
                        <a:rPr lang="en-US" sz="1100" b="0" i="0" u="none" strike="noStrike" noProof="0">
                          <a:latin typeface="Calibri"/>
                        </a:rPr>
                        <a:t>expressive skills to show variety in mood</a:t>
                      </a:r>
                    </a:p>
                    <a:p>
                      <a:pPr lvl="0">
                        <a:buNone/>
                      </a:pPr>
                      <a:endParaRPr lang="en-US" sz="11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AD8"/>
                    </a:solidFill>
                  </a:tcPr>
                </a:tc>
                <a:extLst>
                  <a:ext uri="{0D108BD9-81ED-4DB2-BD59-A6C34878D82A}">
                    <a16:rowId xmlns:a16="http://schemas.microsoft.com/office/drawing/2014/main" val="3743215242"/>
                  </a:ext>
                </a:extLst>
              </a:tr>
            </a:tbl>
          </a:graphicData>
        </a:graphic>
      </p:graphicFrame>
      <p:sp>
        <p:nvSpPr>
          <p:cNvPr id="73" name="Rounded Rectangle 72">
            <a:extLst>
              <a:ext uri="{FF2B5EF4-FFF2-40B4-BE49-F238E27FC236}">
                <a16:creationId xmlns:a16="http://schemas.microsoft.com/office/drawing/2014/main" id="{9CF654C0-69B1-E640-807C-D84A6045F900}"/>
              </a:ext>
            </a:extLst>
          </p:cNvPr>
          <p:cNvSpPr/>
          <p:nvPr/>
        </p:nvSpPr>
        <p:spPr>
          <a:xfrm>
            <a:off x="4361034" y="4741537"/>
            <a:ext cx="3735017" cy="1978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Mental  Skills – During performance  </a:t>
            </a:r>
          </a:p>
        </p:txBody>
      </p:sp>
      <p:graphicFrame>
        <p:nvGraphicFramePr>
          <p:cNvPr id="6" name="Table 5">
            <a:extLst>
              <a:ext uri="{FF2B5EF4-FFF2-40B4-BE49-F238E27FC236}">
                <a16:creationId xmlns:a16="http://schemas.microsoft.com/office/drawing/2014/main" id="{3FD2318E-1326-2344-8904-C0F5C8B89A42}"/>
              </a:ext>
            </a:extLst>
          </p:cNvPr>
          <p:cNvGraphicFramePr>
            <a:graphicFrameLocks noGrp="1"/>
          </p:cNvGraphicFramePr>
          <p:nvPr>
            <p:extLst/>
          </p:nvPr>
        </p:nvGraphicFramePr>
        <p:xfrm>
          <a:off x="4226944" y="4960188"/>
          <a:ext cx="7998273" cy="1929348"/>
        </p:xfrm>
        <a:graphic>
          <a:graphicData uri="http://schemas.openxmlformats.org/drawingml/2006/table">
            <a:tbl>
              <a:tblPr firstRow="1" bandRow="1">
                <a:tableStyleId>{5C22544A-7EE6-4342-B048-85BDC9FD1C3A}</a:tableStyleId>
              </a:tblPr>
              <a:tblGrid>
                <a:gridCol w="1484312">
                  <a:extLst>
                    <a:ext uri="{9D8B030D-6E8A-4147-A177-3AD203B41FA5}">
                      <a16:colId xmlns:a16="http://schemas.microsoft.com/office/drawing/2014/main" val="1361463717"/>
                    </a:ext>
                  </a:extLst>
                </a:gridCol>
                <a:gridCol w="6513961">
                  <a:extLst>
                    <a:ext uri="{9D8B030D-6E8A-4147-A177-3AD203B41FA5}">
                      <a16:colId xmlns:a16="http://schemas.microsoft.com/office/drawing/2014/main" val="180036826"/>
                    </a:ext>
                  </a:extLst>
                </a:gridCol>
              </a:tblGrid>
              <a:tr h="408842">
                <a:tc>
                  <a:txBody>
                    <a:bodyPr/>
                    <a:lstStyle/>
                    <a:p>
                      <a:r>
                        <a:rPr lang="en-US" sz="1100" b="1" dirty="0">
                          <a:solidFill>
                            <a:schemeClr val="tx1"/>
                          </a:solidFill>
                        </a:rPr>
                        <a:t>Movement Memory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tc>
                  <a:txBody>
                    <a:bodyPr/>
                    <a:lstStyle/>
                    <a:p>
                      <a:pPr lvl="0">
                        <a:buNone/>
                      </a:pPr>
                      <a:r>
                        <a:rPr lang="en-US" sz="1100" b="0" i="0" u="none" strike="noStrike" noProof="0" dirty="0">
                          <a:solidFill>
                            <a:schemeClr val="tx1"/>
                          </a:solidFill>
                        </a:rPr>
                        <a:t> Links with Systematic Repetition so we don’t forget the dance &amp; can then use expressive skills better. Health &amp; safety in contact work. Helps with timing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extLst>
                  <a:ext uri="{0D108BD9-81ED-4DB2-BD59-A6C34878D82A}">
                    <a16:rowId xmlns:a16="http://schemas.microsoft.com/office/drawing/2014/main" val="2028309967"/>
                  </a:ext>
                </a:extLst>
              </a:tr>
              <a:tr h="500876">
                <a:tc>
                  <a:txBody>
                    <a:bodyPr/>
                    <a:lstStyle/>
                    <a:p>
                      <a:r>
                        <a:rPr lang="en-US" sz="1100" b="1" dirty="0">
                          <a:solidFill>
                            <a:schemeClr val="tx1"/>
                          </a:solidFill>
                        </a:rPr>
                        <a:t>Commitment </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tc>
                  <a:txBody>
                    <a:bodyPr/>
                    <a:lstStyle/>
                    <a:p>
                      <a:pPr lvl="0">
                        <a:buNone/>
                      </a:pPr>
                      <a:r>
                        <a:rPr lang="en-US" sz="1100" b="0" i="0" u="none" strike="noStrike" noProof="0" dirty="0">
                          <a:latin typeface="Calibri"/>
                        </a:rPr>
                        <a:t>We can make it through to the end, no matter what. Makes movement larger and more expansive. Makes performer appear confident. Energy increase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extLst>
                  <a:ext uri="{0D108BD9-81ED-4DB2-BD59-A6C34878D82A}">
                    <a16:rowId xmlns:a16="http://schemas.microsoft.com/office/drawing/2014/main" val="4069901464"/>
                  </a:ext>
                </a:extLst>
              </a:tr>
              <a:tr h="500876">
                <a:tc>
                  <a:txBody>
                    <a:bodyPr/>
                    <a:lstStyle/>
                    <a:p>
                      <a:r>
                        <a:rPr lang="en-US" sz="1100" b="1" dirty="0">
                          <a:solidFill>
                            <a:schemeClr val="tx1"/>
                          </a:solidFill>
                        </a:rPr>
                        <a:t>Concentration </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tc>
                  <a:txBody>
                    <a:bodyPr/>
                    <a:lstStyle/>
                    <a:p>
                      <a:pPr lvl="0">
                        <a:buNone/>
                      </a:pPr>
                      <a:r>
                        <a:rPr lang="en-US" sz="1100" b="0" i="0" u="none" strike="noStrike" noProof="0" dirty="0">
                          <a:latin typeface="Calibri"/>
                        </a:rPr>
                        <a:t>keeps us &amp; our partners safe in contact work. Works with Commitment to </a:t>
                      </a:r>
                      <a:r>
                        <a:rPr lang="en-US" sz="1100" b="0" i="0" u="none" strike="noStrike" noProof="0">
                          <a:latin typeface="Calibri"/>
                        </a:rPr>
                        <a:t>get</a:t>
                      </a:r>
                      <a:r>
                        <a:rPr lang="en-US" sz="1100" b="0" i="0" u="none" strike="noStrike" noProof="0" dirty="0">
                          <a:latin typeface="Calibri"/>
                        </a:rPr>
                        <a:t> us from the start to the end. Helps with complex sections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extLst>
                  <a:ext uri="{0D108BD9-81ED-4DB2-BD59-A6C34878D82A}">
                    <a16:rowId xmlns:a16="http://schemas.microsoft.com/office/drawing/2014/main" val="1032465484"/>
                  </a:ext>
                </a:extLst>
              </a:tr>
              <a:tr h="500876">
                <a:tc>
                  <a:txBody>
                    <a:bodyPr/>
                    <a:lstStyle/>
                    <a:p>
                      <a:r>
                        <a:rPr lang="en-US" sz="1100" b="1" dirty="0">
                          <a:solidFill>
                            <a:schemeClr val="tx1"/>
                          </a:solidFill>
                        </a:rPr>
                        <a:t>Confidence </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tc>
                  <a:txBody>
                    <a:bodyPr/>
                    <a:lstStyle/>
                    <a:p>
                      <a:pPr lvl="0">
                        <a:buNone/>
                      </a:pPr>
                      <a:r>
                        <a:rPr lang="en-US" sz="1100" b="0" i="0" u="none" strike="noStrike" noProof="0" dirty="0">
                          <a:latin typeface="Calibri"/>
                        </a:rPr>
                        <a:t>we can’t just ‘be confident’ - it takes rehearsal. It builds after using mental skills in rehearsal -  so that we know what we are doing. Makes a strong performance. May support character.</a:t>
                      </a:r>
                      <a:endParaRPr lang="en-US" dirty="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extLst>
                  <a:ext uri="{0D108BD9-81ED-4DB2-BD59-A6C34878D82A}">
                    <a16:rowId xmlns:a16="http://schemas.microsoft.com/office/drawing/2014/main" val="1574986098"/>
                  </a:ext>
                </a:extLst>
              </a:tr>
            </a:tbl>
          </a:graphicData>
        </a:graphic>
      </p:graphicFrame>
      <p:graphicFrame>
        <p:nvGraphicFramePr>
          <p:cNvPr id="22" name="Table 21">
            <a:extLst>
              <a:ext uri="{FF2B5EF4-FFF2-40B4-BE49-F238E27FC236}">
                <a16:creationId xmlns:a16="http://schemas.microsoft.com/office/drawing/2014/main" id="{18B0AD6E-4BED-1D4F-9676-B493E13F7CF4}"/>
              </a:ext>
            </a:extLst>
          </p:cNvPr>
          <p:cNvGraphicFramePr>
            <a:graphicFrameLocks noGrp="1"/>
          </p:cNvGraphicFramePr>
          <p:nvPr>
            <p:extLst/>
          </p:nvPr>
        </p:nvGraphicFramePr>
        <p:xfrm>
          <a:off x="28754" y="3076754"/>
          <a:ext cx="4213435" cy="3739282"/>
        </p:xfrm>
        <a:graphic>
          <a:graphicData uri="http://schemas.openxmlformats.org/drawingml/2006/table">
            <a:tbl>
              <a:tblPr firstRow="1" bandRow="1">
                <a:tableStyleId>{5C22544A-7EE6-4342-B048-85BDC9FD1C3A}</a:tableStyleId>
              </a:tblPr>
              <a:tblGrid>
                <a:gridCol w="781291">
                  <a:extLst>
                    <a:ext uri="{9D8B030D-6E8A-4147-A177-3AD203B41FA5}">
                      <a16:colId xmlns:a16="http://schemas.microsoft.com/office/drawing/2014/main" val="1361463717"/>
                    </a:ext>
                  </a:extLst>
                </a:gridCol>
                <a:gridCol w="3432144">
                  <a:extLst>
                    <a:ext uri="{9D8B030D-6E8A-4147-A177-3AD203B41FA5}">
                      <a16:colId xmlns:a16="http://schemas.microsoft.com/office/drawing/2014/main" val="180036826"/>
                    </a:ext>
                  </a:extLst>
                </a:gridCol>
              </a:tblGrid>
              <a:tr h="674613">
                <a:tc>
                  <a:txBody>
                    <a:bodyPr/>
                    <a:lstStyle/>
                    <a:p>
                      <a:r>
                        <a:rPr lang="en-US" sz="900" b="1" dirty="0">
                          <a:solidFill>
                            <a:schemeClr val="tx1"/>
                          </a:solidFill>
                        </a:rPr>
                        <a:t>Systematic repetition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tc>
                  <a:txBody>
                    <a:bodyPr/>
                    <a:lstStyle/>
                    <a:p>
                      <a:pPr lvl="0">
                        <a:buNone/>
                      </a:pPr>
                      <a:r>
                        <a:rPr lang="en-GB" sz="900" b="1" i="0" u="none" strike="noStrike" kern="1200" noProof="0" dirty="0">
                          <a:solidFill>
                            <a:schemeClr val="tx1"/>
                          </a:solidFill>
                          <a:effectLst/>
                        </a:rPr>
                        <a:t>Builds movement memory. Improves physical &amp; technical skills. </a:t>
                      </a:r>
                      <a:r>
                        <a:rPr lang="en-GB" sz="900" b="1" i="0" u="none" strike="noStrike" kern="1200" noProof="0">
                          <a:solidFill>
                            <a:schemeClr val="tx1"/>
                          </a:solidFill>
                          <a:effectLst/>
                        </a:rPr>
                        <a:t>Improves expressive skills. Builds confidence.</a:t>
                      </a:r>
                      <a:endParaRPr lang="en-US" sz="9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extLst>
                  <a:ext uri="{0D108BD9-81ED-4DB2-BD59-A6C34878D82A}">
                    <a16:rowId xmlns:a16="http://schemas.microsoft.com/office/drawing/2014/main" val="2028309967"/>
                  </a:ext>
                </a:extLst>
              </a:tr>
              <a:tr h="520415">
                <a:tc>
                  <a:txBody>
                    <a:bodyPr/>
                    <a:lstStyle/>
                    <a:p>
                      <a:r>
                        <a:rPr lang="en-US" sz="900" b="1" dirty="0">
                          <a:solidFill>
                            <a:schemeClr val="tx1"/>
                          </a:solidFill>
                        </a:rPr>
                        <a:t>Mental rehearsal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tc>
                  <a:txBody>
                    <a:bodyPr/>
                    <a:lstStyle/>
                    <a:p>
                      <a:pPr lvl="0">
                        <a:buNone/>
                      </a:pPr>
                      <a:r>
                        <a:rPr lang="en-GB" sz="900" b="1" i="0" u="none" strike="noStrike" kern="1200" noProof="0" dirty="0">
                          <a:effectLst/>
                          <a:latin typeface="Calibri"/>
                        </a:rPr>
                        <a:t>Builds movement memory. Prepares the mind prior to performance. We can rehearse in our heads outside of the studio to keep momentum going.</a:t>
                      </a:r>
                      <a:endParaRPr lang="en-US" sz="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extLst>
                  <a:ext uri="{0D108BD9-81ED-4DB2-BD59-A6C34878D82A}">
                    <a16:rowId xmlns:a16="http://schemas.microsoft.com/office/drawing/2014/main" val="4069901464"/>
                  </a:ext>
                </a:extLst>
              </a:tr>
              <a:tr h="520415">
                <a:tc>
                  <a:txBody>
                    <a:bodyPr/>
                    <a:lstStyle/>
                    <a:p>
                      <a:r>
                        <a:rPr lang="en-US" sz="900" b="1" dirty="0">
                          <a:solidFill>
                            <a:schemeClr val="tx1"/>
                          </a:solidFill>
                        </a:rPr>
                        <a:t>Rehearsal discipline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tc>
                  <a:txBody>
                    <a:bodyPr/>
                    <a:lstStyle/>
                    <a:p>
                      <a:pPr lvl="0">
                        <a:buNone/>
                      </a:pPr>
                      <a:r>
                        <a:rPr lang="en-GB" sz="900" b="1" i="0" u="none" strike="noStrike" kern="1200" noProof="0" dirty="0">
                          <a:effectLst/>
                        </a:rPr>
                        <a:t>Regular dance attendance means we don’t miss important learning. Breaking down sections in rehearsal builds movement memory. Working on complex moments improves </a:t>
                      </a:r>
                      <a:r>
                        <a:rPr lang="en-GB" sz="900" b="1" i="0" u="none" strike="noStrike" kern="1200" noProof="0">
                          <a:effectLst/>
                        </a:rPr>
                        <a:t>physical skill.</a:t>
                      </a:r>
                      <a:endParaRPr lang="en-GB" sz="900" b="1" i="0" u="none" strike="noStrike" kern="1200" noProof="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extLst>
                  <a:ext uri="{0D108BD9-81ED-4DB2-BD59-A6C34878D82A}">
                    <a16:rowId xmlns:a16="http://schemas.microsoft.com/office/drawing/2014/main" val="1032465484"/>
                  </a:ext>
                </a:extLst>
              </a:tr>
              <a:tr h="674613">
                <a:tc>
                  <a:txBody>
                    <a:bodyPr/>
                    <a:lstStyle/>
                    <a:p>
                      <a:r>
                        <a:rPr lang="en-US" sz="900" b="1" dirty="0">
                          <a:solidFill>
                            <a:schemeClr val="tx1"/>
                          </a:solidFill>
                        </a:rPr>
                        <a:t>Planning of rehearsal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tc>
                  <a:txBody>
                    <a:bodyPr/>
                    <a:lstStyle/>
                    <a:p>
                      <a:pPr lvl="0">
                        <a:buNone/>
                      </a:pPr>
                      <a:r>
                        <a:rPr lang="en-US" sz="900" b="1" i="0" u="none" strike="noStrike" noProof="0" dirty="0">
                          <a:latin typeface="Calibri"/>
                        </a:rPr>
                        <a:t> Being </a:t>
                      </a:r>
                      <a:r>
                        <a:rPr lang="en-US" sz="900" b="1" i="0" u="none" strike="noStrike" noProof="0" err="1">
                          <a:latin typeface="Calibri"/>
                        </a:rPr>
                        <a:t>organised</a:t>
                      </a:r>
                      <a:r>
                        <a:rPr lang="en-US" sz="900" b="1" i="0" u="none" strike="noStrike" noProof="0" dirty="0">
                          <a:latin typeface="Calibri"/>
                        </a:rPr>
                        <a:t> ensures our skills build in enough time for the final performance. Planning group rehearsals ensures we build sensitivity </a:t>
                      </a:r>
                      <a:r>
                        <a:rPr lang="en-US" sz="900" b="1" i="0" u="none" strike="noStrike" noProof="0">
                          <a:latin typeface="Calibri"/>
                        </a:rPr>
                        <a:t>to other dancers properly.</a:t>
                      </a:r>
                      <a:endParaRPr lang="en-US" sz="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extLst>
                  <a:ext uri="{0D108BD9-81ED-4DB2-BD59-A6C34878D82A}">
                    <a16:rowId xmlns:a16="http://schemas.microsoft.com/office/drawing/2014/main" val="1574986098"/>
                  </a:ext>
                </a:extLst>
              </a:tr>
              <a:tr h="674613">
                <a:tc>
                  <a:txBody>
                    <a:bodyPr/>
                    <a:lstStyle/>
                    <a:p>
                      <a:r>
                        <a:rPr lang="en-US" sz="900" b="1" dirty="0">
                          <a:solidFill>
                            <a:schemeClr val="tx1"/>
                          </a:solidFill>
                        </a:rPr>
                        <a:t>Response to feedback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tc>
                  <a:txBody>
                    <a:bodyPr/>
                    <a:lstStyle/>
                    <a:p>
                      <a:pPr lvl="0">
                        <a:buNone/>
                      </a:pPr>
                      <a:r>
                        <a:rPr lang="en-US" sz="900" b="1" i="0" u="none" strike="noStrike" noProof="0" dirty="0">
                          <a:latin typeface="Calibri"/>
                        </a:rPr>
                        <a:t>Helps us improve. Important that an outside person/video recording helps us spot where we can improve further - we may not be aware of it ourselves.</a:t>
                      </a:r>
                      <a:endParaRPr lang="en-US" sz="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extLst>
                  <a:ext uri="{0D108BD9-81ED-4DB2-BD59-A6C34878D82A}">
                    <a16:rowId xmlns:a16="http://schemas.microsoft.com/office/drawing/2014/main" val="1667419524"/>
                  </a:ext>
                </a:extLst>
              </a:tr>
              <a:tr h="674613">
                <a:tc>
                  <a:txBody>
                    <a:bodyPr/>
                    <a:lstStyle/>
                    <a:p>
                      <a:r>
                        <a:rPr lang="en-US" sz="900" b="1" dirty="0">
                          <a:solidFill>
                            <a:schemeClr val="tx1"/>
                          </a:solidFill>
                        </a:rPr>
                        <a:t>Capacity to 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tc>
                  <a:txBody>
                    <a:bodyPr/>
                    <a:lstStyle/>
                    <a:p>
                      <a:pPr lvl="0">
                        <a:buNone/>
                      </a:pPr>
                      <a:r>
                        <a:rPr lang="en-US" sz="900" b="1" i="0" u="none" strike="noStrike" noProof="0" dirty="0">
                          <a:latin typeface="Calibri"/>
                        </a:rPr>
                        <a:t>When we use planned rehearsal, rehearsal discipline, commitment, mental rehearsal, systematic repetition, concentration &amp; responding to feedback - we are showing that we have the capacity to improve our skills. All of them work </a:t>
                      </a:r>
                      <a:r>
                        <a:rPr lang="en-US" sz="900" b="1" i="0" u="none" strike="noStrike" noProof="0">
                          <a:latin typeface="Calibri"/>
                        </a:rPr>
                        <a:t>together.</a:t>
                      </a:r>
                      <a:endParaRPr lang="en-US" sz="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E1FF"/>
                    </a:solidFill>
                  </a:tcPr>
                </a:tc>
                <a:extLst>
                  <a:ext uri="{0D108BD9-81ED-4DB2-BD59-A6C34878D82A}">
                    <a16:rowId xmlns:a16="http://schemas.microsoft.com/office/drawing/2014/main" val="1553810824"/>
                  </a:ext>
                </a:extLst>
              </a:tr>
            </a:tbl>
          </a:graphicData>
        </a:graphic>
      </p:graphicFrame>
      <p:sp>
        <p:nvSpPr>
          <p:cNvPr id="23" name="Rounded Rectangle 22">
            <a:extLst>
              <a:ext uri="{FF2B5EF4-FFF2-40B4-BE49-F238E27FC236}">
                <a16:creationId xmlns:a16="http://schemas.microsoft.com/office/drawing/2014/main" id="{0DA819B3-5885-154C-AD87-9B8F7DC82421}"/>
              </a:ext>
            </a:extLst>
          </p:cNvPr>
          <p:cNvSpPr/>
          <p:nvPr/>
        </p:nvSpPr>
        <p:spPr>
          <a:xfrm>
            <a:off x="68909" y="2865295"/>
            <a:ext cx="3983010" cy="2374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Mental  Skills - Process </a:t>
            </a:r>
          </a:p>
        </p:txBody>
      </p:sp>
    </p:spTree>
    <p:extLst>
      <p:ext uri="{BB962C8B-B14F-4D97-AF65-F5344CB8AC3E}">
        <p14:creationId xmlns:p14="http://schemas.microsoft.com/office/powerpoint/2010/main" val="284058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9D42C9D-03B2-3948-A14F-ED7E30AA8FCD}"/>
              </a:ext>
            </a:extLst>
          </p:cNvPr>
          <p:cNvGraphicFramePr>
            <a:graphicFrameLocks noGrp="1"/>
          </p:cNvGraphicFramePr>
          <p:nvPr/>
        </p:nvGraphicFramePr>
        <p:xfrm>
          <a:off x="118910" y="734243"/>
          <a:ext cx="6505424" cy="2507410"/>
        </p:xfrm>
        <a:graphic>
          <a:graphicData uri="http://schemas.openxmlformats.org/drawingml/2006/table">
            <a:tbl>
              <a:tblPr>
                <a:tableStyleId>{775DCB02-9BB8-47FD-8907-85C794F793BA}</a:tableStyleId>
              </a:tblPr>
              <a:tblGrid>
                <a:gridCol w="2183176">
                  <a:extLst>
                    <a:ext uri="{9D8B030D-6E8A-4147-A177-3AD203B41FA5}">
                      <a16:colId xmlns:a16="http://schemas.microsoft.com/office/drawing/2014/main" val="3082506241"/>
                    </a:ext>
                  </a:extLst>
                </a:gridCol>
                <a:gridCol w="4322248">
                  <a:extLst>
                    <a:ext uri="{9D8B030D-6E8A-4147-A177-3AD203B41FA5}">
                      <a16:colId xmlns:a16="http://schemas.microsoft.com/office/drawing/2014/main" val="2360162916"/>
                    </a:ext>
                  </a:extLst>
                </a:gridCol>
              </a:tblGrid>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u="none" strike="noStrike" cap="none" dirty="0"/>
                        <a:t>Researching </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GB" sz="1000" dirty="0">
                          <a:solidFill>
                            <a:schemeClr val="tx1"/>
                          </a:solidFill>
                        </a:rPr>
                        <a:t>Investigate background information and meaning around a chosen stimulus.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460250"/>
                  </a:ext>
                </a:extLst>
              </a:tr>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u="none" strike="noStrike" cap="none" dirty="0"/>
                        <a:t>Improvising </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To create and explore movement without any forethought or preparation.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5983395"/>
                  </a:ext>
                </a:extLst>
              </a:tr>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u="none" strike="noStrike" cap="none" dirty="0"/>
                        <a:t>Generating </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r>
                        <a:rPr lang="en-GB" sz="1000" dirty="0">
                          <a:solidFill>
                            <a:schemeClr val="tx1"/>
                          </a:solidFill>
                        </a:rPr>
                        <a:t>Create movement or phrases from initial ideas.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7657071"/>
                  </a:ext>
                </a:extLst>
              </a:tr>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u="none" strike="noStrike" cap="none" dirty="0"/>
                        <a:t>Selecting </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Carefully choose as being the best or most suitable movement ideas.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628636"/>
                  </a:ext>
                </a:extLst>
              </a:tr>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u="none" strike="noStrike" cap="none" dirty="0"/>
                        <a:t>Developing</a:t>
                      </a:r>
                      <a:r>
                        <a:rPr lang="en-GB" sz="1000" u="none" strike="noStrike" cap="none" baseline="0" dirty="0"/>
                        <a:t> </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Elaborate or expand by manipulating and developing the movement material.</a:t>
                      </a:r>
                      <a:r>
                        <a:rPr lang="en-GB" sz="1000" b="0" u="none" strike="noStrike" cap="none" baseline="0" dirty="0">
                          <a:solidFill>
                            <a:schemeClr val="tx1"/>
                          </a:solidFill>
                          <a:latin typeface="+mn-lt"/>
                        </a:rPr>
                        <a:t> </a:t>
                      </a:r>
                      <a:endParaRPr lang="en-GB"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7126987"/>
                  </a:ext>
                </a:extLst>
              </a:tr>
              <a:tr h="236157">
                <a:tc>
                  <a:txBody>
                    <a:bodyPr/>
                    <a:lstStyle/>
                    <a:p>
                      <a:pPr marL="0" marR="0" lvl="0" indent="0" algn="l" rtl="0">
                        <a:lnSpc>
                          <a:spcPct val="100000"/>
                        </a:lnSpc>
                        <a:spcBef>
                          <a:spcPts val="0"/>
                        </a:spcBef>
                        <a:spcAft>
                          <a:spcPts val="0"/>
                        </a:spcAft>
                        <a:buClr>
                          <a:srgbClr val="000000"/>
                        </a:buClr>
                        <a:buSzPts val="1100"/>
                        <a:buFont typeface="Arial"/>
                        <a:buNone/>
                      </a:pPr>
                      <a:r>
                        <a:rPr lang="en-GB" sz="1000" u="none" strike="noStrike" cap="none" dirty="0"/>
                        <a:t>Structuring</a:t>
                      </a:r>
                      <a:r>
                        <a:rPr lang="en-GB" sz="1000" u="none" strike="noStrike" cap="none" baseline="0" dirty="0"/>
                        <a:t> </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Organise the movement material into a whole, by creating sections and a climax.</a:t>
                      </a:r>
                      <a:r>
                        <a:rPr lang="en-GB" sz="1000" b="0" u="none" strike="noStrike" cap="none" baseline="0" dirty="0">
                          <a:solidFill>
                            <a:schemeClr val="tx1"/>
                          </a:solidFill>
                          <a:latin typeface="+mn-lt"/>
                        </a:rPr>
                        <a:t> </a:t>
                      </a:r>
                      <a:endParaRPr lang="en-GB"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466722"/>
                  </a:ext>
                </a:extLst>
              </a:tr>
              <a:tr h="343510">
                <a:tc>
                  <a:txBody>
                    <a:bodyPr/>
                    <a:lstStyle/>
                    <a:p>
                      <a:pPr marL="0" marR="0" lvl="0" indent="0" algn="l" rtl="0">
                        <a:lnSpc>
                          <a:spcPct val="100000"/>
                        </a:lnSpc>
                        <a:spcBef>
                          <a:spcPts val="0"/>
                        </a:spcBef>
                        <a:spcAft>
                          <a:spcPts val="0"/>
                        </a:spcAft>
                        <a:buClr>
                          <a:srgbClr val="000000"/>
                        </a:buClr>
                        <a:buSzPts val="1100"/>
                        <a:buFont typeface="Arial"/>
                        <a:buNone/>
                      </a:pPr>
                      <a:r>
                        <a:rPr lang="en-GB" sz="1000" u="none" strike="noStrike" cap="none" dirty="0"/>
                        <a:t>Refining</a:t>
                      </a:r>
                      <a:r>
                        <a:rPr lang="en-GB" sz="1000" u="none" strike="noStrike" cap="none" baseline="0" dirty="0"/>
                        <a:t> and Synthesising </a:t>
                      </a:r>
                      <a:endParaRPr sz="1000" b="0" u="none" strike="noStrike" cap="none" dirty="0">
                        <a:solidFill>
                          <a:schemeClr val="tx1"/>
                        </a:solidFill>
                        <a:latin typeface="+mn-lt"/>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Perfect and polish.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950667"/>
                  </a:ext>
                </a:extLst>
              </a:tr>
            </a:tbl>
          </a:graphicData>
        </a:graphic>
      </p:graphicFrame>
      <p:sp>
        <p:nvSpPr>
          <p:cNvPr id="5" name="Rounded Rectangle 4"/>
          <p:cNvSpPr/>
          <p:nvPr/>
        </p:nvSpPr>
        <p:spPr>
          <a:xfrm>
            <a:off x="92785" y="384883"/>
            <a:ext cx="6505424" cy="3309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1100" b="1" dirty="0">
              <a:solidFill>
                <a:schemeClr val="tx1"/>
              </a:solidFill>
            </a:endParaRPr>
          </a:p>
          <a:p>
            <a:pPr algn="ctr"/>
            <a:r>
              <a:rPr lang="en-US" sz="1100" b="1" dirty="0">
                <a:solidFill>
                  <a:schemeClr val="tx1"/>
                </a:solidFill>
              </a:rPr>
              <a:t>Choreographic Process</a:t>
            </a:r>
          </a:p>
          <a:p>
            <a:endParaRPr lang="en-GB" sz="1100" b="1" dirty="0">
              <a:solidFill>
                <a:schemeClr val="tx1"/>
              </a:solidFill>
            </a:endParaRPr>
          </a:p>
        </p:txBody>
      </p:sp>
      <p:sp>
        <p:nvSpPr>
          <p:cNvPr id="6" name="Rounded Rectangle 5">
            <a:extLst>
              <a:ext uri="{FF2B5EF4-FFF2-40B4-BE49-F238E27FC236}">
                <a16:creationId xmlns:a16="http://schemas.microsoft.com/office/drawing/2014/main" id="{7A7B998E-F467-6D40-A983-83D2D0FC607A}"/>
              </a:ext>
            </a:extLst>
          </p:cNvPr>
          <p:cNvSpPr/>
          <p:nvPr/>
        </p:nvSpPr>
        <p:spPr>
          <a:xfrm>
            <a:off x="118910" y="53921"/>
            <a:ext cx="6505424" cy="330961"/>
          </a:xfrm>
          <a:prstGeom prst="roundRect">
            <a:avLst/>
          </a:prstGeom>
          <a:solidFill>
            <a:srgbClr val="00FA00"/>
          </a:solidFill>
        </p:spPr>
        <p:style>
          <a:lnRef idx="2">
            <a:schemeClr val="dk1"/>
          </a:lnRef>
          <a:fillRef idx="1">
            <a:schemeClr val="lt1"/>
          </a:fillRef>
          <a:effectRef idx="0">
            <a:schemeClr val="dk1"/>
          </a:effectRef>
          <a:fontRef idx="minor">
            <a:schemeClr val="dk1"/>
          </a:fontRef>
        </p:style>
        <p:txBody>
          <a:bodyPr rtlCol="0" anchor="ctr"/>
          <a:lstStyle/>
          <a:p>
            <a:endParaRPr lang="en-US" sz="1100" b="1" dirty="0">
              <a:solidFill>
                <a:schemeClr val="tx1"/>
              </a:solidFill>
            </a:endParaRPr>
          </a:p>
          <a:p>
            <a:pPr algn="ctr"/>
            <a:r>
              <a:rPr lang="en-US" sz="1100" b="1" dirty="0">
                <a:solidFill>
                  <a:schemeClr val="tx1"/>
                </a:solidFill>
              </a:rPr>
              <a:t>Year 9 Dance Choreography </a:t>
            </a:r>
          </a:p>
          <a:p>
            <a:endParaRPr lang="en-GB" sz="1100" b="1" dirty="0">
              <a:solidFill>
                <a:schemeClr val="tx1"/>
              </a:solidFill>
            </a:endParaRPr>
          </a:p>
        </p:txBody>
      </p:sp>
      <p:graphicFrame>
        <p:nvGraphicFramePr>
          <p:cNvPr id="11" name="Table 10">
            <a:extLst>
              <a:ext uri="{FF2B5EF4-FFF2-40B4-BE49-F238E27FC236}">
                <a16:creationId xmlns:a16="http://schemas.microsoft.com/office/drawing/2014/main" id="{D0D5AE7A-F4D7-D345-AD98-4AADC169A5BD}"/>
              </a:ext>
            </a:extLst>
          </p:cNvPr>
          <p:cNvGraphicFramePr>
            <a:graphicFrameLocks noGrp="1"/>
          </p:cNvGraphicFramePr>
          <p:nvPr/>
        </p:nvGraphicFramePr>
        <p:xfrm>
          <a:off x="6779621" y="355681"/>
          <a:ext cx="5316586" cy="2941648"/>
        </p:xfrm>
        <a:graphic>
          <a:graphicData uri="http://schemas.openxmlformats.org/drawingml/2006/table">
            <a:tbl>
              <a:tblPr>
                <a:noFill/>
              </a:tblPr>
              <a:tblGrid>
                <a:gridCol w="1930507">
                  <a:extLst>
                    <a:ext uri="{9D8B030D-6E8A-4147-A177-3AD203B41FA5}">
                      <a16:colId xmlns:a16="http://schemas.microsoft.com/office/drawing/2014/main" val="543243432"/>
                    </a:ext>
                  </a:extLst>
                </a:gridCol>
                <a:gridCol w="3386079">
                  <a:extLst>
                    <a:ext uri="{9D8B030D-6E8A-4147-A177-3AD203B41FA5}">
                      <a16:colId xmlns:a16="http://schemas.microsoft.com/office/drawing/2014/main" val="749706528"/>
                    </a:ext>
                  </a:extLst>
                </a:gridCol>
              </a:tblGrid>
              <a:tr h="295992">
                <a:tc>
                  <a:txBody>
                    <a:bodyPr/>
                    <a:lstStyle/>
                    <a:p>
                      <a:pPr marL="0" marR="0" lvl="0" indent="0" algn="l" rtl="0">
                        <a:lnSpc>
                          <a:spcPct val="80000"/>
                        </a:lnSpc>
                        <a:spcBef>
                          <a:spcPts val="0"/>
                        </a:spcBef>
                        <a:spcAft>
                          <a:spcPts val="0"/>
                        </a:spcAft>
                        <a:buClr>
                          <a:srgbClr val="000000"/>
                        </a:buClr>
                        <a:buSzPts val="1100"/>
                        <a:buFont typeface="Arial"/>
                        <a:buNone/>
                      </a:pPr>
                      <a:r>
                        <a:rPr lang="en-GB" sz="1000" b="1" u="none" strike="noStrike" cap="none" dirty="0"/>
                        <a:t>Binary     </a:t>
                      </a:r>
                      <a:r>
                        <a:rPr lang="en-GB" sz="1000" b="0" u="none" strike="noStrike" cap="none" dirty="0">
                          <a:solidFill>
                            <a:srgbClr val="660066"/>
                          </a:solidFill>
                        </a:rPr>
                        <a:t>AB</a:t>
                      </a:r>
                      <a:endParaRPr sz="1000" b="0" u="none" strike="noStrike" cap="none" dirty="0">
                        <a:solidFill>
                          <a:srgbClr val="660066"/>
                        </a:solidFill>
                      </a:endParaRPr>
                    </a:p>
                  </a:txBody>
                  <a:tcPr marL="91425" marR="91425" marT="91425" marB="91425">
                    <a:solidFill>
                      <a:schemeClr val="accent1">
                        <a:lumMod val="40000"/>
                        <a:lumOff val="60000"/>
                      </a:schemeClr>
                    </a:solidFill>
                  </a:tcPr>
                </a:tc>
                <a:tc>
                  <a:txBody>
                    <a:bodyPr/>
                    <a:lstStyle/>
                    <a:p>
                      <a:pPr marL="0" marR="0" lvl="0" indent="0" algn="l" rtl="0">
                        <a:lnSpc>
                          <a:spcPct val="80000"/>
                        </a:lnSpc>
                        <a:spcBef>
                          <a:spcPts val="0"/>
                        </a:spcBef>
                        <a:spcAft>
                          <a:spcPts val="0"/>
                        </a:spcAft>
                        <a:buClr>
                          <a:srgbClr val="000000"/>
                        </a:buClr>
                        <a:buSzPts val="1100"/>
                        <a:buFont typeface="Arial"/>
                        <a:buNone/>
                      </a:pPr>
                      <a:r>
                        <a:rPr lang="en-GB" sz="1000" u="none" strike="noStrike" cap="none" dirty="0"/>
                        <a:t>A composition in 2 parts or sections</a:t>
                      </a:r>
                      <a:endParaRPr sz="1000" u="none" strike="noStrike" cap="none" dirty="0"/>
                    </a:p>
                  </a:txBody>
                  <a:tcPr marL="91425" marR="91425" marT="91425" marB="91425">
                    <a:solidFill>
                      <a:schemeClr val="accent1">
                        <a:lumMod val="40000"/>
                        <a:lumOff val="60000"/>
                      </a:schemeClr>
                    </a:solidFill>
                  </a:tcPr>
                </a:tc>
                <a:extLst>
                  <a:ext uri="{0D108BD9-81ED-4DB2-BD59-A6C34878D82A}">
                    <a16:rowId xmlns:a16="http://schemas.microsoft.com/office/drawing/2014/main" val="2959544600"/>
                  </a:ext>
                </a:extLst>
              </a:tr>
              <a:tr h="295992">
                <a:tc>
                  <a:txBody>
                    <a:bodyPr/>
                    <a:lstStyle/>
                    <a:p>
                      <a:pPr marL="0" marR="0" lvl="0" indent="0" algn="l" rtl="0">
                        <a:lnSpc>
                          <a:spcPct val="80000"/>
                        </a:lnSpc>
                        <a:spcBef>
                          <a:spcPts val="0"/>
                        </a:spcBef>
                        <a:spcAft>
                          <a:spcPts val="0"/>
                        </a:spcAft>
                        <a:buClr>
                          <a:srgbClr val="000000"/>
                        </a:buClr>
                        <a:buSzPts val="1100"/>
                        <a:buFont typeface="Arial"/>
                        <a:buNone/>
                      </a:pPr>
                      <a:r>
                        <a:rPr lang="en-GB" sz="1000" b="1" u="none" strike="noStrike" cap="none" dirty="0"/>
                        <a:t>Ternary   </a:t>
                      </a:r>
                      <a:r>
                        <a:rPr lang="en-GB" sz="1000" b="0" u="none" strike="noStrike" cap="none" dirty="0">
                          <a:solidFill>
                            <a:srgbClr val="660066"/>
                          </a:solidFill>
                        </a:rPr>
                        <a:t>ABA</a:t>
                      </a:r>
                      <a:endParaRPr sz="1000" b="0" u="none" strike="noStrike" cap="none" dirty="0">
                        <a:solidFill>
                          <a:srgbClr val="660066"/>
                        </a:solidFill>
                      </a:endParaRPr>
                    </a:p>
                  </a:txBody>
                  <a:tcPr marL="91425" marR="91425" marT="91425" marB="91425">
                    <a:solidFill>
                      <a:schemeClr val="accent1">
                        <a:lumMod val="40000"/>
                        <a:lumOff val="60000"/>
                      </a:schemeClr>
                    </a:solidFill>
                  </a:tcPr>
                </a:tc>
                <a:tc>
                  <a:txBody>
                    <a:bodyPr/>
                    <a:lstStyle/>
                    <a:p>
                      <a:pPr marL="0" marR="0" lvl="0" indent="0" algn="l" rtl="0">
                        <a:lnSpc>
                          <a:spcPct val="80000"/>
                        </a:lnSpc>
                        <a:spcBef>
                          <a:spcPts val="0"/>
                        </a:spcBef>
                        <a:spcAft>
                          <a:spcPts val="0"/>
                        </a:spcAft>
                        <a:buClr>
                          <a:srgbClr val="000000"/>
                        </a:buClr>
                        <a:buSzPts val="1100"/>
                        <a:buFont typeface="Arial"/>
                        <a:buNone/>
                      </a:pPr>
                      <a:r>
                        <a:rPr lang="en-GB" sz="1000" u="none" strike="noStrike" cap="none" dirty="0"/>
                        <a:t>A composition</a:t>
                      </a:r>
                      <a:r>
                        <a:rPr lang="en-GB" sz="1000" u="none" strike="noStrike" cap="none" baseline="0" dirty="0"/>
                        <a:t> in 3 parts.</a:t>
                      </a:r>
                      <a:endParaRPr sz="1000" u="none" strike="noStrike" cap="none" dirty="0"/>
                    </a:p>
                  </a:txBody>
                  <a:tcPr marL="91425" marR="91425" marT="91425" marB="91425">
                    <a:solidFill>
                      <a:schemeClr val="accent1">
                        <a:lumMod val="40000"/>
                        <a:lumOff val="60000"/>
                      </a:schemeClr>
                    </a:solidFill>
                  </a:tcPr>
                </a:tc>
                <a:extLst>
                  <a:ext uri="{0D108BD9-81ED-4DB2-BD59-A6C34878D82A}">
                    <a16:rowId xmlns:a16="http://schemas.microsoft.com/office/drawing/2014/main" val="3511810946"/>
                  </a:ext>
                </a:extLst>
              </a:tr>
              <a:tr h="316635">
                <a:tc>
                  <a:txBody>
                    <a:bodyPr/>
                    <a:lstStyle/>
                    <a:p>
                      <a:pPr marL="0" marR="0" lvl="0" indent="0" algn="l" rtl="0">
                        <a:lnSpc>
                          <a:spcPct val="80000"/>
                        </a:lnSpc>
                        <a:spcBef>
                          <a:spcPts val="0"/>
                        </a:spcBef>
                        <a:spcAft>
                          <a:spcPts val="0"/>
                        </a:spcAft>
                        <a:buClr>
                          <a:srgbClr val="000000"/>
                        </a:buClr>
                        <a:buSzPts val="1100"/>
                        <a:buFont typeface="Arial"/>
                        <a:buNone/>
                      </a:pPr>
                      <a:r>
                        <a:rPr lang="en-GB" sz="1000" b="1" u="none" strike="noStrike" cap="none" dirty="0"/>
                        <a:t>Rondo     </a:t>
                      </a:r>
                      <a:r>
                        <a:rPr lang="en-GB" sz="1000" b="0" u="none" strike="noStrike" cap="none" dirty="0">
                          <a:solidFill>
                            <a:srgbClr val="660066"/>
                          </a:solidFill>
                        </a:rPr>
                        <a:t>ABCBDB</a:t>
                      </a:r>
                      <a:endParaRPr sz="1000" b="0" u="none" strike="noStrike" cap="none" dirty="0">
                        <a:solidFill>
                          <a:srgbClr val="660066"/>
                        </a:solidFill>
                      </a:endParaRPr>
                    </a:p>
                  </a:txBody>
                  <a:tcPr marL="91425" marR="91425" marT="91425" marB="91425">
                    <a:solidFill>
                      <a:schemeClr val="accent1">
                        <a:lumMod val="40000"/>
                        <a:lumOff val="60000"/>
                      </a:schemeClr>
                    </a:solidFill>
                  </a:tcPr>
                </a:tc>
                <a:tc>
                  <a:txBody>
                    <a:bodyPr/>
                    <a:lstStyle/>
                    <a:p>
                      <a:pPr marL="0" marR="0" lvl="0" indent="0" algn="l" rtl="0">
                        <a:lnSpc>
                          <a:spcPct val="80000"/>
                        </a:lnSpc>
                        <a:spcBef>
                          <a:spcPts val="0"/>
                        </a:spcBef>
                        <a:spcAft>
                          <a:spcPts val="0"/>
                        </a:spcAft>
                        <a:buClr>
                          <a:srgbClr val="000000"/>
                        </a:buClr>
                        <a:buSzPts val="1100"/>
                        <a:buFont typeface="Arial"/>
                        <a:buNone/>
                      </a:pPr>
                      <a:r>
                        <a:rPr lang="en-GB" sz="1000" u="none" strike="noStrike" cap="none" baseline="0" dirty="0"/>
                        <a:t>Music or dance form with alternating &amp; repeating sections e.g. chorus</a:t>
                      </a:r>
                      <a:endParaRPr sz="1000" u="none" strike="noStrike" cap="none" dirty="0"/>
                    </a:p>
                  </a:txBody>
                  <a:tcPr marL="91425" marR="91425" marT="91425" marB="91425">
                    <a:solidFill>
                      <a:schemeClr val="accent1">
                        <a:lumMod val="40000"/>
                        <a:lumOff val="60000"/>
                      </a:schemeClr>
                    </a:solidFill>
                  </a:tcPr>
                </a:tc>
                <a:extLst>
                  <a:ext uri="{0D108BD9-81ED-4DB2-BD59-A6C34878D82A}">
                    <a16:rowId xmlns:a16="http://schemas.microsoft.com/office/drawing/2014/main" val="3739983750"/>
                  </a:ext>
                </a:extLst>
              </a:tr>
              <a:tr h="312019">
                <a:tc>
                  <a:txBody>
                    <a:bodyPr/>
                    <a:lstStyle/>
                    <a:p>
                      <a:pPr marL="0" marR="0" lvl="0" indent="0" algn="l" rtl="0">
                        <a:lnSpc>
                          <a:spcPct val="80000"/>
                        </a:lnSpc>
                        <a:spcBef>
                          <a:spcPts val="0"/>
                        </a:spcBef>
                        <a:spcAft>
                          <a:spcPts val="0"/>
                        </a:spcAft>
                        <a:buClr>
                          <a:srgbClr val="000000"/>
                        </a:buClr>
                        <a:buSzPts val="1100"/>
                        <a:buFont typeface="Arial"/>
                        <a:buNone/>
                      </a:pPr>
                      <a:r>
                        <a:rPr lang="en-GB" sz="1000" b="1" u="none" strike="noStrike" cap="none" dirty="0"/>
                        <a:t>Episodic   </a:t>
                      </a:r>
                      <a:r>
                        <a:rPr lang="en-GB" sz="1000" b="0" u="none" strike="noStrike" cap="none" dirty="0">
                          <a:solidFill>
                            <a:srgbClr val="660066"/>
                          </a:solidFill>
                        </a:rPr>
                        <a:t>ABCD</a:t>
                      </a:r>
                      <a:endParaRPr sz="1000" b="0" u="none" strike="noStrike" cap="none" dirty="0">
                        <a:solidFill>
                          <a:srgbClr val="660066"/>
                        </a:solidFill>
                      </a:endParaRPr>
                    </a:p>
                  </a:txBody>
                  <a:tcPr marL="91425" marR="91425" marT="91425" marB="91425">
                    <a:solidFill>
                      <a:schemeClr val="accent1">
                        <a:lumMod val="40000"/>
                        <a:lumOff val="60000"/>
                      </a:schemeClr>
                    </a:solidFill>
                  </a:tcPr>
                </a:tc>
                <a:tc>
                  <a:txBody>
                    <a:bodyPr/>
                    <a:lstStyle/>
                    <a:p>
                      <a:pPr marL="0" marR="0" lvl="0" indent="0" algn="l" rtl="0">
                        <a:lnSpc>
                          <a:spcPct val="80000"/>
                        </a:lnSpc>
                        <a:spcBef>
                          <a:spcPts val="0"/>
                        </a:spcBef>
                        <a:spcAft>
                          <a:spcPts val="0"/>
                        </a:spcAft>
                        <a:buClr>
                          <a:srgbClr val="000000"/>
                        </a:buClr>
                        <a:buSzPts val="1100"/>
                        <a:buFont typeface="Arial"/>
                        <a:buNone/>
                      </a:pPr>
                      <a:r>
                        <a:rPr lang="en-GB" sz="1000" u="none" strike="noStrike" cap="none" dirty="0"/>
                        <a:t>A choreography with several sections,</a:t>
                      </a:r>
                      <a:r>
                        <a:rPr lang="en-GB" sz="1000" u="none" strike="noStrike" cap="none" baseline="0" dirty="0"/>
                        <a:t> linked by a theme</a:t>
                      </a:r>
                      <a:endParaRPr sz="1000" u="none" strike="noStrike" cap="none" dirty="0"/>
                    </a:p>
                  </a:txBody>
                  <a:tcPr marL="91425" marR="91425" marT="91425" marB="91425">
                    <a:solidFill>
                      <a:schemeClr val="accent1">
                        <a:lumMod val="40000"/>
                        <a:lumOff val="60000"/>
                      </a:schemeClr>
                    </a:solidFill>
                  </a:tcPr>
                </a:tc>
                <a:extLst>
                  <a:ext uri="{0D108BD9-81ED-4DB2-BD59-A6C34878D82A}">
                    <a16:rowId xmlns:a16="http://schemas.microsoft.com/office/drawing/2014/main" val="2862509328"/>
                  </a:ext>
                </a:extLst>
              </a:tr>
              <a:tr h="295992">
                <a:tc>
                  <a:txBody>
                    <a:bodyPr/>
                    <a:lstStyle/>
                    <a:p>
                      <a:pPr marL="0" marR="0" lvl="0" indent="0" algn="l" rtl="0">
                        <a:lnSpc>
                          <a:spcPct val="80000"/>
                        </a:lnSpc>
                        <a:spcBef>
                          <a:spcPts val="0"/>
                        </a:spcBef>
                        <a:spcAft>
                          <a:spcPts val="0"/>
                        </a:spcAft>
                        <a:buClr>
                          <a:srgbClr val="000000"/>
                        </a:buClr>
                        <a:buSzPts val="1100"/>
                        <a:buFont typeface="Arial"/>
                        <a:buNone/>
                      </a:pPr>
                      <a:r>
                        <a:rPr lang="en-GB" sz="1000" b="1" u="none" strike="noStrike" cap="none" dirty="0"/>
                        <a:t>Narrative    </a:t>
                      </a:r>
                      <a:endParaRPr sz="1000" b="1" u="none" strike="noStrike" cap="none" dirty="0"/>
                    </a:p>
                  </a:txBody>
                  <a:tcPr marL="91425" marR="91425" marT="91425" marB="91425">
                    <a:solidFill>
                      <a:schemeClr val="accent1">
                        <a:lumMod val="40000"/>
                        <a:lumOff val="60000"/>
                      </a:schemeClr>
                    </a:solidFill>
                  </a:tcPr>
                </a:tc>
                <a:tc>
                  <a:txBody>
                    <a:bodyPr/>
                    <a:lstStyle/>
                    <a:p>
                      <a:pPr marL="0" marR="0" lvl="0" indent="0" algn="l" rtl="0">
                        <a:lnSpc>
                          <a:spcPct val="80000"/>
                        </a:lnSpc>
                        <a:spcBef>
                          <a:spcPts val="0"/>
                        </a:spcBef>
                        <a:spcAft>
                          <a:spcPts val="0"/>
                        </a:spcAft>
                        <a:buClr>
                          <a:srgbClr val="000000"/>
                        </a:buClr>
                        <a:buSzPts val="1100"/>
                        <a:buFont typeface="Arial"/>
                        <a:buNone/>
                      </a:pPr>
                      <a:r>
                        <a:rPr lang="en-GB" sz="1000" u="none" strike="noStrike" cap="none" dirty="0"/>
                        <a:t>Dance that</a:t>
                      </a:r>
                      <a:r>
                        <a:rPr lang="en-GB" sz="1000" u="none" strike="noStrike" cap="none" baseline="0" dirty="0"/>
                        <a:t> tells a story.</a:t>
                      </a:r>
                      <a:endParaRPr sz="1000" u="none" strike="noStrike" cap="none" dirty="0"/>
                    </a:p>
                  </a:txBody>
                  <a:tcPr marL="91425" marR="91425" marT="91425" marB="91425">
                    <a:solidFill>
                      <a:schemeClr val="accent1">
                        <a:lumMod val="40000"/>
                        <a:lumOff val="60000"/>
                      </a:schemeClr>
                    </a:solidFill>
                  </a:tcPr>
                </a:tc>
                <a:extLst>
                  <a:ext uri="{0D108BD9-81ED-4DB2-BD59-A6C34878D82A}">
                    <a16:rowId xmlns:a16="http://schemas.microsoft.com/office/drawing/2014/main" val="2616644793"/>
                  </a:ext>
                </a:extLst>
              </a:tr>
              <a:tr h="295992">
                <a:tc>
                  <a:txBody>
                    <a:bodyPr/>
                    <a:lstStyle/>
                    <a:p>
                      <a:pPr marL="0" marR="0" lvl="0" indent="0" algn="l" rtl="0">
                        <a:lnSpc>
                          <a:spcPct val="80000"/>
                        </a:lnSpc>
                        <a:spcBef>
                          <a:spcPts val="0"/>
                        </a:spcBef>
                        <a:spcAft>
                          <a:spcPts val="0"/>
                        </a:spcAft>
                        <a:buClr>
                          <a:srgbClr val="000000"/>
                        </a:buClr>
                        <a:buSzPts val="1100"/>
                        <a:buFont typeface="Arial"/>
                        <a:buNone/>
                      </a:pPr>
                      <a:r>
                        <a:rPr lang="en-GB" sz="1000" b="1" u="none" strike="noStrike" cap="none" dirty="0"/>
                        <a:t>Beginning/middle/end</a:t>
                      </a:r>
                      <a:endParaRPr sz="1000" b="1" u="none" strike="noStrike" cap="none" dirty="0"/>
                    </a:p>
                  </a:txBody>
                  <a:tcPr marL="91425" marR="91425" marT="91425" marB="91425">
                    <a:solidFill>
                      <a:schemeClr val="accent1">
                        <a:lumMod val="40000"/>
                        <a:lumOff val="60000"/>
                      </a:schemeClr>
                    </a:solidFill>
                  </a:tcPr>
                </a:tc>
                <a:tc>
                  <a:txBody>
                    <a:bodyPr/>
                    <a:lstStyle/>
                    <a:p>
                      <a:pPr marL="0" marR="0" lvl="0" indent="0" algn="l" rtl="0">
                        <a:lnSpc>
                          <a:spcPct val="80000"/>
                        </a:lnSpc>
                        <a:spcBef>
                          <a:spcPts val="0"/>
                        </a:spcBef>
                        <a:spcAft>
                          <a:spcPts val="0"/>
                        </a:spcAft>
                        <a:buClr>
                          <a:srgbClr val="000000"/>
                        </a:buClr>
                        <a:buSzPts val="1100"/>
                        <a:buFont typeface="Arial"/>
                        <a:buNone/>
                      </a:pPr>
                      <a:r>
                        <a:rPr lang="en-GB" sz="1000" u="none" strike="noStrike" cap="none" dirty="0"/>
                        <a:t>Beginning, middle and end of a dance.</a:t>
                      </a:r>
                      <a:endParaRPr sz="1000" u="none" strike="noStrike" cap="none" dirty="0"/>
                    </a:p>
                  </a:txBody>
                  <a:tcPr marL="91425" marR="91425" marT="91425" marB="91425">
                    <a:solidFill>
                      <a:schemeClr val="accent1">
                        <a:lumMod val="40000"/>
                        <a:lumOff val="60000"/>
                      </a:schemeClr>
                    </a:solidFill>
                  </a:tcPr>
                </a:tc>
                <a:extLst>
                  <a:ext uri="{0D108BD9-81ED-4DB2-BD59-A6C34878D82A}">
                    <a16:rowId xmlns:a16="http://schemas.microsoft.com/office/drawing/2014/main" val="590978260"/>
                  </a:ext>
                </a:extLst>
              </a:tr>
              <a:tr h="295992">
                <a:tc>
                  <a:txBody>
                    <a:bodyPr/>
                    <a:lstStyle/>
                    <a:p>
                      <a:pPr marL="0" marR="0" lvl="0" indent="0" algn="l" rtl="0">
                        <a:lnSpc>
                          <a:spcPct val="80000"/>
                        </a:lnSpc>
                        <a:spcBef>
                          <a:spcPts val="0"/>
                        </a:spcBef>
                        <a:spcAft>
                          <a:spcPts val="0"/>
                        </a:spcAft>
                        <a:buClr>
                          <a:srgbClr val="000000"/>
                        </a:buClr>
                        <a:buSzPts val="1100"/>
                        <a:buFont typeface="Arial"/>
                        <a:buNone/>
                      </a:pPr>
                      <a:r>
                        <a:rPr lang="en-GB" sz="1000" b="1" u="none" strike="noStrike" cap="none" dirty="0"/>
                        <a:t>Unity</a:t>
                      </a:r>
                      <a:endParaRPr sz="1000" b="1" u="none" strike="noStrike" cap="none" dirty="0"/>
                    </a:p>
                  </a:txBody>
                  <a:tcPr marL="91425" marR="91425" marT="91425" marB="91425">
                    <a:solidFill>
                      <a:schemeClr val="accent1">
                        <a:lumMod val="40000"/>
                        <a:lumOff val="60000"/>
                      </a:schemeClr>
                    </a:solidFill>
                  </a:tcPr>
                </a:tc>
                <a:tc>
                  <a:txBody>
                    <a:bodyPr/>
                    <a:lstStyle/>
                    <a:p>
                      <a:pPr marL="0" marR="0" lvl="0" indent="0" algn="l" rtl="0">
                        <a:lnSpc>
                          <a:spcPct val="80000"/>
                        </a:lnSpc>
                        <a:spcBef>
                          <a:spcPts val="0"/>
                        </a:spcBef>
                        <a:spcAft>
                          <a:spcPts val="0"/>
                        </a:spcAft>
                        <a:buClr>
                          <a:srgbClr val="000000"/>
                        </a:buClr>
                        <a:buSzPts val="1100"/>
                        <a:buFont typeface="Arial"/>
                        <a:buNone/>
                      </a:pPr>
                      <a:r>
                        <a:rPr lang="en-GB" sz="1000" u="none" strike="noStrike" cap="none" dirty="0"/>
                        <a:t>A sense of ‘wholeness’ or harmony</a:t>
                      </a:r>
                      <a:endParaRPr sz="1000" u="none" strike="noStrike" cap="none" dirty="0"/>
                    </a:p>
                  </a:txBody>
                  <a:tcPr marL="91425" marR="91425" marT="91425" marB="91425">
                    <a:solidFill>
                      <a:schemeClr val="accent1">
                        <a:lumMod val="40000"/>
                        <a:lumOff val="60000"/>
                      </a:schemeClr>
                    </a:solidFill>
                  </a:tcPr>
                </a:tc>
                <a:extLst>
                  <a:ext uri="{0D108BD9-81ED-4DB2-BD59-A6C34878D82A}">
                    <a16:rowId xmlns:a16="http://schemas.microsoft.com/office/drawing/2014/main" val="3758154797"/>
                  </a:ext>
                </a:extLst>
              </a:tr>
              <a:tr h="295992">
                <a:tc>
                  <a:txBody>
                    <a:bodyPr/>
                    <a:lstStyle/>
                    <a:p>
                      <a:pPr marL="0" marR="0" lvl="0" indent="0" algn="l" rtl="0">
                        <a:lnSpc>
                          <a:spcPct val="80000"/>
                        </a:lnSpc>
                        <a:spcBef>
                          <a:spcPts val="0"/>
                        </a:spcBef>
                        <a:spcAft>
                          <a:spcPts val="0"/>
                        </a:spcAft>
                        <a:buClr>
                          <a:srgbClr val="000000"/>
                        </a:buClr>
                        <a:buSzPts val="1100"/>
                        <a:buFont typeface="Arial"/>
                        <a:buNone/>
                      </a:pPr>
                      <a:r>
                        <a:rPr lang="en-GB" sz="1000" b="1" u="none" strike="noStrike" cap="none" dirty="0"/>
                        <a:t>Logical</a:t>
                      </a:r>
                      <a:r>
                        <a:rPr lang="en-GB" sz="1000" b="1" u="none" strike="noStrike" cap="none" baseline="0" dirty="0"/>
                        <a:t> sequence</a:t>
                      </a:r>
                      <a:endParaRPr sz="1000" b="1" u="none" strike="noStrike" cap="none" dirty="0"/>
                    </a:p>
                  </a:txBody>
                  <a:tcPr marL="91425" marR="91425" marT="91425" marB="91425">
                    <a:solidFill>
                      <a:schemeClr val="accent1">
                        <a:lumMod val="40000"/>
                        <a:lumOff val="60000"/>
                      </a:schemeClr>
                    </a:solidFill>
                  </a:tcPr>
                </a:tc>
                <a:tc>
                  <a:txBody>
                    <a:bodyPr/>
                    <a:lstStyle/>
                    <a:p>
                      <a:pPr marL="0" marR="0" lvl="0" indent="0" algn="l" rtl="0">
                        <a:lnSpc>
                          <a:spcPct val="80000"/>
                        </a:lnSpc>
                        <a:spcBef>
                          <a:spcPts val="0"/>
                        </a:spcBef>
                        <a:spcAft>
                          <a:spcPts val="0"/>
                        </a:spcAft>
                        <a:buClr>
                          <a:srgbClr val="000000"/>
                        </a:buClr>
                        <a:buSzPts val="1100"/>
                        <a:buFont typeface="Arial"/>
                        <a:buNone/>
                      </a:pPr>
                      <a:r>
                        <a:rPr lang="en-GB" sz="1000" u="none" strike="noStrike" cap="none" dirty="0"/>
                        <a:t>The flow of</a:t>
                      </a:r>
                      <a:r>
                        <a:rPr lang="en-GB" sz="1000" u="none" strike="noStrike" cap="none" baseline="0" dirty="0"/>
                        <a:t> phrases or sections of a dance.</a:t>
                      </a:r>
                      <a:endParaRPr sz="1000" u="none" strike="noStrike" cap="none" dirty="0"/>
                    </a:p>
                  </a:txBody>
                  <a:tcPr marL="91425" marR="91425" marT="91425" marB="91425">
                    <a:solidFill>
                      <a:schemeClr val="accent1">
                        <a:lumMod val="40000"/>
                        <a:lumOff val="60000"/>
                      </a:schemeClr>
                    </a:solidFill>
                  </a:tcPr>
                </a:tc>
                <a:extLst>
                  <a:ext uri="{0D108BD9-81ED-4DB2-BD59-A6C34878D82A}">
                    <a16:rowId xmlns:a16="http://schemas.microsoft.com/office/drawing/2014/main" val="3662438813"/>
                  </a:ext>
                </a:extLst>
              </a:tr>
              <a:tr h="352983">
                <a:tc>
                  <a:txBody>
                    <a:bodyPr/>
                    <a:lstStyle/>
                    <a:p>
                      <a:pPr marL="0" marR="0" lvl="0" indent="0" algn="l" rtl="0">
                        <a:lnSpc>
                          <a:spcPct val="80000"/>
                        </a:lnSpc>
                        <a:spcBef>
                          <a:spcPts val="0"/>
                        </a:spcBef>
                        <a:spcAft>
                          <a:spcPts val="0"/>
                        </a:spcAft>
                        <a:buClr>
                          <a:srgbClr val="000000"/>
                        </a:buClr>
                        <a:buSzPts val="1100"/>
                        <a:buFont typeface="Arial"/>
                        <a:buNone/>
                      </a:pPr>
                      <a:r>
                        <a:rPr lang="en-GB" sz="1000" b="1" u="none" strike="noStrike" cap="none" dirty="0"/>
                        <a:t>Transitions</a:t>
                      </a:r>
                      <a:endParaRPr sz="1000" b="1" u="none" strike="noStrike" cap="none" dirty="0"/>
                    </a:p>
                  </a:txBody>
                  <a:tcPr marL="91425" marR="91425" marT="91425" marB="91425">
                    <a:solidFill>
                      <a:schemeClr val="accent1">
                        <a:lumMod val="40000"/>
                        <a:lumOff val="60000"/>
                      </a:schemeClr>
                    </a:solidFill>
                  </a:tcPr>
                </a:tc>
                <a:tc>
                  <a:txBody>
                    <a:bodyPr/>
                    <a:lstStyle/>
                    <a:p>
                      <a:pPr marL="0" marR="0" lvl="0" indent="0" algn="l" rtl="0">
                        <a:lnSpc>
                          <a:spcPct val="80000"/>
                        </a:lnSpc>
                        <a:spcBef>
                          <a:spcPts val="0"/>
                        </a:spcBef>
                        <a:spcAft>
                          <a:spcPts val="0"/>
                        </a:spcAft>
                        <a:buClr>
                          <a:srgbClr val="000000"/>
                        </a:buClr>
                        <a:buSzPts val="1100"/>
                        <a:buFont typeface="Arial"/>
                        <a:buNone/>
                      </a:pPr>
                      <a:r>
                        <a:rPr lang="en-GB" sz="1000" u="none" strike="noStrike" cap="none" dirty="0"/>
                        <a:t>Links between dance phrases or sections.</a:t>
                      </a:r>
                      <a:endParaRPr sz="1000" u="none" strike="noStrike" cap="none" dirty="0"/>
                    </a:p>
                  </a:txBody>
                  <a:tcPr marL="91425" marR="91425" marT="91425" marB="91425">
                    <a:solidFill>
                      <a:schemeClr val="accent1">
                        <a:lumMod val="40000"/>
                        <a:lumOff val="60000"/>
                      </a:schemeClr>
                    </a:solidFill>
                  </a:tcPr>
                </a:tc>
                <a:extLst>
                  <a:ext uri="{0D108BD9-81ED-4DB2-BD59-A6C34878D82A}">
                    <a16:rowId xmlns:a16="http://schemas.microsoft.com/office/drawing/2014/main" val="3474094598"/>
                  </a:ext>
                </a:extLst>
              </a:tr>
            </a:tbl>
          </a:graphicData>
        </a:graphic>
      </p:graphicFrame>
      <p:sp>
        <p:nvSpPr>
          <p:cNvPr id="13" name="Rounded Rectangle 12">
            <a:extLst>
              <a:ext uri="{FF2B5EF4-FFF2-40B4-BE49-F238E27FC236}">
                <a16:creationId xmlns:a16="http://schemas.microsoft.com/office/drawing/2014/main" id="{86D1F7E0-34AD-574C-8E98-4BA79C511DB6}"/>
              </a:ext>
            </a:extLst>
          </p:cNvPr>
          <p:cNvSpPr/>
          <p:nvPr/>
        </p:nvSpPr>
        <p:spPr>
          <a:xfrm>
            <a:off x="6779621" y="355"/>
            <a:ext cx="5316586" cy="3309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1100" b="1" dirty="0">
              <a:solidFill>
                <a:schemeClr val="tx1"/>
              </a:solidFill>
            </a:endParaRPr>
          </a:p>
          <a:p>
            <a:pPr algn="ctr"/>
            <a:r>
              <a:rPr lang="en-US" sz="1100" b="1" dirty="0">
                <a:solidFill>
                  <a:schemeClr val="tx1"/>
                </a:solidFill>
              </a:rPr>
              <a:t>Structuring </a:t>
            </a:r>
          </a:p>
          <a:p>
            <a:endParaRPr lang="en-GB" sz="1100" b="1" dirty="0">
              <a:solidFill>
                <a:schemeClr val="tx1"/>
              </a:solidFill>
            </a:endParaRPr>
          </a:p>
        </p:txBody>
      </p:sp>
      <p:graphicFrame>
        <p:nvGraphicFramePr>
          <p:cNvPr id="14" name="Table 13">
            <a:extLst>
              <a:ext uri="{FF2B5EF4-FFF2-40B4-BE49-F238E27FC236}">
                <a16:creationId xmlns:a16="http://schemas.microsoft.com/office/drawing/2014/main" id="{35C7CE2B-6F1E-CC47-B474-0A24E72F4949}"/>
              </a:ext>
            </a:extLst>
          </p:cNvPr>
          <p:cNvGraphicFramePr>
            <a:graphicFrameLocks noGrp="1"/>
          </p:cNvGraphicFramePr>
          <p:nvPr/>
        </p:nvGraphicFramePr>
        <p:xfrm>
          <a:off x="7432766" y="3709202"/>
          <a:ext cx="4624251" cy="3139200"/>
        </p:xfrm>
        <a:graphic>
          <a:graphicData uri="http://schemas.openxmlformats.org/drawingml/2006/table">
            <a:tbl>
              <a:tblPr>
                <a:noFill/>
              </a:tblPr>
              <a:tblGrid>
                <a:gridCol w="1417244">
                  <a:extLst>
                    <a:ext uri="{9D8B030D-6E8A-4147-A177-3AD203B41FA5}">
                      <a16:colId xmlns:a16="http://schemas.microsoft.com/office/drawing/2014/main" val="172032091"/>
                    </a:ext>
                  </a:extLst>
                </a:gridCol>
                <a:gridCol w="3207007">
                  <a:extLst>
                    <a:ext uri="{9D8B030D-6E8A-4147-A177-3AD203B41FA5}">
                      <a16:colId xmlns:a16="http://schemas.microsoft.com/office/drawing/2014/main" val="2087180742"/>
                    </a:ext>
                  </a:extLst>
                </a:gridCol>
              </a:tblGrid>
              <a:tr h="304605">
                <a:tc>
                  <a:txBody>
                    <a:bodyPr/>
                    <a:lstStyle/>
                    <a:p>
                      <a:pPr marL="0" marR="0" lvl="0" indent="0" algn="l" rtl="0">
                        <a:lnSpc>
                          <a:spcPct val="100000"/>
                        </a:lnSpc>
                        <a:spcBef>
                          <a:spcPts val="0"/>
                        </a:spcBef>
                        <a:spcAft>
                          <a:spcPts val="0"/>
                        </a:spcAft>
                        <a:buClr>
                          <a:srgbClr val="000000"/>
                        </a:buClr>
                        <a:buSzPts val="1100"/>
                        <a:buFont typeface="Arial"/>
                        <a:buNone/>
                      </a:pPr>
                      <a:r>
                        <a:rPr lang="en-GB" sz="1000" b="1" u="none" strike="noStrike" cap="none" dirty="0">
                          <a:solidFill>
                            <a:schemeClr val="tx1"/>
                          </a:solidFill>
                          <a:latin typeface="+mn-lt"/>
                        </a:rPr>
                        <a:t>Lead and follow</a:t>
                      </a:r>
                      <a:endParaRPr sz="1000" b="1" u="none" strike="noStrike" cap="none" dirty="0">
                        <a:solidFill>
                          <a:schemeClr val="tx1"/>
                        </a:solidFill>
                        <a:latin typeface="+mn-lt"/>
                      </a:endParaRPr>
                    </a:p>
                  </a:txBody>
                  <a:tcPr marL="91425" marR="91425" marT="91425" marB="91425">
                    <a:solidFill>
                      <a:srgbClr val="ADFBB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i="0" u="none" strike="noStrike" kern="1200" dirty="0">
                          <a:solidFill>
                            <a:schemeClr val="tx1"/>
                          </a:solidFill>
                          <a:effectLst/>
                          <a:latin typeface="+mn-lt"/>
                          <a:ea typeface="+mn-ea"/>
                          <a:cs typeface="+mn-cs"/>
                        </a:rPr>
                        <a:t>One dancer moves, the other follows.</a:t>
                      </a:r>
                      <a:endParaRPr sz="1000" b="0" u="none" strike="noStrike" cap="none" dirty="0">
                        <a:solidFill>
                          <a:schemeClr val="tx1"/>
                        </a:solidFill>
                        <a:latin typeface="+mn-lt"/>
                      </a:endParaRPr>
                    </a:p>
                  </a:txBody>
                  <a:tcPr marL="91425" marR="91425" marT="91425" marB="91425">
                    <a:solidFill>
                      <a:srgbClr val="ADFBB5"/>
                    </a:solidFill>
                  </a:tcPr>
                </a:tc>
                <a:extLst>
                  <a:ext uri="{0D108BD9-81ED-4DB2-BD59-A6C34878D82A}">
                    <a16:rowId xmlns:a16="http://schemas.microsoft.com/office/drawing/2014/main" val="2726666247"/>
                  </a:ext>
                </a:extLst>
              </a:tr>
              <a:tr h="304605">
                <a:tc>
                  <a:txBody>
                    <a:bodyPr/>
                    <a:lstStyle/>
                    <a:p>
                      <a:pPr marL="0" marR="0" lvl="0" indent="0" algn="l" rtl="0">
                        <a:lnSpc>
                          <a:spcPct val="100000"/>
                        </a:lnSpc>
                        <a:spcBef>
                          <a:spcPts val="0"/>
                        </a:spcBef>
                        <a:spcAft>
                          <a:spcPts val="0"/>
                        </a:spcAft>
                        <a:buClr>
                          <a:srgbClr val="000000"/>
                        </a:buClr>
                        <a:buSzPts val="1100"/>
                        <a:buFont typeface="Arial"/>
                        <a:buNone/>
                      </a:pPr>
                      <a:r>
                        <a:rPr lang="en-GB" sz="1000" b="1" u="none" strike="noStrike" cap="none" dirty="0">
                          <a:solidFill>
                            <a:schemeClr val="tx1"/>
                          </a:solidFill>
                          <a:latin typeface="+mn-lt"/>
                        </a:rPr>
                        <a:t>Mirroring</a:t>
                      </a:r>
                      <a:endParaRPr sz="1000" b="1" u="none" strike="noStrike" cap="none" dirty="0">
                        <a:solidFill>
                          <a:schemeClr val="tx1"/>
                        </a:solidFill>
                        <a:latin typeface="+mn-lt"/>
                      </a:endParaRPr>
                    </a:p>
                  </a:txBody>
                  <a:tcPr marL="91425" marR="91425" marT="91425" marB="91425">
                    <a:solidFill>
                      <a:srgbClr val="ADFBB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i="0" u="none" strike="noStrike" kern="1200" dirty="0">
                          <a:solidFill>
                            <a:schemeClr val="tx1"/>
                          </a:solidFill>
                          <a:effectLst/>
                          <a:latin typeface="+mn-lt"/>
                          <a:ea typeface="+mn-ea"/>
                          <a:cs typeface="+mn-cs"/>
                        </a:rPr>
                        <a:t>Performing the same action but opposite.</a:t>
                      </a:r>
                      <a:endParaRPr sz="1000" b="0" u="none" strike="noStrike" cap="none" dirty="0">
                        <a:solidFill>
                          <a:schemeClr val="tx1"/>
                        </a:solidFill>
                        <a:latin typeface="+mn-lt"/>
                      </a:endParaRPr>
                    </a:p>
                  </a:txBody>
                  <a:tcPr marL="91425" marR="91425" marT="91425" marB="91425">
                    <a:solidFill>
                      <a:srgbClr val="ADFBB5"/>
                    </a:solidFill>
                  </a:tcPr>
                </a:tc>
                <a:extLst>
                  <a:ext uri="{0D108BD9-81ED-4DB2-BD59-A6C34878D82A}">
                    <a16:rowId xmlns:a16="http://schemas.microsoft.com/office/drawing/2014/main" val="442479276"/>
                  </a:ext>
                </a:extLst>
              </a:tr>
              <a:tr h="304605">
                <a:tc>
                  <a:txBody>
                    <a:bodyPr/>
                    <a:lstStyle/>
                    <a:p>
                      <a:pPr marL="0" marR="0" lvl="0" indent="0" algn="l" rtl="0">
                        <a:lnSpc>
                          <a:spcPct val="100000"/>
                        </a:lnSpc>
                        <a:spcBef>
                          <a:spcPts val="0"/>
                        </a:spcBef>
                        <a:spcAft>
                          <a:spcPts val="0"/>
                        </a:spcAft>
                        <a:buClr>
                          <a:srgbClr val="000000"/>
                        </a:buClr>
                        <a:buSzPts val="1100"/>
                        <a:buFont typeface="Arial"/>
                        <a:buNone/>
                      </a:pPr>
                      <a:r>
                        <a:rPr lang="en-GB" sz="1000" b="1" u="none" strike="noStrike" cap="none" dirty="0">
                          <a:solidFill>
                            <a:schemeClr val="tx1"/>
                          </a:solidFill>
                          <a:latin typeface="+mn-lt"/>
                        </a:rPr>
                        <a:t>Action and reaction</a:t>
                      </a:r>
                      <a:endParaRPr sz="1000" b="1" u="none" strike="noStrike" cap="none" dirty="0">
                        <a:solidFill>
                          <a:schemeClr val="tx1"/>
                        </a:solidFill>
                        <a:latin typeface="+mn-lt"/>
                      </a:endParaRPr>
                    </a:p>
                  </a:txBody>
                  <a:tcPr marL="91425" marR="91425" marT="91425" marB="91425">
                    <a:solidFill>
                      <a:srgbClr val="ADFBB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i="0" u="none" strike="noStrike" kern="1200" dirty="0">
                          <a:solidFill>
                            <a:schemeClr val="tx1"/>
                          </a:solidFill>
                          <a:effectLst/>
                          <a:latin typeface="+mn-lt"/>
                          <a:ea typeface="+mn-ea"/>
                          <a:cs typeface="+mn-cs"/>
                        </a:rPr>
                        <a:t>When one dancer performs a movement which cause another to react.</a:t>
                      </a:r>
                      <a:endParaRPr sz="1000" b="0" u="none" strike="noStrike" cap="none" dirty="0">
                        <a:solidFill>
                          <a:schemeClr val="tx1"/>
                        </a:solidFill>
                        <a:latin typeface="+mn-lt"/>
                      </a:endParaRPr>
                    </a:p>
                  </a:txBody>
                  <a:tcPr marL="91425" marR="91425" marT="91425" marB="91425">
                    <a:solidFill>
                      <a:srgbClr val="ADFBB5"/>
                    </a:solidFill>
                  </a:tcPr>
                </a:tc>
                <a:extLst>
                  <a:ext uri="{0D108BD9-81ED-4DB2-BD59-A6C34878D82A}">
                    <a16:rowId xmlns:a16="http://schemas.microsoft.com/office/drawing/2014/main" val="3039628431"/>
                  </a:ext>
                </a:extLst>
              </a:tr>
              <a:tr h="304605">
                <a:tc>
                  <a:txBody>
                    <a:bodyPr/>
                    <a:lstStyle/>
                    <a:p>
                      <a:pPr marL="0" marR="0" lvl="0" indent="0" algn="l" rtl="0">
                        <a:lnSpc>
                          <a:spcPct val="100000"/>
                        </a:lnSpc>
                        <a:spcBef>
                          <a:spcPts val="0"/>
                        </a:spcBef>
                        <a:spcAft>
                          <a:spcPts val="0"/>
                        </a:spcAft>
                        <a:buClr>
                          <a:srgbClr val="000000"/>
                        </a:buClr>
                        <a:buSzPts val="1100"/>
                        <a:buFont typeface="Arial"/>
                        <a:buNone/>
                      </a:pPr>
                      <a:r>
                        <a:rPr lang="en-GB" sz="1000" b="1" u="none" strike="noStrike" cap="none" dirty="0">
                          <a:solidFill>
                            <a:schemeClr val="tx1"/>
                          </a:solidFill>
                          <a:latin typeface="+mn-lt"/>
                        </a:rPr>
                        <a:t>Accumulation</a:t>
                      </a:r>
                      <a:endParaRPr sz="1000" b="1" u="none" strike="noStrike" cap="none" dirty="0">
                        <a:solidFill>
                          <a:schemeClr val="tx1"/>
                        </a:solidFill>
                        <a:latin typeface="+mn-lt"/>
                      </a:endParaRPr>
                    </a:p>
                  </a:txBody>
                  <a:tcPr marL="91425" marR="91425" marT="91425" marB="91425">
                    <a:solidFill>
                      <a:srgbClr val="ADFBB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i="0" u="none" strike="noStrike" kern="1200" dirty="0">
                          <a:solidFill>
                            <a:schemeClr val="tx1"/>
                          </a:solidFill>
                          <a:effectLst/>
                          <a:latin typeface="+mn-lt"/>
                          <a:ea typeface="+mn-ea"/>
                          <a:cs typeface="+mn-cs"/>
                        </a:rPr>
                        <a:t>Dancers performing a series of movements and join in at different times.</a:t>
                      </a:r>
                      <a:endParaRPr sz="1000" b="0" u="none" strike="noStrike" cap="none" dirty="0">
                        <a:solidFill>
                          <a:schemeClr val="tx1"/>
                        </a:solidFill>
                        <a:latin typeface="+mn-lt"/>
                      </a:endParaRPr>
                    </a:p>
                  </a:txBody>
                  <a:tcPr marL="91425" marR="91425" marT="91425" marB="91425">
                    <a:solidFill>
                      <a:srgbClr val="ADFBB5"/>
                    </a:solidFill>
                  </a:tcPr>
                </a:tc>
                <a:extLst>
                  <a:ext uri="{0D108BD9-81ED-4DB2-BD59-A6C34878D82A}">
                    <a16:rowId xmlns:a16="http://schemas.microsoft.com/office/drawing/2014/main" val="2280374096"/>
                  </a:ext>
                </a:extLst>
              </a:tr>
              <a:tr h="443074">
                <a:tc>
                  <a:txBody>
                    <a:bodyPr/>
                    <a:lstStyle/>
                    <a:p>
                      <a:pPr marL="0" marR="0" lvl="0" indent="0" algn="l" rtl="0">
                        <a:lnSpc>
                          <a:spcPct val="100000"/>
                        </a:lnSpc>
                        <a:spcBef>
                          <a:spcPts val="0"/>
                        </a:spcBef>
                        <a:spcAft>
                          <a:spcPts val="0"/>
                        </a:spcAft>
                        <a:buClr>
                          <a:srgbClr val="000000"/>
                        </a:buClr>
                        <a:buSzPts val="1100"/>
                        <a:buFont typeface="Arial"/>
                        <a:buNone/>
                      </a:pPr>
                      <a:r>
                        <a:rPr lang="en-GB" sz="1000" b="1" u="none" strike="noStrike" cap="none" dirty="0">
                          <a:solidFill>
                            <a:schemeClr val="tx1"/>
                          </a:solidFill>
                          <a:latin typeface="+mn-lt"/>
                        </a:rPr>
                        <a:t>Complement and contrast</a:t>
                      </a:r>
                      <a:endParaRPr sz="1000" b="1" u="none" strike="noStrike" cap="none" dirty="0">
                        <a:solidFill>
                          <a:schemeClr val="tx1"/>
                        </a:solidFill>
                        <a:latin typeface="+mn-lt"/>
                      </a:endParaRPr>
                    </a:p>
                  </a:txBody>
                  <a:tcPr marL="91425" marR="91425" marT="91425" marB="91425">
                    <a:solidFill>
                      <a:srgbClr val="ADFBB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i="0" u="none" strike="noStrike" kern="1200" dirty="0">
                          <a:solidFill>
                            <a:schemeClr val="tx1"/>
                          </a:solidFill>
                          <a:effectLst/>
                          <a:latin typeface="+mn-lt"/>
                          <a:ea typeface="+mn-ea"/>
                          <a:cs typeface="+mn-cs"/>
                        </a:rPr>
                        <a:t>Where dancers movements are different but similar/ when dancers movements are different style.</a:t>
                      </a:r>
                      <a:endParaRPr sz="1000" b="0" u="none" strike="noStrike" cap="none" dirty="0">
                        <a:solidFill>
                          <a:schemeClr val="tx1"/>
                        </a:solidFill>
                        <a:latin typeface="+mn-lt"/>
                      </a:endParaRPr>
                    </a:p>
                  </a:txBody>
                  <a:tcPr marL="91425" marR="91425" marT="91425" marB="91425">
                    <a:solidFill>
                      <a:srgbClr val="ADFBB5"/>
                    </a:solidFill>
                  </a:tcPr>
                </a:tc>
                <a:extLst>
                  <a:ext uri="{0D108BD9-81ED-4DB2-BD59-A6C34878D82A}">
                    <a16:rowId xmlns:a16="http://schemas.microsoft.com/office/drawing/2014/main" val="1298890925"/>
                  </a:ext>
                </a:extLst>
              </a:tr>
              <a:tr h="304605">
                <a:tc>
                  <a:txBody>
                    <a:bodyPr/>
                    <a:lstStyle/>
                    <a:p>
                      <a:pPr marL="0" marR="0" lvl="0" indent="0" algn="l" rtl="0">
                        <a:lnSpc>
                          <a:spcPct val="100000"/>
                        </a:lnSpc>
                        <a:spcBef>
                          <a:spcPts val="0"/>
                        </a:spcBef>
                        <a:spcAft>
                          <a:spcPts val="0"/>
                        </a:spcAft>
                        <a:buClr>
                          <a:srgbClr val="000000"/>
                        </a:buClr>
                        <a:buSzPts val="1100"/>
                        <a:buFont typeface="Arial"/>
                        <a:buNone/>
                      </a:pPr>
                      <a:r>
                        <a:rPr lang="en-GB" sz="1000" b="1" u="none" strike="noStrike" cap="none" dirty="0">
                          <a:solidFill>
                            <a:schemeClr val="tx1"/>
                          </a:solidFill>
                          <a:latin typeface="+mn-lt"/>
                        </a:rPr>
                        <a:t>Counterpoint</a:t>
                      </a:r>
                      <a:endParaRPr sz="1000" b="1" u="none" strike="noStrike" cap="none" dirty="0">
                        <a:solidFill>
                          <a:schemeClr val="tx1"/>
                        </a:solidFill>
                        <a:latin typeface="+mn-lt"/>
                      </a:endParaRPr>
                    </a:p>
                  </a:txBody>
                  <a:tcPr marL="91425" marR="91425" marT="91425" marB="91425">
                    <a:solidFill>
                      <a:srgbClr val="ADFBB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i="0" u="none" strike="noStrike" kern="1200" dirty="0">
                          <a:solidFill>
                            <a:schemeClr val="tx1"/>
                          </a:solidFill>
                          <a:effectLst/>
                          <a:latin typeface="+mn-lt"/>
                          <a:ea typeface="+mn-ea"/>
                          <a:cs typeface="+mn-cs"/>
                        </a:rPr>
                        <a:t>Where dancers perform different motifs at the same time.</a:t>
                      </a:r>
                      <a:endParaRPr sz="1000" b="0" u="none" strike="noStrike" cap="none" dirty="0">
                        <a:solidFill>
                          <a:schemeClr val="tx1"/>
                        </a:solidFill>
                        <a:latin typeface="+mn-lt"/>
                      </a:endParaRPr>
                    </a:p>
                  </a:txBody>
                  <a:tcPr marL="91425" marR="91425" marT="91425" marB="91425">
                    <a:solidFill>
                      <a:srgbClr val="ADFBB5"/>
                    </a:solidFill>
                  </a:tcPr>
                </a:tc>
                <a:extLst>
                  <a:ext uri="{0D108BD9-81ED-4DB2-BD59-A6C34878D82A}">
                    <a16:rowId xmlns:a16="http://schemas.microsoft.com/office/drawing/2014/main" val="4037751950"/>
                  </a:ext>
                </a:extLst>
              </a:tr>
              <a:tr h="304605">
                <a:tc>
                  <a:txBody>
                    <a:bodyPr/>
                    <a:lstStyle/>
                    <a:p>
                      <a:pPr marL="0" marR="0" lvl="0" indent="0" algn="l" rtl="0">
                        <a:lnSpc>
                          <a:spcPct val="100000"/>
                        </a:lnSpc>
                        <a:spcBef>
                          <a:spcPts val="0"/>
                        </a:spcBef>
                        <a:spcAft>
                          <a:spcPts val="0"/>
                        </a:spcAft>
                        <a:buClr>
                          <a:srgbClr val="000000"/>
                        </a:buClr>
                        <a:buSzPts val="1100"/>
                        <a:buFont typeface="Arial"/>
                        <a:buNone/>
                      </a:pPr>
                      <a:r>
                        <a:rPr lang="en-GB" sz="1000" b="1" u="none" strike="noStrike" cap="none" dirty="0">
                          <a:solidFill>
                            <a:schemeClr val="tx1"/>
                          </a:solidFill>
                          <a:latin typeface="+mn-lt"/>
                        </a:rPr>
                        <a:t>Contact</a:t>
                      </a:r>
                      <a:endParaRPr sz="1000" b="1" u="none" strike="noStrike" cap="none" dirty="0">
                        <a:solidFill>
                          <a:schemeClr val="tx1"/>
                        </a:solidFill>
                        <a:latin typeface="+mn-lt"/>
                      </a:endParaRPr>
                    </a:p>
                  </a:txBody>
                  <a:tcPr marL="91425" marR="91425" marT="91425" marB="91425">
                    <a:solidFill>
                      <a:srgbClr val="ADFBB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GB" sz="1000" b="0" i="0" u="none" strike="noStrike" kern="1200" dirty="0">
                          <a:solidFill>
                            <a:schemeClr val="tx1"/>
                          </a:solidFill>
                          <a:effectLst/>
                          <a:latin typeface="+mn-lt"/>
                          <a:ea typeface="+mn-ea"/>
                          <a:cs typeface="+mn-cs"/>
                        </a:rPr>
                        <a:t>Physical support or touch between dancers</a:t>
                      </a:r>
                      <a:endParaRPr sz="1000" b="0" u="none" strike="noStrike" cap="none" dirty="0">
                        <a:solidFill>
                          <a:schemeClr val="tx1"/>
                        </a:solidFill>
                        <a:latin typeface="+mn-lt"/>
                      </a:endParaRPr>
                    </a:p>
                  </a:txBody>
                  <a:tcPr marL="91425" marR="91425" marT="91425" marB="91425">
                    <a:solidFill>
                      <a:srgbClr val="ADFBB5"/>
                    </a:solidFill>
                  </a:tcPr>
                </a:tc>
                <a:extLst>
                  <a:ext uri="{0D108BD9-81ED-4DB2-BD59-A6C34878D82A}">
                    <a16:rowId xmlns:a16="http://schemas.microsoft.com/office/drawing/2014/main" val="2396283277"/>
                  </a:ext>
                </a:extLst>
              </a:tr>
              <a:tr h="304605">
                <a:tc>
                  <a:txBody>
                    <a:bodyPr/>
                    <a:lstStyle/>
                    <a:p>
                      <a:pPr marL="0" marR="0" lvl="0" indent="0" algn="l" rtl="0">
                        <a:lnSpc>
                          <a:spcPct val="100000"/>
                        </a:lnSpc>
                        <a:spcBef>
                          <a:spcPts val="0"/>
                        </a:spcBef>
                        <a:spcAft>
                          <a:spcPts val="0"/>
                        </a:spcAft>
                        <a:buClr>
                          <a:srgbClr val="000000"/>
                        </a:buClr>
                        <a:buSzPts val="1100"/>
                        <a:buFont typeface="Arial"/>
                        <a:buNone/>
                      </a:pPr>
                      <a:r>
                        <a:rPr lang="en-GB" sz="1000" b="1" u="none" strike="noStrike" cap="none" dirty="0">
                          <a:solidFill>
                            <a:schemeClr val="tx1"/>
                          </a:solidFill>
                          <a:latin typeface="+mn-lt"/>
                        </a:rPr>
                        <a:t>Formations</a:t>
                      </a:r>
                      <a:endParaRPr sz="1000" b="1" u="none" strike="noStrike" cap="none" dirty="0">
                        <a:solidFill>
                          <a:schemeClr val="tx1"/>
                        </a:solidFill>
                        <a:latin typeface="+mn-lt"/>
                      </a:endParaRPr>
                    </a:p>
                  </a:txBody>
                  <a:tcPr marL="91425" marR="91425" marT="91425" marB="91425">
                    <a:solidFill>
                      <a:srgbClr val="ADFBB5"/>
                    </a:solidFill>
                  </a:tcPr>
                </a:tc>
                <a:tc>
                  <a:txBody>
                    <a:bodyPr/>
                    <a:lstStyle/>
                    <a:p>
                      <a:pPr marL="0" marR="0" lvl="0" indent="0" algn="l" defTabSz="914400" rtl="0" eaLnBrk="1" fontAlgn="auto" latinLnBrk="0" hangingPunct="1">
                        <a:lnSpc>
                          <a:spcPct val="90000"/>
                        </a:lnSpc>
                        <a:spcBef>
                          <a:spcPts val="0"/>
                        </a:spcBef>
                        <a:spcAft>
                          <a:spcPts val="0"/>
                        </a:spcAft>
                        <a:buClr>
                          <a:srgbClr val="000000"/>
                        </a:buClr>
                        <a:buSzPts val="1100"/>
                        <a:buFont typeface="Arial"/>
                        <a:buNone/>
                        <a:tabLst/>
                        <a:defRPr/>
                      </a:pPr>
                      <a:r>
                        <a:rPr lang="en-GB" sz="1000" b="0" i="0" u="none" strike="noStrike" kern="1200" dirty="0">
                          <a:solidFill>
                            <a:schemeClr val="tx1"/>
                          </a:solidFill>
                          <a:effectLst/>
                          <a:latin typeface="+mn-lt"/>
                          <a:ea typeface="+mn-ea"/>
                          <a:cs typeface="+mn-cs"/>
                        </a:rPr>
                        <a:t>Shapes or patterns created in space by dancers</a:t>
                      </a:r>
                      <a:endParaRPr lang="en-GB" sz="1000" b="0" u="none" strike="noStrike" cap="none" dirty="0">
                        <a:solidFill>
                          <a:schemeClr val="tx1"/>
                        </a:solidFill>
                        <a:latin typeface="+mn-lt"/>
                      </a:endParaRPr>
                    </a:p>
                  </a:txBody>
                  <a:tcPr marL="91425" marR="91425" marT="91425" marB="91425">
                    <a:solidFill>
                      <a:srgbClr val="ADFBB5"/>
                    </a:solidFill>
                  </a:tcPr>
                </a:tc>
                <a:extLst>
                  <a:ext uri="{0D108BD9-81ED-4DB2-BD59-A6C34878D82A}">
                    <a16:rowId xmlns:a16="http://schemas.microsoft.com/office/drawing/2014/main" val="1540045971"/>
                  </a:ext>
                </a:extLst>
              </a:tr>
            </a:tbl>
          </a:graphicData>
        </a:graphic>
      </p:graphicFrame>
      <p:graphicFrame>
        <p:nvGraphicFramePr>
          <p:cNvPr id="15" name="Table 14">
            <a:extLst>
              <a:ext uri="{FF2B5EF4-FFF2-40B4-BE49-F238E27FC236}">
                <a16:creationId xmlns:a16="http://schemas.microsoft.com/office/drawing/2014/main" id="{89D42C9D-03B2-3948-A14F-ED7E30AA8FCD}"/>
              </a:ext>
            </a:extLst>
          </p:cNvPr>
          <p:cNvGraphicFramePr>
            <a:graphicFrameLocks noGrp="1"/>
          </p:cNvGraphicFramePr>
          <p:nvPr/>
        </p:nvGraphicFramePr>
        <p:xfrm>
          <a:off x="92785" y="3556832"/>
          <a:ext cx="5093169" cy="3291570"/>
        </p:xfrm>
        <a:graphic>
          <a:graphicData uri="http://schemas.openxmlformats.org/drawingml/2006/table">
            <a:tbl>
              <a:tblPr>
                <a:noFill/>
              </a:tblPr>
              <a:tblGrid>
                <a:gridCol w="1560957">
                  <a:extLst>
                    <a:ext uri="{9D8B030D-6E8A-4147-A177-3AD203B41FA5}">
                      <a16:colId xmlns:a16="http://schemas.microsoft.com/office/drawing/2014/main" val="3082506241"/>
                    </a:ext>
                  </a:extLst>
                </a:gridCol>
                <a:gridCol w="3532212">
                  <a:extLst>
                    <a:ext uri="{9D8B030D-6E8A-4147-A177-3AD203B41FA5}">
                      <a16:colId xmlns:a16="http://schemas.microsoft.com/office/drawing/2014/main" val="2360162916"/>
                    </a:ext>
                  </a:extLst>
                </a:gridCol>
              </a:tblGrid>
              <a:tr h="305664">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Motif</a:t>
                      </a:r>
                      <a:endParaRPr sz="1000" b="0" u="none" strike="noStrike" cap="none" dirty="0">
                        <a:solidFill>
                          <a:schemeClr val="tx1"/>
                        </a:solidFill>
                        <a:latin typeface="+mn-lt"/>
                      </a:endParaRPr>
                    </a:p>
                  </a:txBody>
                  <a:tcPr marL="91425" marR="91425" marT="91425" marB="91425">
                    <a:solidFill>
                      <a:srgbClr val="FF7E7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mn-lt"/>
                          <a:ea typeface="Arial"/>
                          <a:cs typeface="Arial"/>
                          <a:sym typeface="Arial"/>
                        </a:rPr>
                        <a:t>A movement phrase encapsulating an idea that is repeated and developed throughout the dance.</a:t>
                      </a:r>
                      <a:endParaRPr sz="1000" b="0" u="none" strike="noStrike" cap="none" dirty="0">
                        <a:solidFill>
                          <a:schemeClr val="tx1"/>
                        </a:solidFill>
                        <a:latin typeface="+mn-lt"/>
                      </a:endParaRPr>
                    </a:p>
                  </a:txBody>
                  <a:tcPr marL="91425" marR="91425" marT="91425" marB="91425">
                    <a:solidFill>
                      <a:srgbClr val="FF7E79"/>
                    </a:solidFill>
                  </a:tcPr>
                </a:tc>
                <a:extLst>
                  <a:ext uri="{0D108BD9-81ED-4DB2-BD59-A6C34878D82A}">
                    <a16:rowId xmlns:a16="http://schemas.microsoft.com/office/drawing/2014/main" val="1414460250"/>
                  </a:ext>
                </a:extLst>
              </a:tr>
              <a:tr h="325802">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Motif Development</a:t>
                      </a:r>
                      <a:endParaRPr sz="1000" b="0" u="none" strike="noStrike" cap="none" dirty="0">
                        <a:solidFill>
                          <a:schemeClr val="tx1"/>
                        </a:solidFill>
                        <a:latin typeface="+mn-lt"/>
                      </a:endParaRPr>
                    </a:p>
                  </a:txBody>
                  <a:tcPr marL="91425" marR="91425" marT="91425" marB="91425">
                    <a:solidFill>
                      <a:srgbClr val="FF7E7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mn-lt"/>
                          <a:ea typeface="Arial"/>
                          <a:cs typeface="Arial"/>
                          <a:sym typeface="Arial"/>
                        </a:rPr>
                        <a:t>Ways in which a movement phrase can be varied.</a:t>
                      </a:r>
                      <a:endParaRPr sz="1000" b="0" u="none" strike="noStrike" cap="none" dirty="0">
                        <a:solidFill>
                          <a:schemeClr val="tx1"/>
                        </a:solidFill>
                        <a:latin typeface="+mn-lt"/>
                      </a:endParaRPr>
                    </a:p>
                  </a:txBody>
                  <a:tcPr marL="91425" marR="91425" marT="91425" marB="91425">
                    <a:solidFill>
                      <a:srgbClr val="FF7E79"/>
                    </a:solidFill>
                  </a:tcPr>
                </a:tc>
                <a:extLst>
                  <a:ext uri="{0D108BD9-81ED-4DB2-BD59-A6C34878D82A}">
                    <a16:rowId xmlns:a16="http://schemas.microsoft.com/office/drawing/2014/main" val="635983395"/>
                  </a:ext>
                </a:extLst>
              </a:tr>
              <a:tr h="325802">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Repetition</a:t>
                      </a:r>
                      <a:endParaRPr sz="1000" b="0" u="none" strike="noStrike" cap="none" dirty="0">
                        <a:solidFill>
                          <a:schemeClr val="tx1"/>
                        </a:solidFill>
                        <a:latin typeface="+mn-lt"/>
                      </a:endParaRPr>
                    </a:p>
                  </a:txBody>
                  <a:tcPr marL="91425" marR="91425" marT="91425" marB="91425">
                    <a:solidFill>
                      <a:srgbClr val="FF7E7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mn-lt"/>
                          <a:ea typeface="Arial"/>
                          <a:cs typeface="Arial"/>
                          <a:sym typeface="Arial"/>
                        </a:rPr>
                        <a:t>Performing the same action or phrase again.</a:t>
                      </a:r>
                      <a:endParaRPr sz="1000" b="0" u="none" strike="noStrike" cap="none" dirty="0">
                        <a:solidFill>
                          <a:schemeClr val="tx1"/>
                        </a:solidFill>
                        <a:latin typeface="+mn-lt"/>
                      </a:endParaRPr>
                    </a:p>
                  </a:txBody>
                  <a:tcPr marL="91425" marR="91425" marT="91425" marB="91425">
                    <a:solidFill>
                      <a:srgbClr val="FF7E79"/>
                    </a:solidFill>
                  </a:tcPr>
                </a:tc>
                <a:extLst>
                  <a:ext uri="{0D108BD9-81ED-4DB2-BD59-A6C34878D82A}">
                    <a16:rowId xmlns:a16="http://schemas.microsoft.com/office/drawing/2014/main" val="3577657071"/>
                  </a:ext>
                </a:extLst>
              </a:tr>
              <a:tr h="325802">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Contrast</a:t>
                      </a:r>
                      <a:endParaRPr sz="1000" b="0" u="none" strike="noStrike" cap="none" dirty="0">
                        <a:solidFill>
                          <a:schemeClr val="tx1"/>
                        </a:solidFill>
                        <a:latin typeface="+mn-lt"/>
                      </a:endParaRPr>
                    </a:p>
                  </a:txBody>
                  <a:tcPr marL="91425" marR="91425" marT="91425" marB="91425">
                    <a:solidFill>
                      <a:srgbClr val="FF7E7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mn-lt"/>
                          <a:ea typeface="Arial"/>
                          <a:cs typeface="Arial"/>
                          <a:sym typeface="Arial"/>
                        </a:rPr>
                        <a:t>Movements or shapes that have nothing in common.</a:t>
                      </a:r>
                      <a:endParaRPr sz="1000" b="0" u="none" strike="noStrike" cap="none" dirty="0">
                        <a:solidFill>
                          <a:schemeClr val="tx1"/>
                        </a:solidFill>
                        <a:latin typeface="+mn-lt"/>
                      </a:endParaRPr>
                    </a:p>
                  </a:txBody>
                  <a:tcPr marL="91425" marR="91425" marT="91425" marB="91425">
                    <a:solidFill>
                      <a:srgbClr val="FF7E79"/>
                    </a:solidFill>
                  </a:tcPr>
                </a:tc>
                <a:extLst>
                  <a:ext uri="{0D108BD9-81ED-4DB2-BD59-A6C34878D82A}">
                    <a16:rowId xmlns:a16="http://schemas.microsoft.com/office/drawing/2014/main" val="1065628636"/>
                  </a:ext>
                </a:extLst>
              </a:tr>
              <a:tr h="325802">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Highlights</a:t>
                      </a:r>
                      <a:endParaRPr sz="1000" b="0" u="none" strike="noStrike" cap="none" dirty="0">
                        <a:solidFill>
                          <a:schemeClr val="tx1"/>
                        </a:solidFill>
                        <a:latin typeface="+mn-lt"/>
                      </a:endParaRPr>
                    </a:p>
                  </a:txBody>
                  <a:tcPr marL="91425" marR="91425" marT="91425" marB="91425">
                    <a:solidFill>
                      <a:srgbClr val="FF7E7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mn-lt"/>
                          <a:ea typeface="Arial"/>
                          <a:cs typeface="Arial"/>
                          <a:sym typeface="Arial"/>
                        </a:rPr>
                        <a:t>Important moments of a dance.</a:t>
                      </a:r>
                      <a:endParaRPr sz="1000" b="0" u="none" strike="noStrike" cap="none" dirty="0">
                        <a:solidFill>
                          <a:schemeClr val="tx1"/>
                        </a:solidFill>
                        <a:latin typeface="+mn-lt"/>
                      </a:endParaRPr>
                    </a:p>
                  </a:txBody>
                  <a:tcPr marL="91425" marR="91425" marT="91425" marB="91425">
                    <a:solidFill>
                      <a:srgbClr val="FF7E79"/>
                    </a:solidFill>
                  </a:tcPr>
                </a:tc>
                <a:extLst>
                  <a:ext uri="{0D108BD9-81ED-4DB2-BD59-A6C34878D82A}">
                    <a16:rowId xmlns:a16="http://schemas.microsoft.com/office/drawing/2014/main" val="2987126987"/>
                  </a:ext>
                </a:extLst>
              </a:tr>
              <a:tr h="325802">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Climax</a:t>
                      </a:r>
                      <a:endParaRPr sz="1000" b="0" u="none" strike="noStrike" cap="none" dirty="0">
                        <a:solidFill>
                          <a:schemeClr val="tx1"/>
                        </a:solidFill>
                        <a:latin typeface="+mn-lt"/>
                      </a:endParaRPr>
                    </a:p>
                  </a:txBody>
                  <a:tcPr marL="91425" marR="91425" marT="91425" marB="91425">
                    <a:solidFill>
                      <a:srgbClr val="FF7E7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mn-lt"/>
                          <a:ea typeface="Arial"/>
                          <a:cs typeface="Arial"/>
                          <a:sym typeface="Arial"/>
                        </a:rPr>
                        <a:t>The most significant moment of the dance.</a:t>
                      </a:r>
                      <a:endParaRPr sz="1000" b="0" u="none" strike="noStrike" cap="none" dirty="0">
                        <a:solidFill>
                          <a:schemeClr val="tx1"/>
                        </a:solidFill>
                        <a:latin typeface="+mn-lt"/>
                      </a:endParaRPr>
                    </a:p>
                  </a:txBody>
                  <a:tcPr marL="91425" marR="91425" marT="91425" marB="91425">
                    <a:solidFill>
                      <a:srgbClr val="FF7E79"/>
                    </a:solidFill>
                  </a:tcPr>
                </a:tc>
                <a:extLst>
                  <a:ext uri="{0D108BD9-81ED-4DB2-BD59-A6C34878D82A}">
                    <a16:rowId xmlns:a16="http://schemas.microsoft.com/office/drawing/2014/main" val="3310466722"/>
                  </a:ext>
                </a:extLst>
              </a:tr>
              <a:tr h="325802">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Manipulation by number</a:t>
                      </a:r>
                      <a:endParaRPr sz="1000" b="0" u="none" strike="noStrike" cap="none" dirty="0">
                        <a:solidFill>
                          <a:schemeClr val="tx1"/>
                        </a:solidFill>
                        <a:latin typeface="+mn-lt"/>
                      </a:endParaRPr>
                    </a:p>
                  </a:txBody>
                  <a:tcPr marL="91425" marR="91425" marT="91425" marB="91425">
                    <a:solidFill>
                      <a:srgbClr val="FF7E7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mn-lt"/>
                          <a:ea typeface="Arial"/>
                          <a:cs typeface="Arial"/>
                          <a:sym typeface="Arial"/>
                        </a:rPr>
                        <a:t>How the number of dancers in a group is used.</a:t>
                      </a:r>
                      <a:endParaRPr sz="1000" b="0" u="none" strike="noStrike" cap="none" dirty="0">
                        <a:solidFill>
                          <a:schemeClr val="tx1"/>
                        </a:solidFill>
                        <a:latin typeface="+mn-lt"/>
                      </a:endParaRPr>
                    </a:p>
                  </a:txBody>
                  <a:tcPr marL="91425" marR="91425" marT="91425" marB="91425">
                    <a:solidFill>
                      <a:srgbClr val="FF7E79"/>
                    </a:solidFill>
                  </a:tcPr>
                </a:tc>
                <a:extLst>
                  <a:ext uri="{0D108BD9-81ED-4DB2-BD59-A6C34878D82A}">
                    <a16:rowId xmlns:a16="http://schemas.microsoft.com/office/drawing/2014/main" val="47950667"/>
                  </a:ext>
                </a:extLst>
              </a:tr>
              <a:tr h="325802">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Unison</a:t>
                      </a:r>
                      <a:endParaRPr sz="1000" b="0" u="none" strike="noStrike" cap="none" dirty="0">
                        <a:solidFill>
                          <a:schemeClr val="tx1"/>
                        </a:solidFill>
                        <a:latin typeface="+mn-lt"/>
                      </a:endParaRPr>
                    </a:p>
                  </a:txBody>
                  <a:tcPr marL="91425" marR="91425" marT="91425" marB="91425">
                    <a:solidFill>
                      <a:srgbClr val="FF7E79"/>
                    </a:solidFill>
                  </a:tcPr>
                </a:tc>
                <a:tc>
                  <a:txBody>
                    <a:bodyPr/>
                    <a:lstStyle/>
                    <a:p>
                      <a:pPr marL="0" marR="0" lvl="0" indent="0" algn="l" defTabSz="914400" rtl="0" eaLnBrk="1" fontAlgn="auto" latinLnBrk="0" hangingPunct="1">
                        <a:lnSpc>
                          <a:spcPct val="90000"/>
                        </a:lnSpc>
                        <a:spcBef>
                          <a:spcPts val="0"/>
                        </a:spcBef>
                        <a:spcAft>
                          <a:spcPts val="0"/>
                        </a:spcAft>
                        <a:buClr>
                          <a:srgbClr val="000000"/>
                        </a:buClr>
                        <a:buSzPts val="1100"/>
                        <a:buFont typeface="Arial"/>
                        <a:buNone/>
                        <a:tabLst/>
                        <a:defRPr/>
                      </a:pPr>
                      <a:r>
                        <a:rPr lang="en-GB" sz="1000" b="0" i="0" u="none" strike="noStrike" cap="none" dirty="0">
                          <a:solidFill>
                            <a:schemeClr val="tx1"/>
                          </a:solidFill>
                          <a:effectLst/>
                          <a:latin typeface="+mn-lt"/>
                          <a:ea typeface="Arial"/>
                          <a:cs typeface="Arial"/>
                          <a:sym typeface="Arial"/>
                        </a:rPr>
                        <a:t>Two or more dancers performing the same movement at the same time. </a:t>
                      </a:r>
                      <a:endParaRPr lang="en-GB" sz="1000" b="0" u="none" strike="noStrike" cap="none" dirty="0">
                        <a:solidFill>
                          <a:schemeClr val="tx1"/>
                        </a:solidFill>
                        <a:latin typeface="+mn-lt"/>
                      </a:endParaRPr>
                    </a:p>
                  </a:txBody>
                  <a:tcPr marL="91425" marR="91425" marT="91425" marB="91425">
                    <a:solidFill>
                      <a:srgbClr val="FF7E79"/>
                    </a:solidFill>
                  </a:tcPr>
                </a:tc>
                <a:extLst>
                  <a:ext uri="{0D108BD9-81ED-4DB2-BD59-A6C34878D82A}">
                    <a16:rowId xmlns:a16="http://schemas.microsoft.com/office/drawing/2014/main" val="84377521"/>
                  </a:ext>
                </a:extLst>
              </a:tr>
              <a:tr h="325802">
                <a:tc>
                  <a:txBody>
                    <a:bodyPr/>
                    <a:lstStyle/>
                    <a:p>
                      <a:pPr marL="0" marR="0" lvl="0" indent="0" algn="l" rtl="0">
                        <a:lnSpc>
                          <a:spcPct val="100000"/>
                        </a:lnSpc>
                        <a:spcBef>
                          <a:spcPts val="0"/>
                        </a:spcBef>
                        <a:spcAft>
                          <a:spcPts val="0"/>
                        </a:spcAft>
                        <a:buClr>
                          <a:srgbClr val="000000"/>
                        </a:buClr>
                        <a:buSzPts val="1100"/>
                        <a:buFont typeface="Arial"/>
                        <a:buNone/>
                      </a:pPr>
                      <a:r>
                        <a:rPr lang="en-GB" sz="1000" b="0" u="none" strike="noStrike" cap="none" dirty="0">
                          <a:solidFill>
                            <a:schemeClr val="tx1"/>
                          </a:solidFill>
                          <a:latin typeface="+mn-lt"/>
                        </a:rPr>
                        <a:t>Canon</a:t>
                      </a:r>
                      <a:endParaRPr sz="1000" b="0" u="none" strike="noStrike" cap="none" dirty="0">
                        <a:solidFill>
                          <a:schemeClr val="tx1"/>
                        </a:solidFill>
                        <a:latin typeface="+mn-lt"/>
                      </a:endParaRPr>
                    </a:p>
                  </a:txBody>
                  <a:tcPr marL="91425" marR="91425" marT="91425" marB="91425">
                    <a:solidFill>
                      <a:srgbClr val="FF7E79"/>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000" b="0" u="none" strike="noStrike" cap="none" dirty="0">
                          <a:solidFill>
                            <a:schemeClr val="tx1"/>
                          </a:solidFill>
                          <a:latin typeface="+mn-lt"/>
                        </a:rPr>
                        <a:t>When the same</a:t>
                      </a:r>
                      <a:r>
                        <a:rPr lang="en-GB" sz="1000" b="0" u="none" strike="noStrike" cap="none" baseline="0" dirty="0">
                          <a:solidFill>
                            <a:schemeClr val="tx1"/>
                          </a:solidFill>
                          <a:latin typeface="+mn-lt"/>
                        </a:rPr>
                        <a:t> movements overlap in time.</a:t>
                      </a:r>
                      <a:endParaRPr lang="en-GB" sz="1000" b="0" u="none" strike="noStrike" cap="none" dirty="0">
                        <a:solidFill>
                          <a:schemeClr val="tx1"/>
                        </a:solidFill>
                        <a:latin typeface="+mn-lt"/>
                      </a:endParaRPr>
                    </a:p>
                  </a:txBody>
                  <a:tcPr marL="91425" marR="91425" marT="91425" marB="91425">
                    <a:solidFill>
                      <a:srgbClr val="FF7E79"/>
                    </a:solidFill>
                  </a:tcPr>
                </a:tc>
                <a:extLst>
                  <a:ext uri="{0D108BD9-81ED-4DB2-BD59-A6C34878D82A}">
                    <a16:rowId xmlns:a16="http://schemas.microsoft.com/office/drawing/2014/main" val="3717998647"/>
                  </a:ext>
                </a:extLst>
              </a:tr>
            </a:tbl>
          </a:graphicData>
        </a:graphic>
      </p:graphicFrame>
      <p:sp>
        <p:nvSpPr>
          <p:cNvPr id="16" name="Rounded Rectangle 15">
            <a:extLst>
              <a:ext uri="{FF2B5EF4-FFF2-40B4-BE49-F238E27FC236}">
                <a16:creationId xmlns:a16="http://schemas.microsoft.com/office/drawing/2014/main" id="{AA590C10-9425-A040-94D4-3E2FE17E1B86}"/>
              </a:ext>
            </a:extLst>
          </p:cNvPr>
          <p:cNvSpPr/>
          <p:nvPr/>
        </p:nvSpPr>
        <p:spPr>
          <a:xfrm>
            <a:off x="7432766" y="3379868"/>
            <a:ext cx="4624251" cy="3293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Relationship Content </a:t>
            </a:r>
          </a:p>
        </p:txBody>
      </p:sp>
      <p:sp>
        <p:nvSpPr>
          <p:cNvPr id="17" name="Rounded Rectangle 16">
            <a:extLst>
              <a:ext uri="{FF2B5EF4-FFF2-40B4-BE49-F238E27FC236}">
                <a16:creationId xmlns:a16="http://schemas.microsoft.com/office/drawing/2014/main" id="{832E5B1D-1571-9F42-BC64-0EF91342B3A1}"/>
              </a:ext>
            </a:extLst>
          </p:cNvPr>
          <p:cNvSpPr/>
          <p:nvPr/>
        </p:nvSpPr>
        <p:spPr>
          <a:xfrm>
            <a:off x="87119" y="3247358"/>
            <a:ext cx="5098836" cy="3037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1100" b="1" dirty="0">
              <a:solidFill>
                <a:schemeClr val="tx1"/>
              </a:solidFill>
            </a:endParaRPr>
          </a:p>
          <a:p>
            <a:pPr algn="ctr"/>
            <a:r>
              <a:rPr lang="en-US" sz="1100" b="1" dirty="0">
                <a:solidFill>
                  <a:schemeClr val="tx1"/>
                </a:solidFill>
              </a:rPr>
              <a:t>Choreographic Devices</a:t>
            </a:r>
          </a:p>
          <a:p>
            <a:endParaRPr lang="en-GB" sz="1100" b="1" dirty="0">
              <a:solidFill>
                <a:schemeClr val="tx1"/>
              </a:solidFill>
            </a:endParaRPr>
          </a:p>
        </p:txBody>
      </p:sp>
      <p:sp>
        <p:nvSpPr>
          <p:cNvPr id="18" name="Rounded Rectangle 17">
            <a:extLst>
              <a:ext uri="{FF2B5EF4-FFF2-40B4-BE49-F238E27FC236}">
                <a16:creationId xmlns:a16="http://schemas.microsoft.com/office/drawing/2014/main" id="{9D1A973C-DBC0-8942-A411-E3C74012E43C}"/>
              </a:ext>
            </a:extLst>
          </p:cNvPr>
          <p:cNvSpPr/>
          <p:nvPr/>
        </p:nvSpPr>
        <p:spPr>
          <a:xfrm>
            <a:off x="5292635" y="3357963"/>
            <a:ext cx="2007325" cy="2267507"/>
          </a:xfrm>
          <a:prstGeom prst="roundRect">
            <a:avLst/>
          </a:prstGeom>
          <a:solidFill>
            <a:srgbClr val="D883FF"/>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Motif Development </a:t>
            </a:r>
          </a:p>
          <a:p>
            <a:pPr algn="ctr"/>
            <a:r>
              <a:rPr lang="en-US" sz="1100" dirty="0">
                <a:solidFill>
                  <a:schemeClr val="tx1"/>
                </a:solidFill>
              </a:rPr>
              <a:t>Ways in which a movement phrase can be varied </a:t>
            </a:r>
          </a:p>
          <a:p>
            <a:pPr algn="ctr"/>
            <a:endParaRPr lang="en-US" sz="1100" dirty="0">
              <a:solidFill>
                <a:schemeClr val="tx1"/>
              </a:solidFill>
            </a:endParaRPr>
          </a:p>
          <a:p>
            <a:pPr algn="ctr"/>
            <a:r>
              <a:rPr lang="en-US" sz="1100" dirty="0">
                <a:solidFill>
                  <a:schemeClr val="tx1"/>
                </a:solidFill>
              </a:rPr>
              <a:t>Retrograde</a:t>
            </a:r>
          </a:p>
          <a:p>
            <a:pPr algn="ctr"/>
            <a:r>
              <a:rPr lang="en-US" sz="1100" dirty="0">
                <a:solidFill>
                  <a:schemeClr val="tx1"/>
                </a:solidFill>
              </a:rPr>
              <a:t>Change levels</a:t>
            </a:r>
          </a:p>
          <a:p>
            <a:pPr algn="ctr"/>
            <a:r>
              <a:rPr lang="en-US" sz="1100" dirty="0">
                <a:solidFill>
                  <a:schemeClr val="tx1"/>
                </a:solidFill>
              </a:rPr>
              <a:t>Fragmentation</a:t>
            </a:r>
          </a:p>
          <a:p>
            <a:pPr algn="ctr"/>
            <a:r>
              <a:rPr lang="en-US" sz="1100" dirty="0">
                <a:solidFill>
                  <a:schemeClr val="tx1"/>
                </a:solidFill>
              </a:rPr>
              <a:t>Change directions</a:t>
            </a:r>
          </a:p>
          <a:p>
            <a:pPr algn="ctr"/>
            <a:r>
              <a:rPr lang="en-US" sz="1100" dirty="0">
                <a:solidFill>
                  <a:schemeClr val="tx1"/>
                </a:solidFill>
              </a:rPr>
              <a:t>Add actions</a:t>
            </a:r>
          </a:p>
          <a:p>
            <a:pPr algn="ctr"/>
            <a:r>
              <a:rPr lang="en-US" sz="1100" dirty="0">
                <a:solidFill>
                  <a:schemeClr val="tx1"/>
                </a:solidFill>
              </a:rPr>
              <a:t>Repetition</a:t>
            </a:r>
          </a:p>
          <a:p>
            <a:pPr algn="ctr"/>
            <a:r>
              <a:rPr lang="en-US" sz="1100" dirty="0">
                <a:solidFill>
                  <a:schemeClr val="tx1"/>
                </a:solidFill>
              </a:rPr>
              <a:t>Take away actions</a:t>
            </a:r>
          </a:p>
          <a:p>
            <a:pPr algn="ctr"/>
            <a:r>
              <a:rPr lang="en-US" sz="1100" dirty="0">
                <a:solidFill>
                  <a:schemeClr val="tx1"/>
                </a:solidFill>
              </a:rPr>
              <a:t>Change dynamics</a:t>
            </a:r>
          </a:p>
        </p:txBody>
      </p:sp>
      <p:grpSp>
        <p:nvGrpSpPr>
          <p:cNvPr id="22" name="Group 21"/>
          <p:cNvGrpSpPr/>
          <p:nvPr/>
        </p:nvGrpSpPr>
        <p:grpSpPr>
          <a:xfrm>
            <a:off x="5582445" y="5707440"/>
            <a:ext cx="1427704" cy="1140962"/>
            <a:chOff x="4988336" y="4454133"/>
            <a:chExt cx="2568455" cy="1868828"/>
          </a:xfrm>
        </p:grpSpPr>
        <p:pic>
          <p:nvPicPr>
            <p:cNvPr id="19" name="Picture 4">
              <a:extLst>
                <a:ext uri="{FF2B5EF4-FFF2-40B4-BE49-F238E27FC236}">
                  <a16:creationId xmlns:a16="http://schemas.microsoft.com/office/drawing/2014/main" id="{034246CE-949F-4546-92C6-8FEAF6F6A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689" t="-1907" b="68600"/>
            <a:stretch>
              <a:fillRect/>
            </a:stretch>
          </p:blipFill>
          <p:spPr bwMode="auto">
            <a:xfrm flipH="1">
              <a:off x="4988336" y="4454133"/>
              <a:ext cx="1009675" cy="5462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
              <a:extLst>
                <a:ext uri="{FF2B5EF4-FFF2-40B4-BE49-F238E27FC236}">
                  <a16:creationId xmlns:a16="http://schemas.microsoft.com/office/drawing/2014/main" id="{ECCE3F3E-F436-D045-9291-850069DD3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00" t="11736" b="23470"/>
            <a:stretch>
              <a:fillRect/>
            </a:stretch>
          </p:blipFill>
          <p:spPr bwMode="auto">
            <a:xfrm>
              <a:off x="5561552" y="4814476"/>
              <a:ext cx="1995239" cy="15084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a16="http://schemas.microsoft.com/office/drawing/2014/main" id="{3068104C-FACB-D643-A139-D560897CA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301" r="63354" b="47565"/>
            <a:stretch>
              <a:fillRect/>
            </a:stretch>
          </p:blipFill>
          <p:spPr bwMode="auto">
            <a:xfrm flipH="1">
              <a:off x="6305999" y="4642856"/>
              <a:ext cx="530456" cy="5319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351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11" name="Rectangle 10"/>
          <p:cNvSpPr/>
          <p:nvPr/>
        </p:nvSpPr>
        <p:spPr>
          <a:xfrm>
            <a:off x="172278" y="517849"/>
            <a:ext cx="4212856" cy="618224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r>
              <a:rPr lang="en-US" sz="1600" b="1" dirty="0">
                <a:solidFill>
                  <a:srgbClr val="000000"/>
                </a:solidFill>
              </a:rPr>
              <a:t>COMMAND WORDS</a:t>
            </a:r>
          </a:p>
          <a:p>
            <a:endParaRPr lang="en-US" sz="1600" b="1" dirty="0">
              <a:solidFill>
                <a:srgbClr val="000000"/>
              </a:solidFill>
            </a:endParaRPr>
          </a:p>
          <a:p>
            <a:r>
              <a:rPr lang="en-US" sz="1467" b="1" dirty="0">
                <a:solidFill>
                  <a:srgbClr val="000000"/>
                </a:solidFill>
              </a:rPr>
              <a:t>Compare</a:t>
            </a:r>
          </a:p>
          <a:p>
            <a:r>
              <a:rPr lang="en-US" sz="1467" dirty="0">
                <a:solidFill>
                  <a:srgbClr val="000000"/>
                </a:solidFill>
              </a:rPr>
              <a:t>Identify similarities and/or differences</a:t>
            </a:r>
          </a:p>
          <a:p>
            <a:r>
              <a:rPr lang="en-US" sz="1467" b="1" dirty="0">
                <a:solidFill>
                  <a:srgbClr val="000000"/>
                </a:solidFill>
              </a:rPr>
              <a:t>Define</a:t>
            </a:r>
          </a:p>
          <a:p>
            <a:r>
              <a:rPr lang="en-US" sz="1467" dirty="0">
                <a:solidFill>
                  <a:srgbClr val="000000"/>
                </a:solidFill>
              </a:rPr>
              <a:t>Specify meaning</a:t>
            </a:r>
          </a:p>
          <a:p>
            <a:r>
              <a:rPr lang="en-US" sz="1467" b="1" dirty="0">
                <a:solidFill>
                  <a:srgbClr val="000000"/>
                </a:solidFill>
              </a:rPr>
              <a:t>Describe</a:t>
            </a:r>
          </a:p>
          <a:p>
            <a:r>
              <a:rPr lang="en-US" sz="1467" dirty="0">
                <a:solidFill>
                  <a:srgbClr val="000000"/>
                </a:solidFill>
              </a:rPr>
              <a:t>Set out characteristics</a:t>
            </a:r>
          </a:p>
          <a:p>
            <a:r>
              <a:rPr lang="en-US" sz="1467" b="1" dirty="0">
                <a:solidFill>
                  <a:srgbClr val="000000"/>
                </a:solidFill>
              </a:rPr>
              <a:t>Discuss</a:t>
            </a:r>
          </a:p>
          <a:p>
            <a:r>
              <a:rPr lang="en-US" sz="1467" dirty="0">
                <a:solidFill>
                  <a:srgbClr val="000000"/>
                </a:solidFill>
              </a:rPr>
              <a:t>Present key points (detailed writing taking into account different ideas, characteristics and/or features)</a:t>
            </a:r>
          </a:p>
          <a:p>
            <a:r>
              <a:rPr lang="en-US" sz="1467" b="1" dirty="0">
                <a:solidFill>
                  <a:srgbClr val="000000"/>
                </a:solidFill>
              </a:rPr>
              <a:t>Evaluate</a:t>
            </a:r>
          </a:p>
          <a:p>
            <a:r>
              <a:rPr lang="en-US" sz="1467" dirty="0">
                <a:solidFill>
                  <a:srgbClr val="000000"/>
                </a:solidFill>
              </a:rPr>
              <a:t>Judge from available evidence (make an informed judgment on the effectiveness)</a:t>
            </a:r>
          </a:p>
          <a:p>
            <a:r>
              <a:rPr lang="en-US" sz="1467" b="1" dirty="0">
                <a:solidFill>
                  <a:srgbClr val="000000"/>
                </a:solidFill>
              </a:rPr>
              <a:t>Explain</a:t>
            </a:r>
          </a:p>
          <a:p>
            <a:r>
              <a:rPr lang="en-US" sz="1467" dirty="0">
                <a:solidFill>
                  <a:srgbClr val="000000"/>
                </a:solidFill>
              </a:rPr>
              <a:t>Set out purposes or reasons</a:t>
            </a:r>
          </a:p>
          <a:p>
            <a:r>
              <a:rPr lang="en-US" sz="1467" b="1" dirty="0">
                <a:solidFill>
                  <a:srgbClr val="000000"/>
                </a:solidFill>
              </a:rPr>
              <a:t>Outline</a:t>
            </a:r>
          </a:p>
          <a:p>
            <a:r>
              <a:rPr lang="en-US" sz="1467" dirty="0">
                <a:solidFill>
                  <a:srgbClr val="000000"/>
                </a:solidFill>
              </a:rPr>
              <a:t>Set out main characteristics</a:t>
            </a:r>
          </a:p>
          <a:p>
            <a:r>
              <a:rPr lang="en-US" sz="1467" b="1" dirty="0">
                <a:solidFill>
                  <a:srgbClr val="000000"/>
                </a:solidFill>
              </a:rPr>
              <a:t>State</a:t>
            </a:r>
          </a:p>
          <a:p>
            <a:r>
              <a:rPr lang="en-US" sz="1467" dirty="0">
                <a:solidFill>
                  <a:srgbClr val="000000"/>
                </a:solidFill>
              </a:rPr>
              <a:t>Express in clear terms</a:t>
            </a:r>
          </a:p>
          <a:p>
            <a:r>
              <a:rPr lang="en-US" sz="1467" b="1" dirty="0">
                <a:solidFill>
                  <a:srgbClr val="000000"/>
                </a:solidFill>
              </a:rPr>
              <a:t>Suggest</a:t>
            </a:r>
          </a:p>
          <a:p>
            <a:r>
              <a:rPr lang="en-US" sz="1467" dirty="0">
                <a:solidFill>
                  <a:srgbClr val="000000"/>
                </a:solidFill>
              </a:rPr>
              <a:t>Present a possible case (present a possible answer)</a:t>
            </a:r>
          </a:p>
          <a:p>
            <a:r>
              <a:rPr lang="en-US" sz="1467" b="1" dirty="0">
                <a:solidFill>
                  <a:srgbClr val="000000"/>
                </a:solidFill>
              </a:rPr>
              <a:t>Why</a:t>
            </a:r>
          </a:p>
          <a:p>
            <a:r>
              <a:rPr lang="en-US" sz="1467" dirty="0">
                <a:solidFill>
                  <a:srgbClr val="000000"/>
                </a:solidFill>
              </a:rPr>
              <a:t>Give a reason or purpose</a:t>
            </a:r>
          </a:p>
        </p:txBody>
      </p:sp>
      <p:graphicFrame>
        <p:nvGraphicFramePr>
          <p:cNvPr id="7" name="Table 6">
            <a:extLst>
              <a:ext uri="{FF2B5EF4-FFF2-40B4-BE49-F238E27FC236}">
                <a16:creationId xmlns:a16="http://schemas.microsoft.com/office/drawing/2014/main" id="{CD5B2C83-56DA-624C-B036-694B5C2D1925}"/>
              </a:ext>
            </a:extLst>
          </p:cNvPr>
          <p:cNvGraphicFramePr>
            <a:graphicFrameLocks noGrp="1"/>
          </p:cNvGraphicFramePr>
          <p:nvPr>
            <p:extLst>
              <p:ext uri="{D42A27DB-BD31-4B8C-83A1-F6EECF244321}">
                <p14:modId xmlns:p14="http://schemas.microsoft.com/office/powerpoint/2010/main" val="2014894730"/>
              </p:ext>
            </p:extLst>
          </p:nvPr>
        </p:nvGraphicFramePr>
        <p:xfrm>
          <a:off x="4525884" y="384882"/>
          <a:ext cx="4006444" cy="3368040"/>
        </p:xfrm>
        <a:graphic>
          <a:graphicData uri="http://schemas.openxmlformats.org/drawingml/2006/table">
            <a:tbl>
              <a:tblPr firstRow="1" bandRow="1">
                <a:tableStyleId>{5C22544A-7EE6-4342-B048-85BDC9FD1C3A}</a:tableStyleId>
              </a:tblPr>
              <a:tblGrid>
                <a:gridCol w="1991494">
                  <a:extLst>
                    <a:ext uri="{9D8B030D-6E8A-4147-A177-3AD203B41FA5}">
                      <a16:colId xmlns:a16="http://schemas.microsoft.com/office/drawing/2014/main" val="3724449088"/>
                    </a:ext>
                  </a:extLst>
                </a:gridCol>
                <a:gridCol w="2014950">
                  <a:extLst>
                    <a:ext uri="{9D8B030D-6E8A-4147-A177-3AD203B41FA5}">
                      <a16:colId xmlns:a16="http://schemas.microsoft.com/office/drawing/2014/main" val="3028779456"/>
                    </a:ext>
                  </a:extLst>
                </a:gridCol>
              </a:tblGrid>
              <a:tr h="1574322">
                <a:tc>
                  <a:txBody>
                    <a:bodyPr/>
                    <a:lstStyle/>
                    <a:p>
                      <a:pPr marL="0" indent="0">
                        <a:buFont typeface="Arial" panose="020B0604020202020204" pitchFamily="34" charset="0"/>
                        <a:buNone/>
                      </a:pPr>
                      <a:r>
                        <a:rPr lang="en-US" sz="1100" b="1" dirty="0">
                          <a:solidFill>
                            <a:schemeClr val="tx1"/>
                          </a:solidFill>
                        </a:rPr>
                        <a:t>Performance</a:t>
                      </a:r>
                    </a:p>
                    <a:p>
                      <a:pPr marL="171450" indent="-171450">
                        <a:buFont typeface="Arial" panose="020B0604020202020204" pitchFamily="34" charset="0"/>
                        <a:buChar char="•"/>
                      </a:pPr>
                      <a:r>
                        <a:rPr lang="en-US" sz="1100" b="0" dirty="0">
                          <a:solidFill>
                            <a:schemeClr val="tx1"/>
                          </a:solidFill>
                        </a:rPr>
                        <a:t>2 x set phrases through a  solo performance </a:t>
                      </a:r>
                    </a:p>
                    <a:p>
                      <a:pPr marL="171450" indent="-171450">
                        <a:buFont typeface="Arial" panose="020B0604020202020204" pitchFamily="34" charset="0"/>
                        <a:buChar char="•"/>
                      </a:pPr>
                      <a:r>
                        <a:rPr lang="en-US" sz="1100" b="0" dirty="0">
                          <a:solidFill>
                            <a:schemeClr val="tx1"/>
                          </a:solidFill>
                        </a:rPr>
                        <a:t>Duet/trio performance </a:t>
                      </a:r>
                    </a:p>
                    <a:p>
                      <a:pPr marL="171450" indent="-171450">
                        <a:buFont typeface="Arial" panose="020B0604020202020204" pitchFamily="34" charset="0"/>
                        <a:buChar char="•"/>
                      </a:pPr>
                      <a:endParaRPr lang="en-US" sz="1100" b="0" dirty="0">
                        <a:solidFill>
                          <a:schemeClr val="tx1"/>
                        </a:solidFill>
                      </a:endParaRPr>
                    </a:p>
                    <a:p>
                      <a:pPr marL="0" indent="0">
                        <a:buFont typeface="Arial" panose="020B0604020202020204" pitchFamily="34" charset="0"/>
                        <a:buNone/>
                      </a:pPr>
                      <a:r>
                        <a:rPr lang="en-US" sz="1100" b="1" dirty="0">
                          <a:solidFill>
                            <a:schemeClr val="tx1"/>
                          </a:solidFill>
                        </a:rPr>
                        <a:t>Choreography </a:t>
                      </a:r>
                    </a:p>
                    <a:p>
                      <a:pPr marL="171450" indent="-171450">
                        <a:buFont typeface="Arial" panose="020B0604020202020204" pitchFamily="34" charset="0"/>
                        <a:buChar char="•"/>
                      </a:pPr>
                      <a:r>
                        <a:rPr lang="en-US" sz="1100" b="0" dirty="0">
                          <a:solidFill>
                            <a:schemeClr val="tx1"/>
                          </a:solidFill>
                        </a:rPr>
                        <a:t>Solo or group choreography.</a:t>
                      </a:r>
                    </a:p>
                    <a:p>
                      <a:pPr marL="171450" indent="-171450">
                        <a:buFont typeface="Arial" panose="020B0604020202020204" pitchFamily="34" charset="0"/>
                        <a:buChar char="•"/>
                      </a:pPr>
                      <a:endParaRPr lang="en-US" sz="1100" b="0" dirty="0">
                        <a:solidFill>
                          <a:schemeClr val="tx1"/>
                        </a:solidFill>
                      </a:endParaRPr>
                    </a:p>
                    <a:p>
                      <a:pPr marL="0" indent="0">
                        <a:buFont typeface="Arial" panose="020B0604020202020204" pitchFamily="34" charset="0"/>
                        <a:buNone/>
                      </a:pPr>
                      <a:r>
                        <a:rPr lang="en-US" sz="11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BB5"/>
                    </a:solidFill>
                  </a:tcPr>
                </a:tc>
                <a:tc>
                  <a:txBody>
                    <a:bodyPr/>
                    <a:lstStyle/>
                    <a:p>
                      <a:pPr marL="171450" indent="-171450">
                        <a:buFont typeface="Arial" panose="020B0604020202020204" pitchFamily="34" charset="0"/>
                        <a:buChar char="•"/>
                      </a:pPr>
                      <a:r>
                        <a:rPr lang="en-GB" sz="1100" b="0" dirty="0">
                          <a:solidFill>
                            <a:schemeClr val="tx1"/>
                          </a:solidFill>
                        </a:rPr>
                        <a:t>Knowledge and understanding of choreographic processes and performing skills</a:t>
                      </a:r>
                    </a:p>
                    <a:p>
                      <a:pPr marL="171450" indent="-171450">
                        <a:buFont typeface="Arial" panose="020B0604020202020204" pitchFamily="34" charset="0"/>
                        <a:buChar char="•"/>
                      </a:pPr>
                      <a:r>
                        <a:rPr lang="en-GB" sz="1100" b="0" dirty="0">
                          <a:solidFill>
                            <a:schemeClr val="tx1"/>
                          </a:solidFill>
                        </a:rPr>
                        <a:t>Critical appreciation of own work.</a:t>
                      </a:r>
                    </a:p>
                    <a:p>
                      <a:pPr marL="171450" indent="-171450">
                        <a:buFont typeface="Arial" panose="020B0604020202020204" pitchFamily="34" charset="0"/>
                        <a:buChar char="•"/>
                      </a:pPr>
                      <a:r>
                        <a:rPr lang="en-GB" sz="1100" b="0" dirty="0">
                          <a:solidFill>
                            <a:schemeClr val="tx1"/>
                          </a:solidFill>
                        </a:rPr>
                        <a:t>Critical appreciation of professional works.</a:t>
                      </a:r>
                    </a:p>
                    <a:p>
                      <a:endParaRPr lang="en-GB"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BB5"/>
                    </a:solidFill>
                  </a:tcPr>
                </a:tc>
                <a:extLst>
                  <a:ext uri="{0D108BD9-81ED-4DB2-BD59-A6C34878D82A}">
                    <a16:rowId xmlns:a16="http://schemas.microsoft.com/office/drawing/2014/main" val="3410841917"/>
                  </a:ext>
                </a:extLst>
              </a:tr>
              <a:tr h="1574322">
                <a:tc>
                  <a:txBody>
                    <a:bodyPr/>
                    <a:lstStyle/>
                    <a:p>
                      <a:r>
                        <a:rPr lang="en-GB" sz="1100" b="1" dirty="0">
                          <a:solidFill>
                            <a:schemeClr val="tx1"/>
                          </a:solidFill>
                        </a:rPr>
                        <a:t>How its assessed</a:t>
                      </a:r>
                    </a:p>
                    <a:p>
                      <a:r>
                        <a:rPr lang="en-GB" sz="1100" dirty="0">
                          <a:solidFill>
                            <a:schemeClr val="tx1"/>
                          </a:solidFill>
                        </a:rPr>
                        <a:t>Performance </a:t>
                      </a:r>
                    </a:p>
                    <a:p>
                      <a:pPr marL="171450" indent="-171450">
                        <a:buFont typeface="Arial" panose="020B0604020202020204" pitchFamily="34" charset="0"/>
                        <a:buChar char="•"/>
                      </a:pPr>
                      <a:r>
                        <a:rPr lang="en-GB" sz="1100" dirty="0">
                          <a:solidFill>
                            <a:schemeClr val="tx1"/>
                          </a:solidFill>
                        </a:rPr>
                        <a:t>30% of GCSE</a:t>
                      </a:r>
                    </a:p>
                    <a:p>
                      <a:pPr marL="171450" indent="-171450">
                        <a:buFont typeface="Arial" panose="020B0604020202020204" pitchFamily="34" charset="0"/>
                        <a:buChar char="•"/>
                      </a:pPr>
                      <a:r>
                        <a:rPr lang="en-GB" sz="1100" dirty="0">
                          <a:solidFill>
                            <a:schemeClr val="tx1"/>
                          </a:solidFill>
                        </a:rPr>
                        <a:t>40 marks</a:t>
                      </a:r>
                    </a:p>
                    <a:p>
                      <a:pPr marL="171450" indent="-171450">
                        <a:buFont typeface="Arial" panose="020B0604020202020204" pitchFamily="34" charset="0"/>
                        <a:buChar char="•"/>
                      </a:pPr>
                      <a:endParaRPr lang="en-GB" sz="1100" dirty="0">
                        <a:solidFill>
                          <a:schemeClr val="tx1"/>
                        </a:solidFill>
                      </a:endParaRPr>
                    </a:p>
                    <a:p>
                      <a:pPr marL="0" indent="0">
                        <a:buFont typeface="Arial" panose="020B0604020202020204" pitchFamily="34" charset="0"/>
                        <a:buNone/>
                      </a:pPr>
                      <a:r>
                        <a:rPr lang="en-GB" sz="1100" dirty="0">
                          <a:solidFill>
                            <a:schemeClr val="tx1"/>
                          </a:solidFill>
                        </a:rPr>
                        <a:t>Choreography</a:t>
                      </a:r>
                    </a:p>
                    <a:p>
                      <a:pPr marL="171450" indent="-171450">
                        <a:buFont typeface="Arial" panose="020B0604020202020204" pitchFamily="34" charset="0"/>
                        <a:buChar char="•"/>
                      </a:pPr>
                      <a:r>
                        <a:rPr lang="en-GB" sz="1100" dirty="0">
                          <a:solidFill>
                            <a:schemeClr val="tx1"/>
                          </a:solidFill>
                        </a:rPr>
                        <a:t>30% of GCSE</a:t>
                      </a:r>
                    </a:p>
                    <a:p>
                      <a:pPr marL="171450" indent="-171450">
                        <a:buFont typeface="Arial" panose="020B0604020202020204" pitchFamily="34" charset="0"/>
                        <a:buChar char="•"/>
                      </a:pPr>
                      <a:r>
                        <a:rPr lang="en-GB" sz="1100" dirty="0">
                          <a:solidFill>
                            <a:schemeClr val="tx1"/>
                          </a:solidFill>
                        </a:rPr>
                        <a:t>40 marks </a:t>
                      </a:r>
                    </a:p>
                    <a:p>
                      <a:pPr marL="0" indent="0">
                        <a:buFont typeface="Arial" panose="020B0604020202020204" pitchFamily="34" charset="0"/>
                        <a:buNone/>
                      </a:pPr>
                      <a:endParaRPr lang="en-GB" sz="1100" dirty="0">
                        <a:solidFill>
                          <a:schemeClr val="tx1"/>
                        </a:solidFill>
                      </a:endParaRPr>
                    </a:p>
                    <a:p>
                      <a:pPr marL="0" indent="0">
                        <a:buFont typeface="Arial" panose="020B0604020202020204" pitchFamily="34" charset="0"/>
                        <a:buNone/>
                      </a:pPr>
                      <a:r>
                        <a:rPr lang="en-GB" sz="1100" dirty="0">
                          <a:solidFill>
                            <a:schemeClr val="tx1"/>
                          </a:solidFill>
                        </a:rPr>
                        <a:t>Total component 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BB5"/>
                    </a:solidFill>
                  </a:tcPr>
                </a:tc>
                <a:tc>
                  <a:txBody>
                    <a:bodyPr/>
                    <a:lstStyle/>
                    <a:p>
                      <a:pPr fontAlgn="base"/>
                      <a:r>
                        <a:rPr lang="en-GB" sz="1100" b="1" dirty="0">
                          <a:solidFill>
                            <a:schemeClr val="tx1"/>
                          </a:solidFill>
                        </a:rPr>
                        <a:t>How its assessed</a:t>
                      </a:r>
                    </a:p>
                    <a:p>
                      <a:pPr marL="171450" indent="-171450" algn="l" fontAlgn="base">
                        <a:buFont typeface="Arial" panose="020B0604020202020204" pitchFamily="34" charset="0"/>
                        <a:buChar char="•"/>
                      </a:pPr>
                      <a:r>
                        <a:rPr lang="en-GB" sz="1100" b="0" dirty="0">
                          <a:solidFill>
                            <a:schemeClr val="tx1"/>
                          </a:solidFill>
                        </a:rPr>
                        <a:t>40% of GCSE</a:t>
                      </a:r>
                    </a:p>
                    <a:p>
                      <a:pPr marL="171450" indent="-171450" algn="l" fontAlgn="base">
                        <a:buFont typeface="Arial" panose="020B0604020202020204" pitchFamily="34" charset="0"/>
                        <a:buChar char="•"/>
                      </a:pPr>
                      <a:r>
                        <a:rPr lang="en-GB" sz="1100" b="0" dirty="0">
                          <a:solidFill>
                            <a:schemeClr val="tx1"/>
                          </a:solidFill>
                        </a:rPr>
                        <a:t>Written exam: 1 hour 30 minutes</a:t>
                      </a:r>
                    </a:p>
                    <a:p>
                      <a:pPr marL="171450" indent="-171450" algn="l" fontAlgn="base">
                        <a:buFont typeface="Arial" panose="020B0604020202020204" pitchFamily="34" charset="0"/>
                        <a:buChar char="•"/>
                      </a:pPr>
                      <a:r>
                        <a:rPr lang="en-GB" sz="1100" b="0" dirty="0">
                          <a:solidFill>
                            <a:schemeClr val="tx1"/>
                          </a:solidFill>
                        </a:rPr>
                        <a:t>80 marks</a:t>
                      </a:r>
                    </a:p>
                    <a:p>
                      <a:pPr marL="171450" indent="-171450" algn="l" fontAlgn="base">
                        <a:buFont typeface="Arial" panose="020B0604020202020204" pitchFamily="34" charset="0"/>
                        <a:buChar char="•"/>
                      </a:pPr>
                      <a:endParaRPr lang="en-GB" sz="1100" b="0" dirty="0">
                        <a:solidFill>
                          <a:schemeClr val="tx1"/>
                        </a:solidFill>
                      </a:endParaRPr>
                    </a:p>
                    <a:p>
                      <a:pPr marL="171450" indent="-171450" algn="l" fontAlgn="base">
                        <a:buFont typeface="Arial" panose="020B0604020202020204" pitchFamily="34" charset="0"/>
                        <a:buChar char="•"/>
                      </a:pPr>
                      <a:endParaRPr lang="en-GB" sz="1100" b="0" dirty="0">
                        <a:solidFill>
                          <a:schemeClr val="tx1"/>
                        </a:solidFill>
                      </a:endParaRPr>
                    </a:p>
                    <a:p>
                      <a:pPr marL="171450" indent="-171450" algn="l" fontAlgn="base">
                        <a:buFont typeface="Arial" panose="020B0604020202020204" pitchFamily="34" charset="0"/>
                        <a:buChar char="•"/>
                      </a:pPr>
                      <a:endParaRPr lang="en-GB" sz="1100" b="0" dirty="0">
                        <a:solidFill>
                          <a:schemeClr val="tx1"/>
                        </a:solidFill>
                      </a:endParaRPr>
                    </a:p>
                    <a:p>
                      <a:pPr marL="171450" indent="-171450" algn="l" fontAlgn="base">
                        <a:buFont typeface="Arial" panose="020B0604020202020204" pitchFamily="34" charset="0"/>
                        <a:buChar char="•"/>
                      </a:pPr>
                      <a:endParaRPr lang="en-GB" sz="1100" b="0" dirty="0">
                        <a:solidFill>
                          <a:schemeClr val="tx1"/>
                        </a:solidFill>
                      </a:endParaRPr>
                    </a:p>
                    <a:p>
                      <a:pPr marL="0" indent="0" algn="l" fontAlgn="base">
                        <a:buFont typeface="Arial" panose="020B0604020202020204" pitchFamily="34" charset="0"/>
                        <a:buNone/>
                      </a:pPr>
                      <a:r>
                        <a:rPr lang="en-GB" sz="1100" b="0" dirty="0">
                          <a:solidFill>
                            <a:schemeClr val="tx1"/>
                          </a:solidFill>
                        </a:rPr>
                        <a:t>Total component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BB5"/>
                    </a:solidFill>
                  </a:tcPr>
                </a:tc>
                <a:extLst>
                  <a:ext uri="{0D108BD9-81ED-4DB2-BD59-A6C34878D82A}">
                    <a16:rowId xmlns:a16="http://schemas.microsoft.com/office/drawing/2014/main" val="42966688"/>
                  </a:ext>
                </a:extLst>
              </a:tr>
            </a:tbl>
          </a:graphicData>
        </a:graphic>
      </p:graphicFrame>
      <p:sp>
        <p:nvSpPr>
          <p:cNvPr id="8" name="Rounded Rectangle 7">
            <a:extLst>
              <a:ext uri="{FF2B5EF4-FFF2-40B4-BE49-F238E27FC236}">
                <a16:creationId xmlns:a16="http://schemas.microsoft.com/office/drawing/2014/main" id="{8B4CEFC2-B5AA-664F-BEEE-525540B1E705}"/>
              </a:ext>
            </a:extLst>
          </p:cNvPr>
          <p:cNvSpPr/>
          <p:nvPr/>
        </p:nvSpPr>
        <p:spPr>
          <a:xfrm>
            <a:off x="4525884" y="67516"/>
            <a:ext cx="1985334" cy="3037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1100" b="1" dirty="0">
              <a:solidFill>
                <a:schemeClr val="tx1"/>
              </a:solidFill>
            </a:endParaRPr>
          </a:p>
          <a:p>
            <a:pPr algn="ctr"/>
            <a:r>
              <a:rPr lang="en-US" sz="1100" b="1" dirty="0">
                <a:solidFill>
                  <a:schemeClr val="tx1"/>
                </a:solidFill>
              </a:rPr>
              <a:t>Component 1: Performance and choreography</a:t>
            </a:r>
          </a:p>
          <a:p>
            <a:endParaRPr lang="en-GB" sz="1100" b="1" dirty="0">
              <a:solidFill>
                <a:schemeClr val="tx1"/>
              </a:solidFill>
            </a:endParaRPr>
          </a:p>
        </p:txBody>
      </p:sp>
      <p:sp>
        <p:nvSpPr>
          <p:cNvPr id="9" name="Rounded Rectangle 8">
            <a:extLst>
              <a:ext uri="{FF2B5EF4-FFF2-40B4-BE49-F238E27FC236}">
                <a16:creationId xmlns:a16="http://schemas.microsoft.com/office/drawing/2014/main" id="{C0EBE9B7-D792-C44F-BBD8-D34E6D9CB8FA}"/>
              </a:ext>
            </a:extLst>
          </p:cNvPr>
          <p:cNvSpPr/>
          <p:nvPr/>
        </p:nvSpPr>
        <p:spPr>
          <a:xfrm>
            <a:off x="118910" y="53921"/>
            <a:ext cx="4266224" cy="330961"/>
          </a:xfrm>
          <a:prstGeom prst="roundRect">
            <a:avLst/>
          </a:prstGeom>
          <a:solidFill>
            <a:srgbClr val="00FA00"/>
          </a:solidFill>
        </p:spPr>
        <p:style>
          <a:lnRef idx="2">
            <a:schemeClr val="dk1"/>
          </a:lnRef>
          <a:fillRef idx="1">
            <a:schemeClr val="lt1"/>
          </a:fillRef>
          <a:effectRef idx="0">
            <a:schemeClr val="dk1"/>
          </a:effectRef>
          <a:fontRef idx="minor">
            <a:schemeClr val="dk1"/>
          </a:fontRef>
        </p:style>
        <p:txBody>
          <a:bodyPr rtlCol="0" anchor="ctr"/>
          <a:lstStyle/>
          <a:p>
            <a:endParaRPr lang="en-US" sz="1100" b="1" dirty="0">
              <a:solidFill>
                <a:schemeClr val="tx1"/>
              </a:solidFill>
            </a:endParaRPr>
          </a:p>
          <a:p>
            <a:pPr algn="ctr"/>
            <a:r>
              <a:rPr lang="en-US" sz="1100" b="1" dirty="0">
                <a:solidFill>
                  <a:schemeClr val="tx1"/>
                </a:solidFill>
              </a:rPr>
              <a:t>Year 9 Dance </a:t>
            </a:r>
          </a:p>
          <a:p>
            <a:endParaRPr lang="en-GB" sz="1100" b="1" dirty="0">
              <a:solidFill>
                <a:schemeClr val="tx1"/>
              </a:solidFill>
            </a:endParaRPr>
          </a:p>
        </p:txBody>
      </p:sp>
      <p:sp>
        <p:nvSpPr>
          <p:cNvPr id="6" name="Rounded Rectangle 5">
            <a:extLst>
              <a:ext uri="{FF2B5EF4-FFF2-40B4-BE49-F238E27FC236}">
                <a16:creationId xmlns:a16="http://schemas.microsoft.com/office/drawing/2014/main" id="{402037B0-EDF6-E84A-AD13-F5F2849FD5CA}"/>
              </a:ext>
            </a:extLst>
          </p:cNvPr>
          <p:cNvSpPr/>
          <p:nvPr/>
        </p:nvSpPr>
        <p:spPr>
          <a:xfrm>
            <a:off x="6511218" y="74314"/>
            <a:ext cx="1985334" cy="3037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Component2: Dance appreciation</a:t>
            </a:r>
            <a:endParaRPr lang="en-GB" sz="1100" b="1" dirty="0">
              <a:solidFill>
                <a:schemeClr val="tx1"/>
              </a:solidFill>
            </a:endParaRPr>
          </a:p>
        </p:txBody>
      </p:sp>
      <p:sp>
        <p:nvSpPr>
          <p:cNvPr id="10" name="Content Placeholder 2">
            <a:extLst>
              <a:ext uri="{FF2B5EF4-FFF2-40B4-BE49-F238E27FC236}">
                <a16:creationId xmlns:a16="http://schemas.microsoft.com/office/drawing/2014/main" id="{69B6713F-CBCA-E24E-9FF5-D28B65972738}"/>
              </a:ext>
            </a:extLst>
          </p:cNvPr>
          <p:cNvSpPr txBox="1">
            <a:spLocks/>
          </p:cNvSpPr>
          <p:nvPr/>
        </p:nvSpPr>
        <p:spPr>
          <a:xfrm>
            <a:off x="8637301" y="67516"/>
            <a:ext cx="3460153" cy="3590084"/>
          </a:xfrm>
          <a:prstGeom prst="rect">
            <a:avLst/>
          </a:prstGeom>
          <a:solidFill>
            <a:srgbClr val="FF8AD8"/>
          </a:solidFill>
          <a:ln>
            <a:solidFill>
              <a:schemeClr val="tx1"/>
            </a:solidFill>
          </a:ln>
        </p:spPr>
        <p:txBody>
          <a:bodyPr spcFirstLastPara="1" vert="horz" wrap="square" lIns="91425" tIns="91425" rIns="91425" bIns="91425" rtlCol="0" anchor="t" anchorCtr="0">
            <a:normAutofit fontScale="92500"/>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dirty="0"/>
              <a:t>Choreography 30%</a:t>
            </a:r>
          </a:p>
          <a:p>
            <a:r>
              <a:rPr lang="en-GB" sz="1200" dirty="0"/>
              <a:t>Always work to a rehearsal plan.</a:t>
            </a:r>
          </a:p>
          <a:p>
            <a:r>
              <a:rPr lang="en-GB" sz="1200" dirty="0"/>
              <a:t>The music you use is important.</a:t>
            </a:r>
          </a:p>
          <a:p>
            <a:r>
              <a:rPr lang="en-GB" sz="1200" dirty="0"/>
              <a:t>Always make your choreographic intention clear. </a:t>
            </a:r>
          </a:p>
          <a:p>
            <a:r>
              <a:rPr lang="en-GB" sz="1200" dirty="0"/>
              <a:t>Video your progress and reflect  on your work.</a:t>
            </a:r>
          </a:p>
          <a:p>
            <a:pPr marL="0" indent="0">
              <a:buFont typeface="Arial" panose="020B0604020202020204" pitchFamily="34" charset="0"/>
              <a:buNone/>
            </a:pPr>
            <a:r>
              <a:rPr lang="en-GB" sz="1400" b="1" dirty="0"/>
              <a:t>Performing 30%</a:t>
            </a:r>
          </a:p>
          <a:p>
            <a:r>
              <a:rPr lang="en-GB" sz="1200" dirty="0"/>
              <a:t>Practice daily – video yourself to gain feedback</a:t>
            </a:r>
          </a:p>
          <a:p>
            <a:r>
              <a:rPr lang="en-GB" sz="1200" dirty="0"/>
              <a:t>Practice with focus and target</a:t>
            </a:r>
          </a:p>
          <a:p>
            <a:r>
              <a:rPr lang="en-GB" sz="1200" dirty="0"/>
              <a:t>Remember your performance skills</a:t>
            </a:r>
          </a:p>
          <a:p>
            <a:r>
              <a:rPr lang="en-GB" sz="1200" dirty="0"/>
              <a:t>Practice using accuracy.</a:t>
            </a:r>
            <a:endParaRPr lang="en-GB" sz="1400" b="1" dirty="0"/>
          </a:p>
          <a:p>
            <a:pPr marL="0" indent="0">
              <a:buFont typeface="Arial" panose="020B0604020202020204" pitchFamily="34" charset="0"/>
              <a:buNone/>
            </a:pPr>
            <a:r>
              <a:rPr lang="en-GB" sz="1400" b="1" dirty="0"/>
              <a:t>Appreciation 60%</a:t>
            </a:r>
          </a:p>
          <a:p>
            <a:r>
              <a:rPr lang="en-GB" sz="1200" dirty="0"/>
              <a:t>Listing actively to music of all genres</a:t>
            </a:r>
          </a:p>
          <a:p>
            <a:r>
              <a:rPr lang="en-GB" sz="1200" dirty="0"/>
              <a:t>Whatever you listen to, try and identify the elements being exploited</a:t>
            </a:r>
          </a:p>
          <a:p>
            <a:r>
              <a:rPr lang="en-GB" sz="1200" dirty="0"/>
              <a:t>Describe how the elements are being used</a:t>
            </a:r>
          </a:p>
        </p:txBody>
      </p:sp>
      <p:sp>
        <p:nvSpPr>
          <p:cNvPr id="12" name="Rounded Rectangle 11">
            <a:extLst>
              <a:ext uri="{FF2B5EF4-FFF2-40B4-BE49-F238E27FC236}">
                <a16:creationId xmlns:a16="http://schemas.microsoft.com/office/drawing/2014/main" id="{7FBC4146-D4B1-9F4A-AE75-F7B7DC55C7EC}"/>
              </a:ext>
            </a:extLst>
          </p:cNvPr>
          <p:cNvSpPr/>
          <p:nvPr/>
        </p:nvSpPr>
        <p:spPr>
          <a:xfrm>
            <a:off x="4507996" y="3875186"/>
            <a:ext cx="4006443" cy="3037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Assessment </a:t>
            </a:r>
            <a:endParaRPr lang="en-GB" sz="1100" b="1" dirty="0">
              <a:solidFill>
                <a:schemeClr val="tx1"/>
              </a:solidFill>
            </a:endParaRPr>
          </a:p>
        </p:txBody>
      </p:sp>
      <p:graphicFrame>
        <p:nvGraphicFramePr>
          <p:cNvPr id="2" name="Diagram 1">
            <a:extLst>
              <a:ext uri="{FF2B5EF4-FFF2-40B4-BE49-F238E27FC236}">
                <a16:creationId xmlns:a16="http://schemas.microsoft.com/office/drawing/2014/main" id="{7461FCB8-322D-3D4A-8302-9E65580439B3}"/>
              </a:ext>
            </a:extLst>
          </p:cNvPr>
          <p:cNvGraphicFramePr/>
          <p:nvPr>
            <p:extLst>
              <p:ext uri="{D42A27DB-BD31-4B8C-83A1-F6EECF244321}">
                <p14:modId xmlns:p14="http://schemas.microsoft.com/office/powerpoint/2010/main" val="3367739657"/>
              </p:ext>
            </p:extLst>
          </p:nvPr>
        </p:nvGraphicFramePr>
        <p:xfrm>
          <a:off x="4672660" y="4294421"/>
          <a:ext cx="3677113" cy="2489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a:extLst>
              <a:ext uri="{FF2B5EF4-FFF2-40B4-BE49-F238E27FC236}">
                <a16:creationId xmlns:a16="http://schemas.microsoft.com/office/drawing/2014/main" id="{913F4B5C-1DD4-3940-84A6-038E120C7B1B}"/>
              </a:ext>
            </a:extLst>
          </p:cNvPr>
          <p:cNvSpPr/>
          <p:nvPr/>
        </p:nvSpPr>
        <p:spPr>
          <a:xfrm>
            <a:off x="8673078" y="3737449"/>
            <a:ext cx="3424376" cy="3037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Writing Frameworks </a:t>
            </a:r>
            <a:endParaRPr lang="en-GB" sz="1100" b="1" dirty="0">
              <a:solidFill>
                <a:schemeClr val="tx1"/>
              </a:solidFill>
            </a:endParaRPr>
          </a:p>
        </p:txBody>
      </p:sp>
      <p:sp>
        <p:nvSpPr>
          <p:cNvPr id="14" name="Content Placeholder 2">
            <a:extLst>
              <a:ext uri="{FF2B5EF4-FFF2-40B4-BE49-F238E27FC236}">
                <a16:creationId xmlns:a16="http://schemas.microsoft.com/office/drawing/2014/main" id="{23A1D18B-1D78-C34A-961A-35A9653EBA2F}"/>
              </a:ext>
            </a:extLst>
          </p:cNvPr>
          <p:cNvSpPr txBox="1">
            <a:spLocks/>
          </p:cNvSpPr>
          <p:nvPr/>
        </p:nvSpPr>
        <p:spPr>
          <a:xfrm>
            <a:off x="8637299" y="4128792"/>
            <a:ext cx="3460153" cy="2571301"/>
          </a:xfrm>
          <a:prstGeom prst="rect">
            <a:avLst/>
          </a:prstGeom>
          <a:solidFill>
            <a:srgbClr val="9FE1FF"/>
          </a:solidFill>
          <a:ln>
            <a:solidFill>
              <a:schemeClr val="tx1"/>
            </a:solidFill>
          </a:ln>
        </p:spPr>
        <p:txBody>
          <a:bodyPr spcFirstLastPara="1" vert="horz" wrap="square" lIns="91425" tIns="91425" rIns="91425" bIns="91425" rtlCol="0" anchor="t" anchorCtr="0">
            <a:norm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u="sng" dirty="0"/>
              <a:t>6 Mark questions.</a:t>
            </a:r>
          </a:p>
          <a:p>
            <a:pPr marL="171450" indent="-171450"/>
            <a:r>
              <a:rPr lang="en-GB" sz="1200" dirty="0"/>
              <a:t>Name it </a:t>
            </a:r>
          </a:p>
          <a:p>
            <a:pPr marL="171450" indent="-171450"/>
            <a:r>
              <a:rPr lang="en-GB" sz="1200" dirty="0"/>
              <a:t>Example </a:t>
            </a:r>
          </a:p>
          <a:p>
            <a:pPr marL="171450" indent="-171450"/>
            <a:r>
              <a:rPr lang="en-GB" sz="1200" dirty="0"/>
              <a:t>Explain it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b="1" u="sng" dirty="0"/>
              <a:t>12 Mark questions</a:t>
            </a:r>
          </a:p>
          <a:p>
            <a:pPr marL="171450" indent="-171450"/>
            <a:r>
              <a:rPr lang="en-GB" sz="1200" dirty="0"/>
              <a:t>Describe </a:t>
            </a:r>
          </a:p>
          <a:p>
            <a:pPr marL="171450" indent="-171450"/>
            <a:r>
              <a:rPr lang="en-GB" sz="1200" dirty="0"/>
              <a:t>Interpret</a:t>
            </a:r>
          </a:p>
          <a:p>
            <a:pPr marL="171450" indent="-171450"/>
            <a:r>
              <a:rPr lang="en-GB" sz="1200" dirty="0"/>
              <a:t>Evaluate </a:t>
            </a:r>
          </a:p>
          <a:p>
            <a:pPr marL="171450" indent="-171450"/>
            <a:r>
              <a:rPr lang="en-GB" sz="1200" dirty="0"/>
              <a:t>Link</a:t>
            </a:r>
          </a:p>
        </p:txBody>
      </p:sp>
    </p:spTree>
    <p:extLst>
      <p:ext uri="{BB962C8B-B14F-4D97-AF65-F5344CB8AC3E}">
        <p14:creationId xmlns:p14="http://schemas.microsoft.com/office/powerpoint/2010/main" val="415163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9" name="TextBox 8"/>
          <p:cNvSpPr txBox="1"/>
          <p:nvPr/>
        </p:nvSpPr>
        <p:spPr>
          <a:xfrm>
            <a:off x="3254965" y="4765121"/>
            <a:ext cx="5476912" cy="2062103"/>
          </a:xfrm>
          <a:prstGeom prst="rect">
            <a:avLst/>
          </a:prstGeom>
          <a:solidFill>
            <a:srgbClr val="F4FFF7"/>
          </a:solidFill>
          <a:ln>
            <a:solidFill>
              <a:srgbClr val="3458A7"/>
            </a:solidFill>
          </a:ln>
        </p:spPr>
        <p:txBody>
          <a:bodyPr wrap="square" rtlCol="0">
            <a:spAutoFit/>
          </a:bodyPr>
          <a:lstStyle/>
          <a:p>
            <a:r>
              <a:rPr lang="en-US" sz="1600" dirty="0"/>
              <a:t>COSTUME</a:t>
            </a:r>
          </a:p>
          <a:p>
            <a:pPr marL="380990" indent="-380990">
              <a:buFont typeface="Arial"/>
              <a:buChar char="•"/>
            </a:pPr>
            <a:r>
              <a:rPr lang="en-US" sz="1600" dirty="0"/>
              <a:t>Represents company (casual, blue, ‘clean’ look).</a:t>
            </a:r>
          </a:p>
          <a:p>
            <a:pPr marL="380990" indent="-380990">
              <a:buFont typeface="Arial"/>
              <a:buChar char="•"/>
            </a:pPr>
            <a:r>
              <a:rPr lang="en-US" sz="1600" dirty="0"/>
              <a:t>Hair tied back to see facial expressions.</a:t>
            </a:r>
          </a:p>
          <a:p>
            <a:pPr marL="380990" indent="-380990">
              <a:buFont typeface="Arial"/>
              <a:buChar char="•"/>
            </a:pPr>
            <a:r>
              <a:rPr lang="en-US" sz="1600" dirty="0"/>
              <a:t>Fitted to show isolations</a:t>
            </a:r>
          </a:p>
          <a:p>
            <a:pPr marL="380990" indent="-380990">
              <a:buFont typeface="Arial"/>
              <a:buChar char="•"/>
            </a:pPr>
            <a:r>
              <a:rPr lang="en-US" sz="1600" dirty="0"/>
              <a:t>Not restrictive to movement</a:t>
            </a:r>
          </a:p>
          <a:p>
            <a:pPr marL="380990" indent="-380990">
              <a:buFont typeface="Arial"/>
              <a:buChar char="•"/>
            </a:pPr>
            <a:r>
              <a:rPr lang="en-US" sz="1600" dirty="0"/>
              <a:t>Jewellery worn by some to help express individuality.</a:t>
            </a:r>
          </a:p>
          <a:p>
            <a:pPr marL="380990" indent="-380990">
              <a:buFont typeface="Arial"/>
              <a:buChar char="•"/>
            </a:pPr>
            <a:r>
              <a:rPr lang="en-US" sz="1600" dirty="0"/>
              <a:t>Cant be seen when not in spotlight</a:t>
            </a:r>
          </a:p>
          <a:p>
            <a:pPr marL="380990" indent="-380990">
              <a:buFont typeface="Arial"/>
              <a:buChar char="•"/>
            </a:pPr>
            <a:r>
              <a:rPr lang="en-US" sz="1600" dirty="0"/>
              <a:t>White light in section 2 off-stage right – significant moment</a:t>
            </a:r>
          </a:p>
        </p:txBody>
      </p:sp>
      <p:sp>
        <p:nvSpPr>
          <p:cNvPr id="8" name="TextBox 7"/>
          <p:cNvSpPr txBox="1"/>
          <p:nvPr/>
        </p:nvSpPr>
        <p:spPr>
          <a:xfrm>
            <a:off x="7864593" y="451558"/>
            <a:ext cx="3048000" cy="1077218"/>
          </a:xfrm>
          <a:prstGeom prst="rect">
            <a:avLst/>
          </a:prstGeom>
          <a:solidFill>
            <a:srgbClr val="F4FFF7"/>
          </a:solidFill>
          <a:ln>
            <a:solidFill>
              <a:srgbClr val="3458A7"/>
            </a:solidFill>
          </a:ln>
        </p:spPr>
        <p:txBody>
          <a:bodyPr wrap="square" rtlCol="0">
            <a:spAutoFit/>
          </a:bodyPr>
          <a:lstStyle/>
          <a:p>
            <a:r>
              <a:rPr lang="en-US" sz="1600" dirty="0"/>
              <a:t>Style:</a:t>
            </a:r>
          </a:p>
          <a:p>
            <a:r>
              <a:rPr lang="en-US" sz="1600" dirty="0"/>
              <a:t>Hip Hop including: </a:t>
            </a:r>
            <a:r>
              <a:rPr lang="en-US" sz="1600" dirty="0" err="1"/>
              <a:t>krumping</a:t>
            </a:r>
            <a:r>
              <a:rPr lang="en-US" sz="1600" dirty="0"/>
              <a:t>, </a:t>
            </a:r>
            <a:r>
              <a:rPr lang="en-US" sz="1600" dirty="0" err="1"/>
              <a:t>waacking</a:t>
            </a:r>
            <a:r>
              <a:rPr lang="en-US" sz="1600" dirty="0"/>
              <a:t>, popping, locking, breaking.</a:t>
            </a:r>
          </a:p>
        </p:txBody>
      </p:sp>
      <p:sp>
        <p:nvSpPr>
          <p:cNvPr id="13" name="TextBox 12"/>
          <p:cNvSpPr txBox="1"/>
          <p:nvPr/>
        </p:nvSpPr>
        <p:spPr>
          <a:xfrm>
            <a:off x="8090372" y="1599260"/>
            <a:ext cx="4101629" cy="1077218"/>
          </a:xfrm>
          <a:prstGeom prst="rect">
            <a:avLst/>
          </a:prstGeom>
          <a:solidFill>
            <a:srgbClr val="F4FFF7"/>
          </a:solidFill>
          <a:ln>
            <a:solidFill>
              <a:srgbClr val="3458A7"/>
            </a:solidFill>
          </a:ln>
        </p:spPr>
        <p:txBody>
          <a:bodyPr wrap="square" rtlCol="0">
            <a:spAutoFit/>
          </a:bodyPr>
          <a:lstStyle/>
          <a:p>
            <a:pPr algn="ctr"/>
            <a:r>
              <a:rPr lang="en-US" sz="1600" dirty="0"/>
              <a:t>STIMULUS</a:t>
            </a:r>
          </a:p>
          <a:p>
            <a:r>
              <a:rPr lang="en-US" sz="1600" dirty="0"/>
              <a:t>The music </a:t>
            </a:r>
            <a:r>
              <a:rPr lang="en-US" sz="1600" i="1" dirty="0" err="1"/>
              <a:t>Til</a:t>
            </a:r>
            <a:r>
              <a:rPr lang="en-US" sz="1600" i="1" dirty="0"/>
              <a:t> </a:t>
            </a:r>
            <a:r>
              <a:rPr lang="en-US" sz="1600" i="1" dirty="0" err="1"/>
              <a:t>Enda</a:t>
            </a:r>
            <a:r>
              <a:rPr lang="en-US" sz="1600" i="1" dirty="0"/>
              <a:t> </a:t>
            </a:r>
            <a:r>
              <a:rPr lang="en-US" sz="1600" dirty="0"/>
              <a:t>was a starting point for the piece. Section 4 created first. The title was another starting point.</a:t>
            </a:r>
            <a:endParaRPr lang="en-US" sz="1600" i="1" dirty="0"/>
          </a:p>
        </p:txBody>
      </p:sp>
      <p:sp>
        <p:nvSpPr>
          <p:cNvPr id="10" name="TextBox 9"/>
          <p:cNvSpPr txBox="1"/>
          <p:nvPr/>
        </p:nvSpPr>
        <p:spPr>
          <a:xfrm>
            <a:off x="8071557" y="2784591"/>
            <a:ext cx="4120444" cy="1569660"/>
          </a:xfrm>
          <a:prstGeom prst="rect">
            <a:avLst/>
          </a:prstGeom>
          <a:solidFill>
            <a:srgbClr val="F4FFF7"/>
          </a:solidFill>
          <a:ln>
            <a:solidFill>
              <a:srgbClr val="3458A7"/>
            </a:solidFill>
          </a:ln>
        </p:spPr>
        <p:txBody>
          <a:bodyPr wrap="square" rtlCol="0">
            <a:spAutoFit/>
          </a:bodyPr>
          <a:lstStyle/>
          <a:p>
            <a:pPr algn="ctr"/>
            <a:r>
              <a:rPr lang="en-US" sz="1600" dirty="0"/>
              <a:t>LIGHTING</a:t>
            </a:r>
          </a:p>
          <a:p>
            <a:pPr marL="380990" indent="-380990">
              <a:buFont typeface="Arial"/>
              <a:buChar char="•"/>
            </a:pPr>
            <a:r>
              <a:rPr lang="en-US" sz="1600" dirty="0"/>
              <a:t>Intense blue colour – represent energy</a:t>
            </a:r>
          </a:p>
          <a:p>
            <a:pPr marL="380990" indent="-380990">
              <a:buFont typeface="Arial"/>
              <a:buChar char="•"/>
            </a:pPr>
            <a:r>
              <a:rPr lang="en-US" sz="1600" dirty="0"/>
              <a:t>Central focus at beginning and gradually light whole stage by end.</a:t>
            </a:r>
          </a:p>
          <a:p>
            <a:pPr marL="380990" indent="-380990">
              <a:buFont typeface="Arial"/>
              <a:buChar char="•"/>
            </a:pPr>
            <a:r>
              <a:rPr lang="en-US" sz="1600" dirty="0"/>
              <a:t>Spotlights used.</a:t>
            </a:r>
          </a:p>
          <a:p>
            <a:pPr marL="380990" indent="-380990">
              <a:buFont typeface="Arial"/>
              <a:buChar char="•"/>
            </a:pPr>
            <a:r>
              <a:rPr lang="en-US" sz="1600" dirty="0"/>
              <a:t>Lighting helps identify different sections. </a:t>
            </a:r>
          </a:p>
        </p:txBody>
      </p:sp>
      <p:sp>
        <p:nvSpPr>
          <p:cNvPr id="6" name="TextBox 5"/>
          <p:cNvSpPr txBox="1"/>
          <p:nvPr/>
        </p:nvSpPr>
        <p:spPr>
          <a:xfrm>
            <a:off x="0" y="1128888"/>
            <a:ext cx="4101629" cy="1815882"/>
          </a:xfrm>
          <a:prstGeom prst="rect">
            <a:avLst/>
          </a:prstGeom>
          <a:solidFill>
            <a:srgbClr val="F4FFF7"/>
          </a:solidFill>
          <a:ln>
            <a:solidFill>
              <a:srgbClr val="3458A7"/>
            </a:solidFill>
          </a:ln>
        </p:spPr>
        <p:txBody>
          <a:bodyPr wrap="square" rtlCol="0">
            <a:spAutoFit/>
          </a:bodyPr>
          <a:lstStyle/>
          <a:p>
            <a:pPr algn="ctr"/>
            <a:r>
              <a:rPr lang="en-US" sz="1600" dirty="0"/>
              <a:t>CHOREOGRAPHIC INTENTION</a:t>
            </a:r>
          </a:p>
          <a:p>
            <a:pPr marL="380990" indent="-380990">
              <a:buFont typeface="Arial"/>
              <a:buChar char="•"/>
            </a:pPr>
            <a:r>
              <a:rPr lang="en-US" sz="2400" dirty="0"/>
              <a:t>Journey through life </a:t>
            </a:r>
            <a:r>
              <a:rPr lang="en-US" sz="1600" dirty="0"/>
              <a:t>(each section a scene, a moment in life)</a:t>
            </a:r>
          </a:p>
          <a:p>
            <a:pPr marL="380990" indent="-380990">
              <a:buFont typeface="Arial"/>
              <a:buChar char="•"/>
            </a:pPr>
            <a:r>
              <a:rPr lang="en-US" sz="2400" dirty="0"/>
              <a:t>Order and Chaos </a:t>
            </a:r>
            <a:r>
              <a:rPr lang="en-US" sz="1600" dirty="0"/>
              <a:t>(highlighting restrictions of an individual style of hip hop dance).</a:t>
            </a:r>
          </a:p>
        </p:txBody>
      </p:sp>
      <p:pic>
        <p:nvPicPr>
          <p:cNvPr id="2" name="Picture 1"/>
          <p:cNvPicPr>
            <a:picLocks noChangeAspect="1"/>
          </p:cNvPicPr>
          <p:nvPr/>
        </p:nvPicPr>
        <p:blipFill rotWithShape="1">
          <a:blip r:embed="rId3"/>
          <a:srcRect l="14866" r="21277" b="3430"/>
          <a:stretch/>
        </p:blipFill>
        <p:spPr>
          <a:xfrm>
            <a:off x="10649185" y="0"/>
            <a:ext cx="1542815" cy="1599259"/>
          </a:xfrm>
          <a:prstGeom prst="rect">
            <a:avLst/>
          </a:prstGeom>
        </p:spPr>
      </p:pic>
      <p:pic>
        <p:nvPicPr>
          <p:cNvPr id="4" name="Picture 3"/>
          <p:cNvPicPr>
            <a:picLocks noChangeAspect="1"/>
          </p:cNvPicPr>
          <p:nvPr/>
        </p:nvPicPr>
        <p:blipFill rotWithShape="1">
          <a:blip r:embed="rId4"/>
          <a:srcRect b="15953"/>
          <a:stretch/>
        </p:blipFill>
        <p:spPr>
          <a:xfrm>
            <a:off x="1" y="4985926"/>
            <a:ext cx="3254961" cy="1872073"/>
          </a:xfrm>
          <a:prstGeom prst="rect">
            <a:avLst/>
          </a:prstGeom>
        </p:spPr>
      </p:pic>
      <p:pic>
        <p:nvPicPr>
          <p:cNvPr id="5" name="Picture 4"/>
          <p:cNvPicPr>
            <a:picLocks noChangeAspect="1"/>
          </p:cNvPicPr>
          <p:nvPr/>
        </p:nvPicPr>
        <p:blipFill rotWithShape="1">
          <a:blip r:embed="rId5"/>
          <a:srcRect l="22244" t="33281" r="19042" b="28988"/>
          <a:stretch/>
        </p:blipFill>
        <p:spPr>
          <a:xfrm>
            <a:off x="3969927" y="1768592"/>
            <a:ext cx="4139259" cy="1524000"/>
          </a:xfrm>
          <a:prstGeom prst="rect">
            <a:avLst/>
          </a:prstGeom>
        </p:spPr>
      </p:pic>
      <p:sp>
        <p:nvSpPr>
          <p:cNvPr id="7" name="TextBox 6"/>
          <p:cNvSpPr txBox="1"/>
          <p:nvPr/>
        </p:nvSpPr>
        <p:spPr>
          <a:xfrm>
            <a:off x="1" y="2859854"/>
            <a:ext cx="2935111" cy="1569660"/>
          </a:xfrm>
          <a:prstGeom prst="rect">
            <a:avLst/>
          </a:prstGeom>
          <a:solidFill>
            <a:srgbClr val="F4FFF7"/>
          </a:solidFill>
          <a:ln>
            <a:solidFill>
              <a:srgbClr val="3458A7"/>
            </a:solidFill>
          </a:ln>
        </p:spPr>
        <p:txBody>
          <a:bodyPr wrap="square" rtlCol="0">
            <a:spAutoFit/>
          </a:bodyPr>
          <a:lstStyle/>
          <a:p>
            <a:pPr algn="ctr"/>
            <a:r>
              <a:rPr lang="en-US" sz="1600" dirty="0"/>
              <a:t>4 SECTIONS (STRUCTURE)</a:t>
            </a:r>
          </a:p>
          <a:p>
            <a:pPr marL="457189" indent="-457189">
              <a:buAutoNum type="arabicPeriod"/>
            </a:pPr>
            <a:r>
              <a:rPr lang="en-US" sz="1600" dirty="0"/>
              <a:t>Genesis (start of life)</a:t>
            </a:r>
          </a:p>
          <a:p>
            <a:pPr marL="457189" indent="-457189">
              <a:buAutoNum type="arabicPeriod"/>
            </a:pPr>
            <a:r>
              <a:rPr lang="en-US" sz="1600" dirty="0"/>
              <a:t>Growth and struggle</a:t>
            </a:r>
          </a:p>
          <a:p>
            <a:pPr marL="457189" indent="-457189">
              <a:buAutoNum type="arabicPeriod"/>
            </a:pPr>
            <a:r>
              <a:rPr lang="en-US" sz="1600" dirty="0"/>
              <a:t>The connection and flow between people</a:t>
            </a:r>
          </a:p>
          <a:p>
            <a:pPr marL="457189" indent="-457189">
              <a:buAutoNum type="arabicPeriod"/>
            </a:pPr>
            <a:r>
              <a:rPr lang="en-US" sz="1600" dirty="0"/>
              <a:t>Empowerment </a:t>
            </a:r>
          </a:p>
        </p:txBody>
      </p:sp>
      <p:sp>
        <p:nvSpPr>
          <p:cNvPr id="11" name="TextBox 10"/>
          <p:cNvSpPr txBox="1"/>
          <p:nvPr/>
        </p:nvSpPr>
        <p:spPr>
          <a:xfrm>
            <a:off x="4139259" y="451555"/>
            <a:ext cx="3706520" cy="1446550"/>
          </a:xfrm>
          <a:prstGeom prst="rect">
            <a:avLst/>
          </a:prstGeom>
          <a:solidFill>
            <a:srgbClr val="F4FFF7"/>
          </a:solidFill>
          <a:ln>
            <a:solidFill>
              <a:srgbClr val="3458A7"/>
            </a:solidFill>
          </a:ln>
        </p:spPr>
        <p:txBody>
          <a:bodyPr wrap="square" rtlCol="0">
            <a:spAutoFit/>
          </a:bodyPr>
          <a:lstStyle/>
          <a:p>
            <a:pPr algn="ctr"/>
            <a:r>
              <a:rPr lang="en-US" sz="1600" dirty="0"/>
              <a:t>AURAL SETTING</a:t>
            </a:r>
          </a:p>
          <a:p>
            <a:r>
              <a:rPr lang="en-US" sz="1600" dirty="0"/>
              <a:t>Kendrick writes out counts &amp; uses symbols in his notes to ensure movements complement the particular instrumentation &amp; accents</a:t>
            </a:r>
            <a:r>
              <a:rPr lang="en-US" sz="2400" dirty="0"/>
              <a:t>.</a:t>
            </a:r>
          </a:p>
        </p:txBody>
      </p:sp>
      <p:sp>
        <p:nvSpPr>
          <p:cNvPr id="12" name="TextBox 11"/>
          <p:cNvSpPr txBox="1"/>
          <p:nvPr/>
        </p:nvSpPr>
        <p:spPr>
          <a:xfrm>
            <a:off x="0" y="4590816"/>
            <a:ext cx="2953925" cy="338554"/>
          </a:xfrm>
          <a:prstGeom prst="rect">
            <a:avLst/>
          </a:prstGeom>
          <a:solidFill>
            <a:srgbClr val="F4FFF7"/>
          </a:solidFill>
          <a:ln>
            <a:solidFill>
              <a:srgbClr val="3458A7"/>
            </a:solidFill>
          </a:ln>
        </p:spPr>
        <p:txBody>
          <a:bodyPr wrap="square" rtlCol="0">
            <a:spAutoFit/>
          </a:bodyPr>
          <a:lstStyle/>
          <a:p>
            <a:r>
              <a:rPr lang="en-US" sz="1600" dirty="0"/>
              <a:t>DURATION: 11 minutes</a:t>
            </a:r>
          </a:p>
        </p:txBody>
      </p:sp>
      <p:sp>
        <p:nvSpPr>
          <p:cNvPr id="14" name="TextBox 13"/>
          <p:cNvSpPr txBox="1"/>
          <p:nvPr/>
        </p:nvSpPr>
        <p:spPr>
          <a:xfrm>
            <a:off x="0" y="470371"/>
            <a:ext cx="4139259" cy="584775"/>
          </a:xfrm>
          <a:prstGeom prst="rect">
            <a:avLst/>
          </a:prstGeom>
          <a:solidFill>
            <a:srgbClr val="F4FFF7"/>
          </a:solidFill>
          <a:ln>
            <a:solidFill>
              <a:srgbClr val="3458A7"/>
            </a:solidFill>
          </a:ln>
        </p:spPr>
        <p:txBody>
          <a:bodyPr wrap="square" rtlCol="0">
            <a:spAutoFit/>
          </a:bodyPr>
          <a:lstStyle/>
          <a:p>
            <a:r>
              <a:rPr lang="en-US" sz="1600" dirty="0"/>
              <a:t>CHOREOGRAPHER: Kendrick H20 Sandy</a:t>
            </a:r>
          </a:p>
          <a:p>
            <a:r>
              <a:rPr lang="en-US" sz="1600" dirty="0"/>
              <a:t>COMPANY: Boy Blue Entertainment </a:t>
            </a:r>
          </a:p>
        </p:txBody>
      </p:sp>
      <p:sp>
        <p:nvSpPr>
          <p:cNvPr id="15" name="TextBox 14"/>
          <p:cNvSpPr txBox="1"/>
          <p:nvPr/>
        </p:nvSpPr>
        <p:spPr>
          <a:xfrm>
            <a:off x="2953926" y="3330225"/>
            <a:ext cx="5080001" cy="1323439"/>
          </a:xfrm>
          <a:prstGeom prst="rect">
            <a:avLst/>
          </a:prstGeom>
          <a:solidFill>
            <a:srgbClr val="F4FFF7"/>
          </a:solidFill>
          <a:ln>
            <a:solidFill>
              <a:srgbClr val="3458A7"/>
            </a:solidFill>
          </a:ln>
        </p:spPr>
        <p:txBody>
          <a:bodyPr wrap="square" rtlCol="0">
            <a:spAutoFit/>
          </a:bodyPr>
          <a:lstStyle/>
          <a:p>
            <a:pPr algn="ctr"/>
            <a:r>
              <a:rPr lang="en-US" sz="1600" dirty="0"/>
              <a:t>CHOREOGRAPHIC APPROACH</a:t>
            </a:r>
          </a:p>
          <a:p>
            <a:r>
              <a:rPr lang="en-US" sz="1600" dirty="0"/>
              <a:t>Exploring &amp; abstracting hip hop movement &amp; ‘signature’ company movements in a contemporary way.  Signature motifs (Ninja Walk, Ninja Glide, Ninja Static &amp; Chariots of Fire)</a:t>
            </a:r>
            <a:endParaRPr lang="en-US" sz="2400" dirty="0"/>
          </a:p>
        </p:txBody>
      </p:sp>
      <p:pic>
        <p:nvPicPr>
          <p:cNvPr id="17" name="Picture 16">
            <a:extLst>
              <a:ext uri="{FF2B5EF4-FFF2-40B4-BE49-F238E27FC236}">
                <a16:creationId xmlns:a16="http://schemas.microsoft.com/office/drawing/2014/main" id="{E363C058-8BA2-1540-A9C3-1C70DCDEB250}"/>
              </a:ext>
            </a:extLst>
          </p:cNvPr>
          <p:cNvPicPr>
            <a:picLocks noChangeAspect="1"/>
          </p:cNvPicPr>
          <p:nvPr/>
        </p:nvPicPr>
        <p:blipFill rotWithShape="1">
          <a:blip r:embed="rId6"/>
          <a:srcRect t="1397" r="2" b="1401"/>
          <a:stretch/>
        </p:blipFill>
        <p:spPr>
          <a:xfrm>
            <a:off x="8414721" y="4429514"/>
            <a:ext cx="3777278" cy="2030352"/>
          </a:xfrm>
          <a:prstGeom prst="rect">
            <a:avLst/>
          </a:prstGeom>
        </p:spPr>
      </p:pic>
    </p:spTree>
    <p:extLst>
      <p:ext uri="{BB962C8B-B14F-4D97-AF65-F5344CB8AC3E}">
        <p14:creationId xmlns:p14="http://schemas.microsoft.com/office/powerpoint/2010/main" val="278284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9" name="TextBox 8"/>
          <p:cNvSpPr txBox="1"/>
          <p:nvPr/>
        </p:nvSpPr>
        <p:spPr>
          <a:xfrm>
            <a:off x="2827229" y="5490276"/>
            <a:ext cx="6491112" cy="1323439"/>
          </a:xfrm>
          <a:prstGeom prst="rect">
            <a:avLst/>
          </a:prstGeom>
          <a:solidFill>
            <a:srgbClr val="F4FFF7"/>
          </a:solidFill>
          <a:ln>
            <a:solidFill>
              <a:srgbClr val="3458A7"/>
            </a:solidFill>
          </a:ln>
        </p:spPr>
        <p:txBody>
          <a:bodyPr wrap="square" rtlCol="0">
            <a:spAutoFit/>
          </a:bodyPr>
          <a:lstStyle/>
          <a:p>
            <a:r>
              <a:rPr lang="en-US" sz="1600" dirty="0"/>
              <a:t>COSTUME</a:t>
            </a:r>
          </a:p>
          <a:p>
            <a:r>
              <a:rPr lang="en-US" sz="1600" dirty="0"/>
              <a:t>Costumes clearly gendered, depicting era of the 1930s-1940s. Simple shirts, skirts, trousers, dresses and large overcoats.</a:t>
            </a:r>
          </a:p>
          <a:p>
            <a:r>
              <a:rPr lang="en-US" sz="1600" dirty="0"/>
              <a:t>Colours muted and worn down – deprivation &amp; poverty. At end, they put shoes and coats on. Coats oversized for children - show poverty.</a:t>
            </a:r>
          </a:p>
        </p:txBody>
      </p:sp>
      <p:sp>
        <p:nvSpPr>
          <p:cNvPr id="8" name="TextBox 7"/>
          <p:cNvSpPr txBox="1"/>
          <p:nvPr/>
        </p:nvSpPr>
        <p:spPr>
          <a:xfrm>
            <a:off x="8146816" y="583262"/>
            <a:ext cx="1858576" cy="584775"/>
          </a:xfrm>
          <a:prstGeom prst="rect">
            <a:avLst/>
          </a:prstGeom>
          <a:solidFill>
            <a:srgbClr val="F4FFF7"/>
          </a:solidFill>
          <a:ln>
            <a:solidFill>
              <a:srgbClr val="3458A7"/>
            </a:solidFill>
          </a:ln>
        </p:spPr>
        <p:txBody>
          <a:bodyPr wrap="square" rtlCol="0">
            <a:spAutoFit/>
          </a:bodyPr>
          <a:lstStyle/>
          <a:p>
            <a:r>
              <a:rPr lang="en-US" sz="1600" dirty="0"/>
              <a:t>STYLE:</a:t>
            </a:r>
          </a:p>
          <a:p>
            <a:r>
              <a:rPr lang="en-US" sz="1600" dirty="0"/>
              <a:t>Neo-classical</a:t>
            </a:r>
          </a:p>
        </p:txBody>
      </p:sp>
      <p:sp>
        <p:nvSpPr>
          <p:cNvPr id="13" name="TextBox 12"/>
          <p:cNvSpPr txBox="1"/>
          <p:nvPr/>
        </p:nvSpPr>
        <p:spPr>
          <a:xfrm>
            <a:off x="8259704" y="1392296"/>
            <a:ext cx="3932296" cy="1323439"/>
          </a:xfrm>
          <a:prstGeom prst="rect">
            <a:avLst/>
          </a:prstGeom>
          <a:solidFill>
            <a:srgbClr val="F4FFF7"/>
          </a:solidFill>
          <a:ln>
            <a:solidFill>
              <a:srgbClr val="3458A7"/>
            </a:solidFill>
          </a:ln>
        </p:spPr>
        <p:txBody>
          <a:bodyPr wrap="square" rtlCol="0">
            <a:spAutoFit/>
          </a:bodyPr>
          <a:lstStyle/>
          <a:p>
            <a:pPr algn="ctr"/>
            <a:r>
              <a:rPr lang="en-US" sz="1600" dirty="0"/>
              <a:t>STIMULUS</a:t>
            </a:r>
          </a:p>
          <a:p>
            <a:r>
              <a:rPr lang="en-US" sz="1600" dirty="0"/>
              <a:t>The music was the initial starting point. The music ‘evokes images of a European history and tradition steeped in over a 1000 years of suffering &amp; human experience’. </a:t>
            </a:r>
          </a:p>
        </p:txBody>
      </p:sp>
      <p:sp>
        <p:nvSpPr>
          <p:cNvPr id="10" name="TextBox 9"/>
          <p:cNvSpPr txBox="1"/>
          <p:nvPr/>
        </p:nvSpPr>
        <p:spPr>
          <a:xfrm>
            <a:off x="8372592" y="3104445"/>
            <a:ext cx="3819408" cy="1569660"/>
          </a:xfrm>
          <a:prstGeom prst="rect">
            <a:avLst/>
          </a:prstGeom>
          <a:solidFill>
            <a:srgbClr val="F4FFF7"/>
          </a:solidFill>
          <a:ln>
            <a:solidFill>
              <a:srgbClr val="3458A7"/>
            </a:solidFill>
          </a:ln>
        </p:spPr>
        <p:txBody>
          <a:bodyPr wrap="square" rtlCol="0">
            <a:spAutoFit/>
          </a:bodyPr>
          <a:lstStyle/>
          <a:p>
            <a:pPr algn="ctr"/>
            <a:r>
              <a:rPr lang="en-US" sz="1600" dirty="0"/>
              <a:t>LIGHTING</a:t>
            </a:r>
          </a:p>
          <a:p>
            <a:r>
              <a:rPr lang="en-US" sz="1600" dirty="0"/>
              <a:t>Lighting design to create intimate space on stage depicting feeling of a ‘room’. Shadows created on stage.</a:t>
            </a:r>
          </a:p>
          <a:p>
            <a:r>
              <a:rPr lang="en-US" sz="1600" dirty="0"/>
              <a:t>Could be dim to represent candle light, showing poverty, or hiding from outside. </a:t>
            </a:r>
          </a:p>
        </p:txBody>
      </p:sp>
      <p:sp>
        <p:nvSpPr>
          <p:cNvPr id="6" name="TextBox 5"/>
          <p:cNvSpPr txBox="1"/>
          <p:nvPr/>
        </p:nvSpPr>
        <p:spPr>
          <a:xfrm>
            <a:off x="1" y="1147705"/>
            <a:ext cx="3969928" cy="1323439"/>
          </a:xfrm>
          <a:prstGeom prst="rect">
            <a:avLst/>
          </a:prstGeom>
          <a:solidFill>
            <a:srgbClr val="F4FFF7"/>
          </a:solidFill>
          <a:ln>
            <a:solidFill>
              <a:srgbClr val="3458A7"/>
            </a:solidFill>
          </a:ln>
        </p:spPr>
        <p:txBody>
          <a:bodyPr wrap="square" rtlCol="0">
            <a:spAutoFit/>
          </a:bodyPr>
          <a:lstStyle/>
          <a:p>
            <a:pPr algn="ctr"/>
            <a:r>
              <a:rPr lang="en-US" sz="1600" dirty="0"/>
              <a:t>CHOREOGRAPHIC INTENTION</a:t>
            </a:r>
          </a:p>
          <a:p>
            <a:pPr marL="228594" indent="-228594">
              <a:buFont typeface="Arial"/>
              <a:buChar char="•"/>
            </a:pPr>
            <a:r>
              <a:rPr lang="en-US" sz="1600" dirty="0"/>
              <a:t>Family in a dining room/kitchen</a:t>
            </a:r>
          </a:p>
          <a:p>
            <a:pPr marL="228594" indent="-228594">
              <a:buFont typeface="Arial"/>
              <a:buChar char="•"/>
            </a:pPr>
            <a:r>
              <a:rPr lang="en-US" sz="1600" dirty="0"/>
              <a:t>Poverty</a:t>
            </a:r>
          </a:p>
          <a:p>
            <a:pPr marL="228594" indent="-228594">
              <a:buFont typeface="Arial"/>
              <a:buChar char="•"/>
            </a:pPr>
            <a:r>
              <a:rPr lang="en-US" sz="1600" dirty="0"/>
              <a:t>Holocaust/political events</a:t>
            </a:r>
          </a:p>
          <a:p>
            <a:pPr marL="228594" indent="-228594">
              <a:buFont typeface="Arial"/>
              <a:buChar char="•"/>
            </a:pPr>
            <a:r>
              <a:rPr lang="en-US" sz="1600" dirty="0"/>
              <a:t>Fear of outside</a:t>
            </a:r>
          </a:p>
        </p:txBody>
      </p:sp>
      <p:sp>
        <p:nvSpPr>
          <p:cNvPr id="7" name="TextBox 6"/>
          <p:cNvSpPr txBox="1"/>
          <p:nvPr/>
        </p:nvSpPr>
        <p:spPr>
          <a:xfrm>
            <a:off x="0" y="2596449"/>
            <a:ext cx="3969929" cy="584775"/>
          </a:xfrm>
          <a:prstGeom prst="rect">
            <a:avLst/>
          </a:prstGeom>
          <a:solidFill>
            <a:srgbClr val="F4FFF7"/>
          </a:solidFill>
          <a:ln>
            <a:solidFill>
              <a:srgbClr val="3458A7"/>
            </a:solidFill>
          </a:ln>
        </p:spPr>
        <p:txBody>
          <a:bodyPr wrap="square" rtlCol="0">
            <a:spAutoFit/>
          </a:bodyPr>
          <a:lstStyle/>
          <a:p>
            <a:pPr algn="ctr"/>
            <a:r>
              <a:rPr lang="en-US" sz="1600" dirty="0"/>
              <a:t>STRUCTURE: Semi-narrative Solo, duet, trio, quartet</a:t>
            </a:r>
          </a:p>
        </p:txBody>
      </p:sp>
      <p:sp>
        <p:nvSpPr>
          <p:cNvPr id="11" name="TextBox 10"/>
          <p:cNvSpPr txBox="1"/>
          <p:nvPr/>
        </p:nvSpPr>
        <p:spPr>
          <a:xfrm>
            <a:off x="4270961" y="451555"/>
            <a:ext cx="3857040" cy="1323439"/>
          </a:xfrm>
          <a:prstGeom prst="rect">
            <a:avLst/>
          </a:prstGeom>
          <a:solidFill>
            <a:srgbClr val="F4FFF7"/>
          </a:solidFill>
          <a:ln>
            <a:solidFill>
              <a:srgbClr val="3458A7"/>
            </a:solidFill>
          </a:ln>
        </p:spPr>
        <p:txBody>
          <a:bodyPr wrap="square" rtlCol="0">
            <a:spAutoFit/>
          </a:bodyPr>
          <a:lstStyle/>
          <a:p>
            <a:pPr algn="ctr"/>
            <a:r>
              <a:rPr lang="en-US" sz="1600" dirty="0"/>
              <a:t>AURAL SETTING</a:t>
            </a:r>
          </a:p>
          <a:p>
            <a:r>
              <a:rPr lang="en-US" sz="1600" dirty="0" err="1"/>
              <a:t>Arvo</a:t>
            </a:r>
            <a:r>
              <a:rPr lang="en-US" sz="1600" dirty="0"/>
              <a:t> Part’s</a:t>
            </a:r>
            <a:r>
              <a:rPr lang="en-US" sz="1600" i="1" dirty="0"/>
              <a:t> </a:t>
            </a:r>
            <a:r>
              <a:rPr lang="en-US" sz="1600" i="1" dirty="0" err="1"/>
              <a:t>Fratres</a:t>
            </a:r>
            <a:r>
              <a:rPr lang="en-US" sz="1600" i="1" dirty="0"/>
              <a:t> </a:t>
            </a:r>
            <a:r>
              <a:rPr lang="en-US" sz="1600" dirty="0"/>
              <a:t>– the version for violin &amp; piano pre-recorded for performance. Music has no break in tempo. Music in minor key to help with dark feel of piece.</a:t>
            </a:r>
            <a:endParaRPr lang="en-US" sz="2400" dirty="0"/>
          </a:p>
        </p:txBody>
      </p:sp>
      <p:sp>
        <p:nvSpPr>
          <p:cNvPr id="12" name="TextBox 11"/>
          <p:cNvSpPr txBox="1"/>
          <p:nvPr/>
        </p:nvSpPr>
        <p:spPr>
          <a:xfrm>
            <a:off x="3179706" y="5042374"/>
            <a:ext cx="2201332" cy="338554"/>
          </a:xfrm>
          <a:prstGeom prst="rect">
            <a:avLst/>
          </a:prstGeom>
          <a:solidFill>
            <a:srgbClr val="F4FFF7"/>
          </a:solidFill>
          <a:ln>
            <a:solidFill>
              <a:srgbClr val="3458A7"/>
            </a:solidFill>
          </a:ln>
        </p:spPr>
        <p:txBody>
          <a:bodyPr wrap="square" rtlCol="0">
            <a:spAutoFit/>
          </a:bodyPr>
          <a:lstStyle/>
          <a:p>
            <a:r>
              <a:rPr lang="en-US" sz="1600" dirty="0"/>
              <a:t>DURATION: 12 </a:t>
            </a:r>
            <a:r>
              <a:rPr lang="en-US" sz="1600" dirty="0" err="1"/>
              <a:t>mins</a:t>
            </a:r>
            <a:endParaRPr lang="en-US" sz="1600" dirty="0"/>
          </a:p>
        </p:txBody>
      </p:sp>
      <p:sp>
        <p:nvSpPr>
          <p:cNvPr id="14" name="TextBox 13"/>
          <p:cNvSpPr txBox="1"/>
          <p:nvPr/>
        </p:nvSpPr>
        <p:spPr>
          <a:xfrm>
            <a:off x="0" y="470371"/>
            <a:ext cx="3969929" cy="584775"/>
          </a:xfrm>
          <a:prstGeom prst="rect">
            <a:avLst/>
          </a:prstGeom>
          <a:solidFill>
            <a:srgbClr val="F4FFF7"/>
          </a:solidFill>
          <a:ln>
            <a:solidFill>
              <a:srgbClr val="3458A7"/>
            </a:solidFill>
          </a:ln>
        </p:spPr>
        <p:txBody>
          <a:bodyPr wrap="square" rtlCol="0">
            <a:spAutoFit/>
          </a:bodyPr>
          <a:lstStyle/>
          <a:p>
            <a:r>
              <a:rPr lang="en-US" sz="1600" dirty="0"/>
              <a:t>CHOREOGRAPHER: Christopher Bruce</a:t>
            </a:r>
          </a:p>
          <a:p>
            <a:r>
              <a:rPr lang="en-US" sz="1600" dirty="0"/>
              <a:t>COMPANY: Phoenix Dance Theatre </a:t>
            </a:r>
          </a:p>
        </p:txBody>
      </p:sp>
      <p:sp>
        <p:nvSpPr>
          <p:cNvPr id="15" name="TextBox 14"/>
          <p:cNvSpPr txBox="1"/>
          <p:nvPr/>
        </p:nvSpPr>
        <p:spPr>
          <a:xfrm>
            <a:off x="0" y="3273780"/>
            <a:ext cx="5418667" cy="1569660"/>
          </a:xfrm>
          <a:prstGeom prst="rect">
            <a:avLst/>
          </a:prstGeom>
          <a:solidFill>
            <a:srgbClr val="F4FFF7"/>
          </a:solidFill>
          <a:ln>
            <a:solidFill>
              <a:srgbClr val="3458A7"/>
            </a:solidFill>
          </a:ln>
        </p:spPr>
        <p:txBody>
          <a:bodyPr wrap="square" rtlCol="0">
            <a:spAutoFit/>
          </a:bodyPr>
          <a:lstStyle/>
          <a:p>
            <a:pPr algn="ctr"/>
            <a:r>
              <a:rPr lang="en-US" sz="1600" dirty="0"/>
              <a:t>CHOREOGRAPHIC APPROACH</a:t>
            </a:r>
          </a:p>
          <a:p>
            <a:r>
              <a:rPr lang="en-US" sz="1600" dirty="0"/>
              <a:t>Bruce waits to work with dancers so he can be influenced by them. Started dance with idea of family unit sitting at dinner table. The ‘anxiety of the music’ greatly influenced the movement content, with the form of the piece allowing each member of family to tell their story. </a:t>
            </a:r>
          </a:p>
        </p:txBody>
      </p:sp>
      <p:pic>
        <p:nvPicPr>
          <p:cNvPr id="17" name="Picture 16"/>
          <p:cNvPicPr>
            <a:picLocks noChangeAspect="1"/>
          </p:cNvPicPr>
          <p:nvPr/>
        </p:nvPicPr>
        <p:blipFill rotWithShape="1">
          <a:blip r:embed="rId3"/>
          <a:srcRect l="20984" t="8403" r="9074" b="19182"/>
          <a:stretch/>
        </p:blipFill>
        <p:spPr>
          <a:xfrm>
            <a:off x="9689629" y="4967112"/>
            <a:ext cx="2502371" cy="1890889"/>
          </a:xfrm>
          <a:prstGeom prst="rect">
            <a:avLst/>
          </a:prstGeom>
        </p:spPr>
      </p:pic>
      <p:pic>
        <p:nvPicPr>
          <p:cNvPr id="16" name="Picture 15"/>
          <p:cNvPicPr>
            <a:picLocks noChangeAspect="1"/>
          </p:cNvPicPr>
          <p:nvPr/>
        </p:nvPicPr>
        <p:blipFill rotWithShape="1">
          <a:blip r:embed="rId4"/>
          <a:srcRect l="19762" t="37311" r="22390" b="44033"/>
          <a:stretch/>
        </p:blipFill>
        <p:spPr>
          <a:xfrm>
            <a:off x="4101631" y="1872443"/>
            <a:ext cx="4026371" cy="1232003"/>
          </a:xfrm>
          <a:prstGeom prst="rect">
            <a:avLst/>
          </a:prstGeom>
        </p:spPr>
      </p:pic>
      <p:pic>
        <p:nvPicPr>
          <p:cNvPr id="18" name="Picture 17"/>
          <p:cNvPicPr>
            <a:picLocks noChangeAspect="1"/>
          </p:cNvPicPr>
          <p:nvPr/>
        </p:nvPicPr>
        <p:blipFill rotWithShape="1">
          <a:blip r:embed="rId5"/>
          <a:srcRect l="2222" t="7834" r="25741" b="12166"/>
          <a:stretch/>
        </p:blipFill>
        <p:spPr>
          <a:xfrm>
            <a:off x="0" y="4977486"/>
            <a:ext cx="2540000" cy="1880513"/>
          </a:xfrm>
          <a:prstGeom prst="rect">
            <a:avLst/>
          </a:prstGeom>
        </p:spPr>
      </p:pic>
      <p:pic>
        <p:nvPicPr>
          <p:cNvPr id="19" name="Picture 18"/>
          <p:cNvPicPr>
            <a:picLocks noChangeAspect="1"/>
          </p:cNvPicPr>
          <p:nvPr/>
        </p:nvPicPr>
        <p:blipFill rotWithShape="1">
          <a:blip r:embed="rId6"/>
          <a:srcRect l="17051" t="7954" r="9414" b="19187"/>
          <a:stretch/>
        </p:blipFill>
        <p:spPr>
          <a:xfrm>
            <a:off x="10137421" y="0"/>
            <a:ext cx="2054579" cy="1354667"/>
          </a:xfrm>
          <a:prstGeom prst="rect">
            <a:avLst/>
          </a:prstGeom>
        </p:spPr>
      </p:pic>
      <p:sp>
        <p:nvSpPr>
          <p:cNvPr id="21" name="TextBox 20"/>
          <p:cNvSpPr txBox="1"/>
          <p:nvPr/>
        </p:nvSpPr>
        <p:spPr>
          <a:xfrm>
            <a:off x="5546605" y="3307647"/>
            <a:ext cx="2731912" cy="1815882"/>
          </a:xfrm>
          <a:prstGeom prst="rect">
            <a:avLst/>
          </a:prstGeom>
          <a:solidFill>
            <a:srgbClr val="F4FFF7"/>
          </a:solidFill>
          <a:ln>
            <a:solidFill>
              <a:srgbClr val="3458A7"/>
            </a:solidFill>
          </a:ln>
        </p:spPr>
        <p:txBody>
          <a:bodyPr wrap="square" rtlCol="0">
            <a:spAutoFit/>
          </a:bodyPr>
          <a:lstStyle/>
          <a:p>
            <a:r>
              <a:rPr lang="en-US" sz="1600" dirty="0"/>
              <a:t>STAGING/SET</a:t>
            </a:r>
          </a:p>
          <a:p>
            <a:r>
              <a:rPr lang="en-US" sz="1600" dirty="0"/>
              <a:t>Props: Table, 2 stools, bench, coat stand, 3 suitcases, 1 sack.</a:t>
            </a:r>
          </a:p>
          <a:p>
            <a:pPr marL="228594" indent="-228594">
              <a:buFontTx/>
              <a:buChar char="-"/>
            </a:pPr>
            <a:r>
              <a:rPr lang="en-US" sz="1600" dirty="0"/>
              <a:t>All worn – poverty</a:t>
            </a:r>
          </a:p>
          <a:p>
            <a:pPr marL="228594" indent="-228594">
              <a:buFontTx/>
              <a:buChar char="-"/>
            </a:pPr>
            <a:r>
              <a:rPr lang="en-US" sz="1600" dirty="0"/>
              <a:t>Helps show dining room</a:t>
            </a:r>
          </a:p>
          <a:p>
            <a:pPr marL="228594" indent="-228594">
              <a:buFontTx/>
              <a:buChar char="-"/>
            </a:pPr>
            <a:r>
              <a:rPr lang="en-US" sz="1600" dirty="0"/>
              <a:t>Integral in climax – used to barricade door</a:t>
            </a:r>
          </a:p>
        </p:txBody>
      </p:sp>
    </p:spTree>
    <p:extLst>
      <p:ext uri="{BB962C8B-B14F-4D97-AF65-F5344CB8AC3E}">
        <p14:creationId xmlns:p14="http://schemas.microsoft.com/office/powerpoint/2010/main" val="677622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fe714ad-ba6e-44c8-8054-2d8c61155a96" xsi:nil="true"/>
    <lcf76f155ced4ddcb4097134ff3c332f xmlns="7166ef60-7adb-4207-9a0e-abc6e901d78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15FD5EE3167945AB1A9B30D4F288CF" ma:contentTypeVersion="19" ma:contentTypeDescription="Create a new document." ma:contentTypeScope="" ma:versionID="8301bf9595c5d1645c9ac5037105877e">
  <xsd:schema xmlns:xsd="http://www.w3.org/2001/XMLSchema" xmlns:xs="http://www.w3.org/2001/XMLSchema" xmlns:p="http://schemas.microsoft.com/office/2006/metadata/properties" xmlns:ns2="ffe714ad-ba6e-44c8-8054-2d8c61155a96" xmlns:ns3="7166ef60-7adb-4207-9a0e-abc6e901d78b" targetNamespace="http://schemas.microsoft.com/office/2006/metadata/properties" ma:root="true" ma:fieldsID="592de72f74f43b90dc05dd9f8bd11bc0" ns2:_="" ns3:_="">
    <xsd:import namespace="ffe714ad-ba6e-44c8-8054-2d8c61155a96"/>
    <xsd:import namespace="7166ef60-7adb-4207-9a0e-abc6e901d78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e714ad-ba6e-44c8-8054-2d8c61155a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03a692e2-b4de-448e-a6ae-92b31f42d775}" ma:internalName="TaxCatchAll" ma:showField="CatchAllData" ma:web="ffe714ad-ba6e-44c8-8054-2d8c61155a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66ef60-7adb-4207-9a0e-abc6e901d78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e10d388-7655-406b-a7b1-7fd83d958ac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248069-D96F-4618-BEAD-50FF3B08BCB5}">
  <ds:schemaRef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1392ccbd-fdb8-4667-b90c-d8036e4c0cb4"/>
    <ds:schemaRef ds:uri="43a8eee5-3830-45e9-8bf7-c8a644e18702"/>
  </ds:schemaRefs>
</ds:datastoreItem>
</file>

<file path=customXml/itemProps2.xml><?xml version="1.0" encoding="utf-8"?>
<ds:datastoreItem xmlns:ds="http://schemas.openxmlformats.org/officeDocument/2006/customXml" ds:itemID="{93FE2831-A31E-4CB5-8822-ACE569547DA9}">
  <ds:schemaRefs>
    <ds:schemaRef ds:uri="http://schemas.microsoft.com/sharepoint/v3/contenttype/forms"/>
  </ds:schemaRefs>
</ds:datastoreItem>
</file>

<file path=customXml/itemProps3.xml><?xml version="1.0" encoding="utf-8"?>
<ds:datastoreItem xmlns:ds="http://schemas.openxmlformats.org/officeDocument/2006/customXml" ds:itemID="{D781BD16-F383-4DED-B807-2CD0E5F40978}"/>
</file>

<file path=docProps/app.xml><?xml version="1.0" encoding="utf-8"?>
<Properties xmlns="http://schemas.openxmlformats.org/officeDocument/2006/extended-properties" xmlns:vt="http://schemas.openxmlformats.org/officeDocument/2006/docPropsVTypes">
  <TotalTime>7520</TotalTime>
  <Words>2743</Words>
  <Application>Microsoft Office PowerPoint</Application>
  <PresentationFormat>Widescreen</PresentationFormat>
  <Paragraphs>372</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Lane</dc:creator>
  <cp:lastModifiedBy>Nicola Lane</cp:lastModifiedBy>
  <cp:revision>44</cp:revision>
  <cp:lastPrinted>2020-03-17T11:38:07Z</cp:lastPrinted>
  <dcterms:created xsi:type="dcterms:W3CDTF">2019-06-24T10:52:10Z</dcterms:created>
  <dcterms:modified xsi:type="dcterms:W3CDTF">2022-04-06T10:42:44Z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0x010100D515FD5EE3167945AB1A9B30D4F288CF</vt:lpwstr>
  </property>
</Properties>
</file>