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3" r:id="rId5"/>
    <p:sldId id="271" r:id="rId6"/>
    <p:sldId id="273" r:id="rId7"/>
    <p:sldId id="270" r:id="rId8"/>
    <p:sldId id="272" r:id="rId9"/>
    <p:sldId id="259"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Wright" initials="IW" lastIdx="1" clrIdx="0">
    <p:extLst>
      <p:ext uri="{19B8F6BF-5375-455C-9EA6-DF929625EA0E}">
        <p15:presenceInfo xmlns:p15="http://schemas.microsoft.com/office/powerpoint/2012/main" userId="S::iwright@tiverton.devon.sch.uk::36fd05c2-4389-419f-aa76-7926880e7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FF8AD8"/>
    <a:srgbClr val="ADFBB5"/>
    <a:srgbClr val="D883FF"/>
    <a:srgbClr val="FFFD78"/>
    <a:srgbClr val="76D6FF"/>
    <a:srgbClr val="00FA00"/>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95"/>
    <p:restoredTop sz="94618"/>
  </p:normalViewPr>
  <p:slideViewPr>
    <p:cSldViewPr snapToGrid="0" snapToObjects="1">
      <p:cViewPr varScale="1">
        <p:scale>
          <a:sx n="68" d="100"/>
          <a:sy n="68" d="100"/>
        </p:scale>
        <p:origin x="1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A3B3-A509-C34F-A15E-5D754E7E8F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CF2828-40C0-9441-B432-D742C02C9A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638B8C-5DB0-4D41-BDE1-B0A274D2085E}"/>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5" name="Footer Placeholder 4">
            <a:extLst>
              <a:ext uri="{FF2B5EF4-FFF2-40B4-BE49-F238E27FC236}">
                <a16:creationId xmlns:a16="http://schemas.microsoft.com/office/drawing/2014/main" id="{C2A70396-C27F-F248-825B-0DF59844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E498C-92D6-C942-A2A6-7EBF689A4922}"/>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19144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09E7-17A4-3F4B-82D2-9F45690BB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FA2175-9916-184A-BE8E-9E32EE6F77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C7BD2-E0BA-1940-9DFC-393478F417F7}"/>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5" name="Footer Placeholder 4">
            <a:extLst>
              <a:ext uri="{FF2B5EF4-FFF2-40B4-BE49-F238E27FC236}">
                <a16:creationId xmlns:a16="http://schemas.microsoft.com/office/drawing/2014/main" id="{C312F020-1FC1-A949-A44D-0CCC5742A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FB58A-3B50-EA49-9A9B-7F6AF7813DC6}"/>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103914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A9392B-A9A2-3240-A7B2-296DB4E56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AFF36-EFAE-3A46-A9D4-C5EF33248C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82427-D5C9-5A4D-9649-468103D67FC8}"/>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5" name="Footer Placeholder 4">
            <a:extLst>
              <a:ext uri="{FF2B5EF4-FFF2-40B4-BE49-F238E27FC236}">
                <a16:creationId xmlns:a16="http://schemas.microsoft.com/office/drawing/2014/main" id="{58E4CEA6-1814-3843-BB50-5D8AD74DC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BCEB7-404D-E44A-878F-0C8E0D364ADC}"/>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66312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5732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D976-B60D-474B-9FCC-F741EAAAA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A80AF-1CF4-2D42-8F66-5A962F6747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BFFB1-FDA5-094E-B197-C7814B18B697}"/>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5" name="Footer Placeholder 4">
            <a:extLst>
              <a:ext uri="{FF2B5EF4-FFF2-40B4-BE49-F238E27FC236}">
                <a16:creationId xmlns:a16="http://schemas.microsoft.com/office/drawing/2014/main" id="{914CFB29-C423-464F-BBC8-719F7B8FF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02AE2-5667-F34A-A180-D18B6A176E9B}"/>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355689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C40E-83CB-D243-8E11-E1A383D84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559ACE-74B1-A646-AD25-2F998D18CB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5E96F2-13AE-9C4F-AA29-EFD240BC876E}"/>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5" name="Footer Placeholder 4">
            <a:extLst>
              <a:ext uri="{FF2B5EF4-FFF2-40B4-BE49-F238E27FC236}">
                <a16:creationId xmlns:a16="http://schemas.microsoft.com/office/drawing/2014/main" id="{B4DBA77C-2C7A-C44B-AB9C-A9202303D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F6B42-B5E9-CA47-A998-5ABCD6931FE5}"/>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300430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C99E-CEBE-324A-9035-1A7810A81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AB53A-AA5A-E143-BB9C-E6413D0B1F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D0D316-792C-2440-A816-D4F6F1DE93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96E334-C91F-B04D-9ABB-BD1D51FA453B}"/>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6" name="Footer Placeholder 5">
            <a:extLst>
              <a:ext uri="{FF2B5EF4-FFF2-40B4-BE49-F238E27FC236}">
                <a16:creationId xmlns:a16="http://schemas.microsoft.com/office/drawing/2014/main" id="{5AC00CDC-C4F4-734D-88CC-A438D38DF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5289C6-CDA0-C141-931C-16065DBD5E20}"/>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212985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91BF-7344-9C46-8FE5-A2621862BC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C7942-C73F-CF4F-857C-6DA38823E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0A680C-11E9-B04E-81D4-A4A3799988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E2E732-1CF7-2D4B-A277-592E35228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44590D-410D-BE48-84DD-F79A88A3AC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A53FC-CB9F-0049-952F-707AFEAE4E3A}"/>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8" name="Footer Placeholder 7">
            <a:extLst>
              <a:ext uri="{FF2B5EF4-FFF2-40B4-BE49-F238E27FC236}">
                <a16:creationId xmlns:a16="http://schemas.microsoft.com/office/drawing/2014/main" id="{DC0ADB2C-2DC8-E648-A6B5-C472E1EE0B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4D487-FD9B-E64F-B5C0-BEF53F831AF2}"/>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357877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C764-5DC1-0B4A-AA39-9B115002B5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CC60E-1D6C-3041-8FDD-940E62649B5F}"/>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4" name="Footer Placeholder 3">
            <a:extLst>
              <a:ext uri="{FF2B5EF4-FFF2-40B4-BE49-F238E27FC236}">
                <a16:creationId xmlns:a16="http://schemas.microsoft.com/office/drawing/2014/main" id="{FDDCFBE3-9BD7-664C-889C-831915A071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677474-177A-744F-A50E-BD8725A90CA8}"/>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417200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62391-562E-5F4F-9D28-69A1D9B7CC4B}"/>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3" name="Footer Placeholder 2">
            <a:extLst>
              <a:ext uri="{FF2B5EF4-FFF2-40B4-BE49-F238E27FC236}">
                <a16:creationId xmlns:a16="http://schemas.microsoft.com/office/drawing/2014/main" id="{78BEF8F2-7B77-AC40-800F-265DCCD2D5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0C28D5-639A-364C-BEB6-312B4EE2270A}"/>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201127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B0E5C-C5BD-ED45-8860-B69CD443D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43BD7-0B44-0744-B97D-8F5F08EA10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8DFBB-8BA3-1743-BCEE-5DBCAB61D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84F482-2050-7541-8342-9728F7007681}"/>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6" name="Footer Placeholder 5">
            <a:extLst>
              <a:ext uri="{FF2B5EF4-FFF2-40B4-BE49-F238E27FC236}">
                <a16:creationId xmlns:a16="http://schemas.microsoft.com/office/drawing/2014/main" id="{8415F3FB-7710-3D46-BD39-AB7182E65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46A07-51E4-2345-9FAD-C3EFE2A5DA96}"/>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363181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105E-9B63-4D45-A157-67DDF61CC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EB484-6C4D-FC4E-A62A-54B9792A6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180A4-DA87-9C4C-ADD9-4926367B5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B760AA-31BC-284C-A7B5-1AD7312B43C5}"/>
              </a:ext>
            </a:extLst>
          </p:cNvPr>
          <p:cNvSpPr>
            <a:spLocks noGrp="1"/>
          </p:cNvSpPr>
          <p:nvPr>
            <p:ph type="dt" sz="half" idx="10"/>
          </p:nvPr>
        </p:nvSpPr>
        <p:spPr/>
        <p:txBody>
          <a:bodyPr/>
          <a:lstStyle/>
          <a:p>
            <a:fld id="{50799A2E-EC8C-4E4A-BD88-78A254F62208}" type="datetimeFigureOut">
              <a:rPr lang="en-US" smtClean="0"/>
              <a:t>3/16/2022</a:t>
            </a:fld>
            <a:endParaRPr lang="en-US"/>
          </a:p>
        </p:txBody>
      </p:sp>
      <p:sp>
        <p:nvSpPr>
          <p:cNvPr id="6" name="Footer Placeholder 5">
            <a:extLst>
              <a:ext uri="{FF2B5EF4-FFF2-40B4-BE49-F238E27FC236}">
                <a16:creationId xmlns:a16="http://schemas.microsoft.com/office/drawing/2014/main" id="{D019DBE7-6890-EA41-9E41-920F0EAC0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BADDB-6DDE-AE45-973C-688E96A4E1D6}"/>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43048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D114DB-526E-EA4C-B3CF-59A19F679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9EF951-DAC8-364C-87E6-C891D54A7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15393-6527-5D4F-AE83-FBAD5FF4C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9A2E-EC8C-4E4A-BD88-78A254F62208}" type="datetimeFigureOut">
              <a:rPr lang="en-US" smtClean="0"/>
              <a:t>3/16/2022</a:t>
            </a:fld>
            <a:endParaRPr lang="en-US"/>
          </a:p>
        </p:txBody>
      </p:sp>
      <p:sp>
        <p:nvSpPr>
          <p:cNvPr id="5" name="Footer Placeholder 4">
            <a:extLst>
              <a:ext uri="{FF2B5EF4-FFF2-40B4-BE49-F238E27FC236}">
                <a16:creationId xmlns:a16="http://schemas.microsoft.com/office/drawing/2014/main" id="{BE33E312-8C68-C541-B9E2-CC2656A0B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BBA94E-2455-254C-95C9-9C1A26272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FBFF-FA92-944D-9B31-4FE244FA46BC}" type="slidenum">
              <a:rPr lang="en-US" smtClean="0"/>
              <a:t>‹#›</a:t>
            </a:fld>
            <a:endParaRPr lang="en-US"/>
          </a:p>
        </p:txBody>
      </p:sp>
    </p:spTree>
    <p:extLst>
      <p:ext uri="{BB962C8B-B14F-4D97-AF65-F5344CB8AC3E}">
        <p14:creationId xmlns:p14="http://schemas.microsoft.com/office/powerpoint/2010/main" val="219980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hyperlink" Target="https://www.bbc.co.uk/bitesize/examspecs/zrnjw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1DCFFCE-DE81-4EDE-8CFE-0F63CD8A40EE}"/>
              </a:ext>
            </a:extLst>
          </p:cNvPr>
          <p:cNvSpPr/>
          <p:nvPr/>
        </p:nvSpPr>
        <p:spPr>
          <a:xfrm>
            <a:off x="179441" y="55571"/>
            <a:ext cx="3283422" cy="578665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Theatrical skills</a:t>
            </a:r>
          </a:p>
          <a:p>
            <a:r>
              <a:rPr lang="en-US" sz="1400" b="1" u="sng" dirty="0">
                <a:solidFill>
                  <a:schemeClr val="tx1"/>
                </a:solidFill>
              </a:rPr>
              <a:t>Freeze frame: </a:t>
            </a:r>
            <a:r>
              <a:rPr lang="en-US" sz="1400" dirty="0">
                <a:solidFill>
                  <a:schemeClr val="tx1"/>
                </a:solidFill>
              </a:rPr>
              <a:t>A frozen moment in time expressing a character / scenario.</a:t>
            </a:r>
          </a:p>
          <a:p>
            <a:r>
              <a:rPr lang="en-US" sz="1400" b="1" u="sng" dirty="0">
                <a:solidFill>
                  <a:schemeClr val="tx1"/>
                </a:solidFill>
              </a:rPr>
              <a:t>Still image: </a:t>
            </a:r>
            <a:r>
              <a:rPr lang="en-US" sz="1400" dirty="0">
                <a:solidFill>
                  <a:schemeClr val="tx1"/>
                </a:solidFill>
              </a:rPr>
              <a:t>frozen image that symbolises an idea or relationship</a:t>
            </a:r>
          </a:p>
          <a:p>
            <a:r>
              <a:rPr lang="en-US" sz="1400" b="1" u="sng" dirty="0">
                <a:solidFill>
                  <a:schemeClr val="tx1"/>
                </a:solidFill>
              </a:rPr>
              <a:t>Thought tracking</a:t>
            </a:r>
            <a:r>
              <a:rPr lang="en-US" sz="1400" dirty="0">
                <a:solidFill>
                  <a:schemeClr val="tx1"/>
                </a:solidFill>
              </a:rPr>
              <a:t>: a character saying their thoughts aloud</a:t>
            </a:r>
          </a:p>
          <a:p>
            <a:r>
              <a:rPr lang="en-US" sz="1400" b="1" u="sng" dirty="0">
                <a:solidFill>
                  <a:schemeClr val="tx1"/>
                </a:solidFill>
              </a:rPr>
              <a:t>Hot seating: </a:t>
            </a:r>
            <a:r>
              <a:rPr lang="en-US" sz="1400" dirty="0">
                <a:solidFill>
                  <a:schemeClr val="tx1"/>
                </a:solidFill>
              </a:rPr>
              <a:t>a character is asked questions and the actor responds in role</a:t>
            </a:r>
          </a:p>
          <a:p>
            <a:r>
              <a:rPr lang="en-US" sz="1400" b="1" u="sng" dirty="0">
                <a:solidFill>
                  <a:schemeClr val="tx1"/>
                </a:solidFill>
              </a:rPr>
              <a:t>Narration: </a:t>
            </a:r>
            <a:r>
              <a:rPr lang="en-US" sz="1400" dirty="0">
                <a:solidFill>
                  <a:schemeClr val="tx1"/>
                </a:solidFill>
              </a:rPr>
              <a:t>telling the audience what is happening </a:t>
            </a:r>
          </a:p>
          <a:p>
            <a:r>
              <a:rPr lang="en-US" sz="1400" b="1" u="sng" dirty="0">
                <a:solidFill>
                  <a:schemeClr val="tx1"/>
                </a:solidFill>
              </a:rPr>
              <a:t>Mime: </a:t>
            </a:r>
            <a:r>
              <a:rPr lang="en-US" sz="1400" dirty="0">
                <a:solidFill>
                  <a:schemeClr val="tx1"/>
                </a:solidFill>
              </a:rPr>
              <a:t>suggesting action, character, or emotion without words  </a:t>
            </a:r>
          </a:p>
          <a:p>
            <a:r>
              <a:rPr lang="en-US" sz="1400" b="1" u="sng" dirty="0">
                <a:solidFill>
                  <a:schemeClr val="tx1"/>
                </a:solidFill>
              </a:rPr>
              <a:t>Improvisation: </a:t>
            </a:r>
            <a:r>
              <a:rPr lang="en-US" sz="1400" dirty="0">
                <a:solidFill>
                  <a:schemeClr val="tx1"/>
                </a:solidFill>
              </a:rPr>
              <a:t>creating a scene without a script </a:t>
            </a:r>
          </a:p>
          <a:p>
            <a:r>
              <a:rPr lang="en-US" sz="1400" b="1" u="sng" dirty="0">
                <a:solidFill>
                  <a:schemeClr val="tx1"/>
                </a:solidFill>
              </a:rPr>
              <a:t>Proxemics: </a:t>
            </a:r>
            <a:r>
              <a:rPr lang="en-US" sz="1400" dirty="0">
                <a:solidFill>
                  <a:schemeClr val="tx1"/>
                </a:solidFill>
              </a:rPr>
              <a:t>the use of space on stage to create meaning</a:t>
            </a:r>
          </a:p>
          <a:p>
            <a:r>
              <a:rPr lang="en-US" sz="1400" b="1" u="sng" dirty="0">
                <a:solidFill>
                  <a:schemeClr val="tx1"/>
                </a:solidFill>
              </a:rPr>
              <a:t>Levels: </a:t>
            </a:r>
            <a:r>
              <a:rPr lang="en-US" sz="1400" dirty="0">
                <a:solidFill>
                  <a:schemeClr val="tx1"/>
                </a:solidFill>
              </a:rPr>
              <a:t>the use of height to show status</a:t>
            </a:r>
          </a:p>
          <a:p>
            <a:r>
              <a:rPr lang="en-US" sz="1400" b="1" u="sng" dirty="0">
                <a:solidFill>
                  <a:schemeClr val="tx1"/>
                </a:solidFill>
              </a:rPr>
              <a:t>Status: </a:t>
            </a:r>
            <a:r>
              <a:rPr lang="en-US" sz="1400" dirty="0">
                <a:solidFill>
                  <a:schemeClr val="tx1"/>
                </a:solidFill>
              </a:rPr>
              <a:t>the power one character has over another </a:t>
            </a:r>
          </a:p>
          <a:p>
            <a:r>
              <a:rPr lang="en-US" sz="1400" b="1" u="sng" dirty="0">
                <a:solidFill>
                  <a:schemeClr val="tx1"/>
                </a:solidFill>
              </a:rPr>
              <a:t>Physical Theatre: </a:t>
            </a:r>
            <a:r>
              <a:rPr lang="en-US" sz="1400" dirty="0">
                <a:solidFill>
                  <a:schemeClr val="tx1"/>
                </a:solidFill>
              </a:rPr>
              <a:t>creating objects, set or meaning through the use of the body</a:t>
            </a:r>
          </a:p>
        </p:txBody>
      </p:sp>
      <p:sp>
        <p:nvSpPr>
          <p:cNvPr id="15" name="Rectangle: Rounded Corners 14">
            <a:extLst>
              <a:ext uri="{FF2B5EF4-FFF2-40B4-BE49-F238E27FC236}">
                <a16:creationId xmlns:a16="http://schemas.microsoft.com/office/drawing/2014/main" id="{02AA7FCF-F292-4E6F-9D96-73AC6CB570C5}"/>
              </a:ext>
            </a:extLst>
          </p:cNvPr>
          <p:cNvSpPr/>
          <p:nvPr/>
        </p:nvSpPr>
        <p:spPr>
          <a:xfrm>
            <a:off x="3517313" y="37715"/>
            <a:ext cx="3960272" cy="2681775"/>
          </a:xfrm>
          <a:prstGeom prst="roundRect">
            <a:avLst>
              <a:gd name="adj"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solidFill>
              </a:rPr>
              <a:t>Physical skills</a:t>
            </a:r>
          </a:p>
          <a:p>
            <a:r>
              <a:rPr lang="en-US" sz="1400" b="1" u="sng" dirty="0">
                <a:solidFill>
                  <a:schemeClr val="tx1"/>
                </a:solidFill>
              </a:rPr>
              <a:t>Facial expression: </a:t>
            </a:r>
            <a:r>
              <a:rPr lang="en-US" sz="1400" dirty="0">
                <a:solidFill>
                  <a:schemeClr val="tx1"/>
                </a:solidFill>
              </a:rPr>
              <a:t>showing emotion of the character through the face</a:t>
            </a:r>
          </a:p>
          <a:p>
            <a:r>
              <a:rPr lang="en-US" sz="1400" b="1" u="sng" dirty="0">
                <a:solidFill>
                  <a:schemeClr val="tx1"/>
                </a:solidFill>
              </a:rPr>
              <a:t>Body Language: </a:t>
            </a:r>
            <a:r>
              <a:rPr lang="en-US" sz="1400" dirty="0">
                <a:solidFill>
                  <a:schemeClr val="tx1"/>
                </a:solidFill>
              </a:rPr>
              <a:t>using your body to show the characters emotion </a:t>
            </a:r>
          </a:p>
          <a:p>
            <a:r>
              <a:rPr lang="en-US" sz="1400" b="1" u="sng" dirty="0">
                <a:solidFill>
                  <a:schemeClr val="tx1"/>
                </a:solidFill>
              </a:rPr>
              <a:t>Physicality: </a:t>
            </a:r>
            <a:r>
              <a:rPr lang="en-US" sz="1400" dirty="0">
                <a:solidFill>
                  <a:schemeClr val="tx1"/>
                </a:solidFill>
              </a:rPr>
              <a:t>using your body to show the character </a:t>
            </a:r>
          </a:p>
          <a:p>
            <a:r>
              <a:rPr lang="en-US" sz="1400" b="1" u="sng" dirty="0">
                <a:solidFill>
                  <a:schemeClr val="tx1"/>
                </a:solidFill>
              </a:rPr>
              <a:t>Gesture: </a:t>
            </a:r>
            <a:r>
              <a:rPr lang="en-US" sz="1400" dirty="0">
                <a:solidFill>
                  <a:schemeClr val="tx1"/>
                </a:solidFill>
              </a:rPr>
              <a:t>a movement of part of the body to show meaning.</a:t>
            </a:r>
          </a:p>
          <a:p>
            <a:r>
              <a:rPr lang="en-US" sz="1400" b="1" u="sng" dirty="0">
                <a:solidFill>
                  <a:schemeClr val="tx1"/>
                </a:solidFill>
              </a:rPr>
              <a:t>Mannerisms: </a:t>
            </a:r>
            <a:r>
              <a:rPr lang="en-US" sz="1400" dirty="0">
                <a:solidFill>
                  <a:schemeClr val="tx1"/>
                </a:solidFill>
              </a:rPr>
              <a:t> habitual gesture or way of speaking or behaving in role</a:t>
            </a:r>
          </a:p>
          <a:p>
            <a:r>
              <a:rPr lang="en-US" sz="1400" b="1" u="sng" dirty="0">
                <a:solidFill>
                  <a:schemeClr val="tx1"/>
                </a:solidFill>
              </a:rPr>
              <a:t>Gait: </a:t>
            </a:r>
            <a:r>
              <a:rPr lang="en-US" sz="1400" dirty="0">
                <a:solidFill>
                  <a:schemeClr val="tx1"/>
                </a:solidFill>
              </a:rPr>
              <a:t>the way a character walks</a:t>
            </a:r>
          </a:p>
          <a:p>
            <a:r>
              <a:rPr lang="en-US" sz="1400" dirty="0">
                <a:solidFill>
                  <a:schemeClr val="tx1"/>
                </a:solidFill>
              </a:rPr>
              <a:t>Posture:</a:t>
            </a:r>
          </a:p>
        </p:txBody>
      </p:sp>
      <p:sp>
        <p:nvSpPr>
          <p:cNvPr id="21" name="Rectangle: Rounded Corners 20">
            <a:extLst>
              <a:ext uri="{FF2B5EF4-FFF2-40B4-BE49-F238E27FC236}">
                <a16:creationId xmlns:a16="http://schemas.microsoft.com/office/drawing/2014/main" id="{546EF515-93F3-4DD8-8B7C-63D16187EB92}"/>
              </a:ext>
            </a:extLst>
          </p:cNvPr>
          <p:cNvSpPr/>
          <p:nvPr/>
        </p:nvSpPr>
        <p:spPr>
          <a:xfrm>
            <a:off x="3517313" y="2765380"/>
            <a:ext cx="3960272" cy="1797600"/>
          </a:xfrm>
          <a:prstGeom prst="roundRect">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b="1" u="sng" dirty="0">
                <a:solidFill>
                  <a:schemeClr val="tx1"/>
                </a:solidFill>
              </a:rPr>
              <a:t>Vocal skills​</a:t>
            </a:r>
          </a:p>
          <a:p>
            <a:pPr fontAlgn="base"/>
            <a:r>
              <a:rPr lang="en-GB" sz="1200" b="1" u="sng" dirty="0">
                <a:solidFill>
                  <a:schemeClr val="tx1"/>
                </a:solidFill>
              </a:rPr>
              <a:t>Pace:</a:t>
            </a:r>
            <a:r>
              <a:rPr lang="en-GB" sz="1400" b="1" u="sng" dirty="0">
                <a:solidFill>
                  <a:schemeClr val="tx1"/>
                </a:solidFill>
              </a:rPr>
              <a:t> </a:t>
            </a:r>
            <a:r>
              <a:rPr lang="en-GB" sz="1200" dirty="0">
                <a:solidFill>
                  <a:schemeClr val="tx1"/>
                </a:solidFill>
              </a:rPr>
              <a:t>how fast or how slow the character speaks​</a:t>
            </a:r>
          </a:p>
          <a:p>
            <a:pPr fontAlgn="base"/>
            <a:r>
              <a:rPr lang="en-GB" sz="1200" b="1" u="sng" dirty="0">
                <a:solidFill>
                  <a:schemeClr val="tx1"/>
                </a:solidFill>
              </a:rPr>
              <a:t>Power:</a:t>
            </a:r>
            <a:r>
              <a:rPr lang="en-GB" sz="1200" dirty="0">
                <a:solidFill>
                  <a:schemeClr val="tx1"/>
                </a:solidFill>
              </a:rPr>
              <a:t> how loud or how quiet a character speaks​</a:t>
            </a:r>
          </a:p>
          <a:p>
            <a:pPr fontAlgn="base"/>
            <a:r>
              <a:rPr lang="en-GB" sz="1200" b="1" u="sng" dirty="0">
                <a:solidFill>
                  <a:schemeClr val="tx1"/>
                </a:solidFill>
              </a:rPr>
              <a:t>Pitch:</a:t>
            </a:r>
            <a:r>
              <a:rPr lang="en-GB" sz="1200" b="1" dirty="0">
                <a:solidFill>
                  <a:schemeClr val="tx1"/>
                </a:solidFill>
              </a:rPr>
              <a:t> </a:t>
            </a:r>
            <a:r>
              <a:rPr lang="en-GB" sz="1200" dirty="0">
                <a:solidFill>
                  <a:schemeClr val="tx1"/>
                </a:solidFill>
              </a:rPr>
              <a:t>how high our how low a character speaks</a:t>
            </a:r>
            <a:r>
              <a:rPr lang="en-US" sz="1200" dirty="0">
                <a:solidFill>
                  <a:schemeClr val="tx1"/>
                </a:solidFill>
              </a:rPr>
              <a:t>​</a:t>
            </a:r>
          </a:p>
          <a:p>
            <a:pPr fontAlgn="base"/>
            <a:r>
              <a:rPr lang="en-GB" sz="1200" b="1" u="sng" dirty="0">
                <a:solidFill>
                  <a:schemeClr val="tx1"/>
                </a:solidFill>
              </a:rPr>
              <a:t>Pause:</a:t>
            </a:r>
            <a:r>
              <a:rPr lang="en-GB" sz="1200" b="1" dirty="0">
                <a:solidFill>
                  <a:schemeClr val="tx1"/>
                </a:solidFill>
              </a:rPr>
              <a:t> </a:t>
            </a:r>
            <a:r>
              <a:rPr lang="en-GB" sz="1200" dirty="0">
                <a:solidFill>
                  <a:schemeClr val="tx1"/>
                </a:solidFill>
              </a:rPr>
              <a:t>moments where the character stops talking</a:t>
            </a:r>
            <a:r>
              <a:rPr lang="en-US" sz="1200" dirty="0">
                <a:solidFill>
                  <a:schemeClr val="tx1"/>
                </a:solidFill>
              </a:rPr>
              <a:t>​</a:t>
            </a:r>
          </a:p>
          <a:p>
            <a:pPr fontAlgn="base"/>
            <a:r>
              <a:rPr lang="en-GB" sz="1200" b="1" u="sng" dirty="0">
                <a:solidFill>
                  <a:schemeClr val="tx1"/>
                </a:solidFill>
              </a:rPr>
              <a:t>Tone:</a:t>
            </a:r>
            <a:r>
              <a:rPr lang="en-GB" sz="1200" b="1" dirty="0">
                <a:solidFill>
                  <a:schemeClr val="tx1"/>
                </a:solidFill>
              </a:rPr>
              <a:t> </a:t>
            </a:r>
            <a:r>
              <a:rPr lang="en-GB" sz="1200" dirty="0">
                <a:solidFill>
                  <a:schemeClr val="tx1"/>
                </a:solidFill>
              </a:rPr>
              <a:t>shows what the character thinking or how they are feeling</a:t>
            </a:r>
          </a:p>
          <a:p>
            <a:pPr fontAlgn="base"/>
            <a:r>
              <a:rPr lang="en-US" sz="1200" dirty="0">
                <a:solidFill>
                  <a:schemeClr val="tx1"/>
                </a:solidFill>
              </a:rPr>
              <a:t>Intonation:</a:t>
            </a:r>
          </a:p>
          <a:p>
            <a:pPr fontAlgn="base"/>
            <a:r>
              <a:rPr lang="en-US" sz="1200" dirty="0">
                <a:solidFill>
                  <a:schemeClr val="tx1"/>
                </a:solidFill>
              </a:rPr>
              <a:t>Accent:</a:t>
            </a:r>
          </a:p>
          <a:p>
            <a:pPr fontAlgn="base"/>
            <a:r>
              <a:rPr lang="en-US" sz="1200" dirty="0" err="1">
                <a:solidFill>
                  <a:schemeClr val="tx1"/>
                </a:solidFill>
              </a:rPr>
              <a:t>Regonal</a:t>
            </a:r>
            <a:r>
              <a:rPr lang="en-US" sz="1200" dirty="0">
                <a:solidFill>
                  <a:schemeClr val="tx1"/>
                </a:solidFill>
              </a:rPr>
              <a:t> </a:t>
            </a:r>
            <a:r>
              <a:rPr lang="en-US" sz="1200" dirty="0" err="1">
                <a:solidFill>
                  <a:schemeClr val="tx1"/>
                </a:solidFill>
              </a:rPr>
              <a:t>Diolect</a:t>
            </a:r>
            <a:r>
              <a:rPr lang="en-US" sz="1200" dirty="0">
                <a:solidFill>
                  <a:schemeClr val="tx1"/>
                </a:solidFill>
              </a:rPr>
              <a:t>:</a:t>
            </a:r>
            <a:endParaRPr lang="en-US" sz="1400" dirty="0">
              <a:solidFill>
                <a:schemeClr val="tx1"/>
              </a:solidFill>
            </a:endParaRPr>
          </a:p>
        </p:txBody>
      </p:sp>
      <p:graphicFrame>
        <p:nvGraphicFramePr>
          <p:cNvPr id="25" name="Table 24">
            <a:extLst>
              <a:ext uri="{FF2B5EF4-FFF2-40B4-BE49-F238E27FC236}">
                <a16:creationId xmlns:a16="http://schemas.microsoft.com/office/drawing/2014/main" id="{835EA4C3-26A2-48D7-8EFE-4C4EF69F9969}"/>
              </a:ext>
            </a:extLst>
          </p:cNvPr>
          <p:cNvGraphicFramePr>
            <a:graphicFrameLocks noGrp="1"/>
          </p:cNvGraphicFramePr>
          <p:nvPr>
            <p:extLst>
              <p:ext uri="{D42A27DB-BD31-4B8C-83A1-F6EECF244321}">
                <p14:modId xmlns:p14="http://schemas.microsoft.com/office/powerpoint/2010/main" val="3988523024"/>
              </p:ext>
            </p:extLst>
          </p:nvPr>
        </p:nvGraphicFramePr>
        <p:xfrm>
          <a:off x="3795443" y="4608870"/>
          <a:ext cx="7753580" cy="2177004"/>
        </p:xfrm>
        <a:graphic>
          <a:graphicData uri="http://schemas.openxmlformats.org/drawingml/2006/table">
            <a:tbl>
              <a:tblPr firstRow="1" bandRow="1">
                <a:tableStyleId>{5C22544A-7EE6-4342-B048-85BDC9FD1C3A}</a:tableStyleId>
              </a:tblPr>
              <a:tblGrid>
                <a:gridCol w="2118492">
                  <a:extLst>
                    <a:ext uri="{9D8B030D-6E8A-4147-A177-3AD203B41FA5}">
                      <a16:colId xmlns:a16="http://schemas.microsoft.com/office/drawing/2014/main" val="1857960557"/>
                    </a:ext>
                  </a:extLst>
                </a:gridCol>
                <a:gridCol w="1932390">
                  <a:extLst>
                    <a:ext uri="{9D8B030D-6E8A-4147-A177-3AD203B41FA5}">
                      <a16:colId xmlns:a16="http://schemas.microsoft.com/office/drawing/2014/main" val="864724766"/>
                    </a:ext>
                  </a:extLst>
                </a:gridCol>
                <a:gridCol w="3702698">
                  <a:extLst>
                    <a:ext uri="{9D8B030D-6E8A-4147-A177-3AD203B41FA5}">
                      <a16:colId xmlns:a16="http://schemas.microsoft.com/office/drawing/2014/main" val="177694409"/>
                    </a:ext>
                  </a:extLst>
                </a:gridCol>
              </a:tblGrid>
              <a:tr h="677022">
                <a:tc>
                  <a:txBody>
                    <a:bodyPr/>
                    <a:lstStyle/>
                    <a:p>
                      <a:endParaRPr lang="en-GB" dirty="0"/>
                    </a:p>
                  </a:txBody>
                  <a:tcPr>
                    <a:solidFill>
                      <a:schemeClr val="accent6">
                        <a:lumMod val="60000"/>
                        <a:lumOff val="40000"/>
                      </a:schemeClr>
                    </a:solidFill>
                  </a:tcPr>
                </a:tc>
                <a:tc>
                  <a:txBody>
                    <a:bodyPr/>
                    <a:lstStyle/>
                    <a:p>
                      <a:r>
                        <a:rPr lang="en-GB" u="sng" dirty="0">
                          <a:solidFill>
                            <a:schemeClr val="tx1"/>
                          </a:solidFill>
                        </a:rPr>
                        <a:t>IDENTIFY</a:t>
                      </a:r>
                    </a:p>
                  </a:txBody>
                  <a:tcPr>
                    <a:solidFill>
                      <a:schemeClr val="accent6">
                        <a:lumMod val="60000"/>
                        <a:lumOff val="40000"/>
                      </a:schemeClr>
                    </a:solidFill>
                  </a:tcPr>
                </a:tc>
                <a:tc>
                  <a:txBody>
                    <a:bodyPr/>
                    <a:lstStyle/>
                    <a:p>
                      <a:r>
                        <a:rPr lang="en-GB" sz="1600" b="0" dirty="0">
                          <a:solidFill>
                            <a:schemeClr val="tx1"/>
                          </a:solidFill>
                        </a:rPr>
                        <a:t>Can you find where in the performance they have used a particular skill?</a:t>
                      </a:r>
                    </a:p>
                  </a:txBody>
                  <a:tcPr>
                    <a:solidFill>
                      <a:schemeClr val="accent6">
                        <a:lumMod val="60000"/>
                        <a:lumOff val="40000"/>
                      </a:schemeClr>
                    </a:solidFill>
                  </a:tcPr>
                </a:tc>
                <a:extLst>
                  <a:ext uri="{0D108BD9-81ED-4DB2-BD59-A6C34878D82A}">
                    <a16:rowId xmlns:a16="http://schemas.microsoft.com/office/drawing/2014/main" val="3687078733"/>
                  </a:ext>
                </a:extLst>
              </a:tr>
              <a:tr h="677022">
                <a:tc>
                  <a:txBody>
                    <a:bodyPr/>
                    <a:lstStyle/>
                    <a:p>
                      <a:endParaRPr lang="en-GB" dirty="0"/>
                    </a:p>
                  </a:txBody>
                  <a:tcPr>
                    <a:solidFill>
                      <a:schemeClr val="accent6">
                        <a:lumMod val="40000"/>
                        <a:lumOff val="60000"/>
                      </a:schemeClr>
                    </a:solidFill>
                  </a:tcPr>
                </a:tc>
                <a:tc>
                  <a:txBody>
                    <a:bodyPr/>
                    <a:lstStyle/>
                    <a:p>
                      <a:r>
                        <a:rPr lang="en-GB" b="1" u="sng" dirty="0"/>
                        <a:t>ANALYSE</a:t>
                      </a:r>
                    </a:p>
                  </a:txBody>
                  <a:tcPr>
                    <a:solidFill>
                      <a:schemeClr val="accent6">
                        <a:lumMod val="40000"/>
                        <a:lumOff val="60000"/>
                      </a:schemeClr>
                    </a:solidFill>
                  </a:tcPr>
                </a:tc>
                <a:tc>
                  <a:txBody>
                    <a:bodyPr/>
                    <a:lstStyle/>
                    <a:p>
                      <a:r>
                        <a:rPr lang="en-GB" sz="1600" dirty="0"/>
                        <a:t>Why have they used this technique / skill, what was the effect?</a:t>
                      </a:r>
                    </a:p>
                  </a:txBody>
                  <a:tcPr>
                    <a:solidFill>
                      <a:schemeClr val="accent6">
                        <a:lumMod val="40000"/>
                        <a:lumOff val="60000"/>
                      </a:schemeClr>
                    </a:solidFill>
                  </a:tcPr>
                </a:tc>
                <a:extLst>
                  <a:ext uri="{0D108BD9-81ED-4DB2-BD59-A6C34878D82A}">
                    <a16:rowId xmlns:a16="http://schemas.microsoft.com/office/drawing/2014/main" val="790716934"/>
                  </a:ext>
                </a:extLst>
              </a:tr>
              <a:tr h="761746">
                <a:tc>
                  <a:txBody>
                    <a:bodyPr/>
                    <a:lstStyle/>
                    <a:p>
                      <a:endParaRPr lang="en-GB" dirty="0"/>
                    </a:p>
                  </a:txBody>
                  <a:tcPr>
                    <a:solidFill>
                      <a:schemeClr val="accent6">
                        <a:lumMod val="20000"/>
                        <a:lumOff val="80000"/>
                      </a:schemeClr>
                    </a:solidFill>
                  </a:tcPr>
                </a:tc>
                <a:tc>
                  <a:txBody>
                    <a:bodyPr/>
                    <a:lstStyle/>
                    <a:p>
                      <a:r>
                        <a:rPr lang="en-GB" b="1" u="sng" dirty="0"/>
                        <a:t>EVAULATE</a:t>
                      </a:r>
                    </a:p>
                  </a:txBody>
                  <a:tcPr>
                    <a:solidFill>
                      <a:schemeClr val="accent6">
                        <a:lumMod val="20000"/>
                        <a:lumOff val="80000"/>
                      </a:schemeClr>
                    </a:solidFill>
                  </a:tcPr>
                </a:tc>
                <a:tc>
                  <a:txBody>
                    <a:bodyPr/>
                    <a:lstStyle/>
                    <a:p>
                      <a:r>
                        <a:rPr lang="en-GB" sz="1600" dirty="0"/>
                        <a:t>Were they successful when using this techniques / skill? If so why? If not why not?</a:t>
                      </a:r>
                    </a:p>
                  </a:txBody>
                  <a:tcPr>
                    <a:solidFill>
                      <a:schemeClr val="accent6">
                        <a:lumMod val="20000"/>
                        <a:lumOff val="80000"/>
                      </a:schemeClr>
                    </a:solidFill>
                  </a:tcPr>
                </a:tc>
                <a:extLst>
                  <a:ext uri="{0D108BD9-81ED-4DB2-BD59-A6C34878D82A}">
                    <a16:rowId xmlns:a16="http://schemas.microsoft.com/office/drawing/2014/main" val="1717661549"/>
                  </a:ext>
                </a:extLst>
              </a:tr>
            </a:tbl>
          </a:graphicData>
        </a:graphic>
      </p:graphicFrame>
      <p:pic>
        <p:nvPicPr>
          <p:cNvPr id="26" name="Picture 25">
            <a:extLst>
              <a:ext uri="{FF2B5EF4-FFF2-40B4-BE49-F238E27FC236}">
                <a16:creationId xmlns:a16="http://schemas.microsoft.com/office/drawing/2014/main" id="{5051FB8E-8F7E-4CD9-9497-D8148413DFA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00" b="95556" l="4889" r="95556">
                        <a14:foregroundMark x1="17333" y1="84000" x2="17333" y2="84000"/>
                        <a14:foregroundMark x1="17333" y1="95556" x2="17333" y2="95556"/>
                        <a14:foregroundMark x1="5333" y1="77333" x2="5333" y2="77333"/>
                        <a14:foregroundMark x1="5333" y1="43556" x2="5333" y2="43556"/>
                        <a14:foregroundMark x1="38667" y1="8000" x2="38667" y2="8000"/>
                        <a14:foregroundMark x1="92889" y1="45333" x2="92889" y2="45333"/>
                        <a14:foregroundMark x1="95556" y1="50667" x2="95556" y2="50667"/>
                      </a14:backgroundRemoval>
                    </a14:imgEffect>
                  </a14:imgLayer>
                </a14:imgProps>
              </a:ext>
            </a:extLst>
          </a:blip>
          <a:stretch>
            <a:fillRect/>
          </a:stretch>
        </p:blipFill>
        <p:spPr>
          <a:xfrm>
            <a:off x="4610142" y="5326783"/>
            <a:ext cx="747879" cy="611804"/>
          </a:xfrm>
          <a:prstGeom prst="rect">
            <a:avLst/>
          </a:prstGeom>
        </p:spPr>
      </p:pic>
      <p:pic>
        <p:nvPicPr>
          <p:cNvPr id="1026" name="Picture 2" descr="Image result for ive got it emoji">
            <a:extLst>
              <a:ext uri="{FF2B5EF4-FFF2-40B4-BE49-F238E27FC236}">
                <a16:creationId xmlns:a16="http://schemas.microsoft.com/office/drawing/2014/main" id="{9EE3B959-A5E9-4938-88BF-5AF9831E89A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444" b="94667" l="9778" r="89778">
                        <a14:foregroundMark x1="63556" y1="95111" x2="63556" y2="95111"/>
                        <a14:foregroundMark x1="66667" y1="30667" x2="66667" y2="30667"/>
                        <a14:foregroundMark x1="61778" y1="23111" x2="61778" y2="23111"/>
                        <a14:foregroundMark x1="66667" y1="44000" x2="66667" y2="44000"/>
                        <a14:foregroundMark x1="65778" y1="39556" x2="65778" y2="39556"/>
                        <a14:foregroundMark x1="61333" y1="40444" x2="56889" y2="29778"/>
                        <a14:foregroundMark x1="60444" y1="40444" x2="49778" y2="19556"/>
                        <a14:foregroundMark x1="49778" y1="19556" x2="71556" y2="8444"/>
                        <a14:foregroundMark x1="71556" y1="8444" x2="80000" y2="32000"/>
                        <a14:foregroundMark x1="80000" y1="32000" x2="68889" y2="41333"/>
                        <a14:foregroundMark x1="28444" y1="72000" x2="28444" y2="72000"/>
                      </a14:backgroundRemoval>
                    </a14:imgEffect>
                  </a14:imgLayer>
                </a14:imgProps>
              </a:ext>
              <a:ext uri="{28A0092B-C50C-407E-A947-70E740481C1C}">
                <a14:useLocalDpi xmlns:a14="http://schemas.microsoft.com/office/drawing/2010/main" val="0"/>
              </a:ext>
            </a:extLst>
          </a:blip>
          <a:srcRect t="46413"/>
          <a:stretch/>
        </p:blipFill>
        <p:spPr bwMode="auto">
          <a:xfrm>
            <a:off x="4216308" y="4634577"/>
            <a:ext cx="1141713" cy="611804"/>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4" descr="Image result for thumbs up and down emoji">
            <a:extLst>
              <a:ext uri="{FF2B5EF4-FFF2-40B4-BE49-F238E27FC236}">
                <a16:creationId xmlns:a16="http://schemas.microsoft.com/office/drawing/2014/main" id="{4208A272-B36E-45FE-8363-82D2A8ADA0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1" name="Picture 30">
            <a:extLst>
              <a:ext uri="{FF2B5EF4-FFF2-40B4-BE49-F238E27FC236}">
                <a16:creationId xmlns:a16="http://schemas.microsoft.com/office/drawing/2014/main" id="{1592EF13-3BB2-4CF2-9007-9174100D303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643" b="78929" l="31154" r="68077">
                        <a14:foregroundMark x1="51154" y1="14643" x2="51154" y2="14643"/>
                        <a14:foregroundMark x1="52692" y1="63214" x2="52692" y2="63214"/>
                        <a14:foregroundMark x1="48077" y1="78929" x2="48077" y2="78929"/>
                      </a14:backgroundRemoval>
                    </a14:imgEffect>
                  </a14:imgLayer>
                </a14:imgProps>
              </a:ext>
            </a:extLst>
          </a:blip>
          <a:srcRect l="27300" t="9344" r="27300" b="52381"/>
          <a:stretch/>
        </p:blipFill>
        <p:spPr>
          <a:xfrm>
            <a:off x="3744893" y="5980537"/>
            <a:ext cx="914168" cy="829984"/>
          </a:xfrm>
          <a:prstGeom prst="rect">
            <a:avLst/>
          </a:prstGeom>
        </p:spPr>
      </p:pic>
      <p:pic>
        <p:nvPicPr>
          <p:cNvPr id="33" name="Picture 32">
            <a:extLst>
              <a:ext uri="{FF2B5EF4-FFF2-40B4-BE49-F238E27FC236}">
                <a16:creationId xmlns:a16="http://schemas.microsoft.com/office/drawing/2014/main" id="{520DC6C2-BD66-46DC-B1C0-3611DAD452F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643" b="78929" l="31154" r="68077">
                        <a14:foregroundMark x1="51154" y1="14643" x2="51154" y2="14643"/>
                        <a14:foregroundMark x1="52692" y1="63214" x2="52692" y2="63214"/>
                        <a14:foregroundMark x1="48077" y1="78929" x2="48077" y2="78929"/>
                      </a14:backgroundRemoval>
                    </a14:imgEffect>
                  </a14:imgLayer>
                </a14:imgProps>
              </a:ext>
            </a:extLst>
          </a:blip>
          <a:srcRect l="27300" t="44823" r="27300" b="17004"/>
          <a:stretch/>
        </p:blipFill>
        <p:spPr>
          <a:xfrm>
            <a:off x="4941092" y="5966620"/>
            <a:ext cx="931978" cy="843901"/>
          </a:xfrm>
          <a:prstGeom prst="rect">
            <a:avLst/>
          </a:prstGeom>
        </p:spPr>
      </p:pic>
      <p:sp>
        <p:nvSpPr>
          <p:cNvPr id="34" name="Rectangle: Rounded Corners 33">
            <a:extLst>
              <a:ext uri="{FF2B5EF4-FFF2-40B4-BE49-F238E27FC236}">
                <a16:creationId xmlns:a16="http://schemas.microsoft.com/office/drawing/2014/main" id="{B9E2818D-8B2D-4454-9814-C60C484A6B8E}"/>
              </a:ext>
            </a:extLst>
          </p:cNvPr>
          <p:cNvSpPr/>
          <p:nvPr/>
        </p:nvSpPr>
        <p:spPr>
          <a:xfrm rot="5400000">
            <a:off x="10790612" y="5499075"/>
            <a:ext cx="2189484" cy="40907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Command words:</a:t>
            </a:r>
          </a:p>
        </p:txBody>
      </p:sp>
      <p:sp>
        <p:nvSpPr>
          <p:cNvPr id="3" name="Rectangle 2">
            <a:extLst>
              <a:ext uri="{FF2B5EF4-FFF2-40B4-BE49-F238E27FC236}">
                <a16:creationId xmlns:a16="http://schemas.microsoft.com/office/drawing/2014/main" id="{CF46212C-3B87-44FD-BF6B-F019E3BB150F}"/>
              </a:ext>
            </a:extLst>
          </p:cNvPr>
          <p:cNvSpPr/>
          <p:nvPr/>
        </p:nvSpPr>
        <p:spPr>
          <a:xfrm>
            <a:off x="7532035" y="55571"/>
            <a:ext cx="4601566" cy="45286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solidFill>
                  <a:schemeClr val="tx1"/>
                </a:solidFill>
              </a:rPr>
              <a:t>Common feature of a play:</a:t>
            </a:r>
          </a:p>
          <a:p>
            <a:r>
              <a:rPr lang="en-GB" sz="1200" b="1" u="sng" dirty="0">
                <a:solidFill>
                  <a:schemeClr val="tx1"/>
                </a:solidFill>
              </a:rPr>
              <a:t>Genre: </a:t>
            </a:r>
            <a:r>
              <a:rPr lang="en-GB" sz="1200" dirty="0">
                <a:solidFill>
                  <a:schemeClr val="tx1"/>
                </a:solidFill>
              </a:rPr>
              <a:t>a category of drama, such as historical drama or musical.</a:t>
            </a:r>
          </a:p>
          <a:p>
            <a:r>
              <a:rPr lang="en-GB" sz="1200" b="1" u="sng" dirty="0">
                <a:solidFill>
                  <a:schemeClr val="tx1"/>
                </a:solidFill>
              </a:rPr>
              <a:t>Dialogue: </a:t>
            </a:r>
            <a:r>
              <a:rPr lang="en-GB" sz="1200" dirty="0">
                <a:solidFill>
                  <a:schemeClr val="tx1"/>
                </a:solidFill>
              </a:rPr>
              <a:t>what the characters say.</a:t>
            </a:r>
          </a:p>
          <a:p>
            <a:r>
              <a:rPr lang="en-GB" sz="1200" b="1" u="sng" dirty="0">
                <a:solidFill>
                  <a:schemeClr val="tx1"/>
                </a:solidFill>
              </a:rPr>
              <a:t>Monologue: </a:t>
            </a:r>
            <a:r>
              <a:rPr lang="en-GB" sz="1200" dirty="0">
                <a:solidFill>
                  <a:schemeClr val="tx1"/>
                </a:solidFill>
              </a:rPr>
              <a:t>a long speech spoken by one character.</a:t>
            </a:r>
          </a:p>
          <a:p>
            <a:r>
              <a:rPr lang="en-GB" sz="1200" b="1" u="sng" dirty="0">
                <a:solidFill>
                  <a:schemeClr val="tx1"/>
                </a:solidFill>
              </a:rPr>
              <a:t>Plot: </a:t>
            </a:r>
            <a:r>
              <a:rPr lang="en-GB" sz="1200" dirty="0">
                <a:solidFill>
                  <a:schemeClr val="tx1"/>
                </a:solidFill>
              </a:rPr>
              <a:t>the main events of the play presented in a particular sequence by the playwright.</a:t>
            </a:r>
          </a:p>
          <a:p>
            <a:r>
              <a:rPr lang="en-GB" sz="1200" b="1" u="sng" dirty="0">
                <a:solidFill>
                  <a:schemeClr val="tx1"/>
                </a:solidFill>
              </a:rPr>
              <a:t>Dramatic climax: </a:t>
            </a:r>
            <a:r>
              <a:rPr lang="en-GB" sz="1200" dirty="0">
                <a:solidFill>
                  <a:schemeClr val="tx1"/>
                </a:solidFill>
              </a:rPr>
              <a:t>the moment of greatest dramatic tension in a play.</a:t>
            </a:r>
          </a:p>
          <a:p>
            <a:r>
              <a:rPr lang="en-GB" sz="1200" b="1" u="sng" dirty="0">
                <a:solidFill>
                  <a:schemeClr val="tx1"/>
                </a:solidFill>
              </a:rPr>
              <a:t>Resolution: </a:t>
            </a:r>
            <a:r>
              <a:rPr lang="en-GB" sz="1200" dirty="0">
                <a:solidFill>
                  <a:schemeClr val="tx1"/>
                </a:solidFill>
              </a:rPr>
              <a:t>the end of the plot when the problems of the play are resolved.</a:t>
            </a:r>
          </a:p>
          <a:p>
            <a:r>
              <a:rPr lang="en-GB" sz="1200" b="1" u="sng" dirty="0">
                <a:solidFill>
                  <a:schemeClr val="tx1"/>
                </a:solidFill>
              </a:rPr>
              <a:t>Stage directions: </a:t>
            </a:r>
            <a:r>
              <a:rPr lang="en-GB" sz="1200" dirty="0">
                <a:solidFill>
                  <a:schemeClr val="tx1"/>
                </a:solidFill>
              </a:rPr>
              <a:t>descriptions of aspects of the play not conveyed by the </a:t>
            </a:r>
            <a:r>
              <a:rPr lang="en-GB" sz="1200" dirty="0" err="1">
                <a:solidFill>
                  <a:schemeClr val="tx1"/>
                </a:solidFill>
              </a:rPr>
              <a:t>actos</a:t>
            </a:r>
            <a:r>
              <a:rPr lang="en-GB" sz="1200" dirty="0">
                <a:solidFill>
                  <a:schemeClr val="tx1"/>
                </a:solidFill>
              </a:rPr>
              <a:t>’ speeches. These may include a description of what the set or characters look like, and the actions of the characters and how certain lines of dialogue are spoken. It may also not pauses, silences or beats to indicate when the characters are not speaking.</a:t>
            </a:r>
          </a:p>
          <a:p>
            <a:r>
              <a:rPr lang="en-GB" sz="1200" b="1" u="sng" dirty="0">
                <a:solidFill>
                  <a:schemeClr val="tx1"/>
                </a:solidFill>
              </a:rPr>
              <a:t>Character list:</a:t>
            </a:r>
            <a:r>
              <a:rPr lang="en-GB" sz="1200" dirty="0">
                <a:solidFill>
                  <a:schemeClr val="tx1"/>
                </a:solidFill>
              </a:rPr>
              <a:t> a list of the characters that appear in the play. Some lists include a short description of the characters, such as their age or occupation.</a:t>
            </a:r>
          </a:p>
          <a:p>
            <a:r>
              <a:rPr lang="en-GB" sz="1200" b="1" u="sng" dirty="0">
                <a:solidFill>
                  <a:schemeClr val="tx1"/>
                </a:solidFill>
              </a:rPr>
              <a:t>Character:</a:t>
            </a:r>
            <a:r>
              <a:rPr lang="en-GB" sz="1200" dirty="0">
                <a:solidFill>
                  <a:schemeClr val="tx1"/>
                </a:solidFill>
              </a:rPr>
              <a:t> a person or other being (such as a talking animal) in a play, novel or film.</a:t>
            </a:r>
          </a:p>
          <a:p>
            <a:r>
              <a:rPr lang="en-GB" sz="1200" b="1" u="sng" dirty="0">
                <a:solidFill>
                  <a:schemeClr val="tx1"/>
                </a:solidFill>
              </a:rPr>
              <a:t>Performance style: </a:t>
            </a:r>
            <a:r>
              <a:rPr lang="en-GB" sz="1200" dirty="0">
                <a:solidFill>
                  <a:schemeClr val="tx1"/>
                </a:solidFill>
              </a:rPr>
              <a:t>the way in which something is performed. A realistic performance has a believable or life-like performance style, or a comedy might feature multi-role or physical comedy as its performance style.</a:t>
            </a:r>
            <a:endParaRPr lang="en-GB" sz="1200" b="1" u="sng" dirty="0">
              <a:solidFill>
                <a:schemeClr val="tx1"/>
              </a:solidFill>
            </a:endParaRPr>
          </a:p>
        </p:txBody>
      </p:sp>
      <p:sp>
        <p:nvSpPr>
          <p:cNvPr id="22" name="TextBox 21">
            <a:extLst>
              <a:ext uri="{FF2B5EF4-FFF2-40B4-BE49-F238E27FC236}">
                <a16:creationId xmlns:a16="http://schemas.microsoft.com/office/drawing/2014/main" id="{0D3E159B-77D2-40CE-92AB-8BF43B0C2ED1}"/>
              </a:ext>
            </a:extLst>
          </p:cNvPr>
          <p:cNvSpPr txBox="1"/>
          <p:nvPr/>
        </p:nvSpPr>
        <p:spPr>
          <a:xfrm>
            <a:off x="179441" y="5966620"/>
            <a:ext cx="3306776" cy="707886"/>
          </a:xfrm>
          <a:prstGeom prst="rect">
            <a:avLst/>
          </a:prstGeom>
          <a:solidFill>
            <a:srgbClr val="FFC000"/>
          </a:solidFill>
          <a:ln w="381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u="sng" dirty="0">
                <a:cs typeface="Calibri"/>
              </a:rPr>
              <a:t>Year 9 Drama specific vocabulary </a:t>
            </a:r>
            <a:endParaRPr lang="en-US" sz="2000" b="1" u="sng" dirty="0"/>
          </a:p>
        </p:txBody>
      </p:sp>
    </p:spTree>
    <p:extLst>
      <p:ext uri="{BB962C8B-B14F-4D97-AF65-F5344CB8AC3E}">
        <p14:creationId xmlns:p14="http://schemas.microsoft.com/office/powerpoint/2010/main" val="390360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9546-7916-4D56-A948-C95D710C0FA0}"/>
              </a:ext>
            </a:extLst>
          </p:cNvPr>
          <p:cNvSpPr>
            <a:spLocks noGrp="1"/>
          </p:cNvSpPr>
          <p:nvPr>
            <p:ph type="title"/>
          </p:nvPr>
        </p:nvSpPr>
        <p:spPr>
          <a:xfrm>
            <a:off x="136489" y="184344"/>
            <a:ext cx="2939727" cy="1792509"/>
          </a:xfrm>
          <a:solidFill>
            <a:srgbClr val="FFC000"/>
          </a:solidFill>
          <a:ln w="38100">
            <a:solidFill>
              <a:schemeClr val="tx1"/>
            </a:solidFill>
          </a:ln>
        </p:spPr>
        <p:txBody>
          <a:bodyPr>
            <a:normAutofit/>
          </a:bodyPr>
          <a:lstStyle/>
          <a:p>
            <a:pPr algn="ctr"/>
            <a:r>
              <a:rPr lang="en-GB" sz="3600" b="1" u="sng" dirty="0"/>
              <a:t>Component 1: Section A</a:t>
            </a:r>
          </a:p>
        </p:txBody>
      </p:sp>
      <p:sp>
        <p:nvSpPr>
          <p:cNvPr id="16" name="Rectangle 15">
            <a:extLst>
              <a:ext uri="{FF2B5EF4-FFF2-40B4-BE49-F238E27FC236}">
                <a16:creationId xmlns:a16="http://schemas.microsoft.com/office/drawing/2014/main" id="{D3E16672-1B0B-44B8-83EC-3E7FF72511D1}"/>
              </a:ext>
            </a:extLst>
          </p:cNvPr>
          <p:cNvSpPr/>
          <p:nvPr/>
        </p:nvSpPr>
        <p:spPr>
          <a:xfrm>
            <a:off x="0" y="4026089"/>
            <a:ext cx="3043972" cy="117691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7E79"/>
                </a:solidFill>
              </a:rPr>
              <a:t>Theatre Maker:</a:t>
            </a:r>
          </a:p>
          <a:p>
            <a:r>
              <a:rPr lang="en-GB" sz="1600" dirty="0">
                <a:solidFill>
                  <a:schemeClr val="tx1"/>
                </a:solidFill>
              </a:rPr>
              <a:t>Playwright </a:t>
            </a:r>
          </a:p>
          <a:p>
            <a:r>
              <a:rPr lang="en-GB" sz="1600" b="1" u="sng" dirty="0">
                <a:solidFill>
                  <a:srgbClr val="FF7E79"/>
                </a:solidFill>
              </a:rPr>
              <a:t>What they do:</a:t>
            </a:r>
          </a:p>
          <a:p>
            <a:r>
              <a:rPr lang="en-GB" sz="1400" dirty="0">
                <a:solidFill>
                  <a:schemeClr val="tx1"/>
                </a:solidFill>
              </a:rPr>
              <a:t>Writing the script of the play, including the dialogue and stage direction</a:t>
            </a:r>
            <a:r>
              <a:rPr lang="en-GB" sz="1400" dirty="0">
                <a:solidFill>
                  <a:srgbClr val="FF7E79"/>
                </a:solidFill>
              </a:rPr>
              <a:t> </a:t>
            </a:r>
          </a:p>
        </p:txBody>
      </p:sp>
      <p:sp>
        <p:nvSpPr>
          <p:cNvPr id="18" name="Rectangle: Rounded Corners 17">
            <a:extLst>
              <a:ext uri="{FF2B5EF4-FFF2-40B4-BE49-F238E27FC236}">
                <a16:creationId xmlns:a16="http://schemas.microsoft.com/office/drawing/2014/main" id="{CAD57514-9EAD-4736-83A5-350E08095159}"/>
              </a:ext>
            </a:extLst>
          </p:cNvPr>
          <p:cNvSpPr/>
          <p:nvPr/>
        </p:nvSpPr>
        <p:spPr>
          <a:xfrm>
            <a:off x="0" y="5257659"/>
            <a:ext cx="3043972" cy="16092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0070C0"/>
                </a:solidFill>
              </a:rPr>
              <a:t>Theatre Maker:</a:t>
            </a:r>
          </a:p>
          <a:p>
            <a:r>
              <a:rPr lang="en-GB" sz="1600" dirty="0">
                <a:solidFill>
                  <a:schemeClr val="tx1"/>
                </a:solidFill>
              </a:rPr>
              <a:t>Puppet Designer </a:t>
            </a:r>
          </a:p>
          <a:p>
            <a:r>
              <a:rPr lang="en-GB" sz="1600" b="1" u="sng" dirty="0">
                <a:solidFill>
                  <a:srgbClr val="0070C0"/>
                </a:solidFill>
              </a:rPr>
              <a:t>What they do:</a:t>
            </a:r>
          </a:p>
          <a:p>
            <a:r>
              <a:rPr lang="en-GB" sz="1400" dirty="0">
                <a:solidFill>
                  <a:schemeClr val="tx1"/>
                </a:solidFill>
              </a:rPr>
              <a:t>Designing the puppets for a production, taking into account the style of puppets and how they will be operated.</a:t>
            </a:r>
          </a:p>
        </p:txBody>
      </p:sp>
      <p:sp>
        <p:nvSpPr>
          <p:cNvPr id="19" name="Rectangle 18">
            <a:extLst>
              <a:ext uri="{FF2B5EF4-FFF2-40B4-BE49-F238E27FC236}">
                <a16:creationId xmlns:a16="http://schemas.microsoft.com/office/drawing/2014/main" id="{36EE025D-BFBF-4217-95D9-371807BF6A4D}"/>
              </a:ext>
            </a:extLst>
          </p:cNvPr>
          <p:cNvSpPr/>
          <p:nvPr/>
        </p:nvSpPr>
        <p:spPr>
          <a:xfrm>
            <a:off x="3125141" y="3766867"/>
            <a:ext cx="2888973" cy="307748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C000"/>
                </a:solidFill>
              </a:rPr>
              <a:t>Theatre Maker:</a:t>
            </a:r>
          </a:p>
          <a:p>
            <a:r>
              <a:rPr lang="en-GB" sz="1600" dirty="0">
                <a:solidFill>
                  <a:schemeClr val="tx1"/>
                </a:solidFill>
              </a:rPr>
              <a:t>Director </a:t>
            </a:r>
          </a:p>
          <a:p>
            <a:r>
              <a:rPr lang="en-GB" sz="1600" b="1" u="sng" dirty="0">
                <a:solidFill>
                  <a:srgbClr val="FFC000"/>
                </a:solidFill>
              </a:rPr>
              <a:t>What they do:</a:t>
            </a:r>
          </a:p>
          <a:p>
            <a:r>
              <a:rPr lang="en-GB" sz="1400" dirty="0">
                <a:solidFill>
                  <a:schemeClr val="tx1"/>
                </a:solidFill>
              </a:rPr>
              <a:t>Overseeing the creative aspects of the production. Developing a ‘concept’ or central unifying idea for the production. Liaising with designers, rehearsing the actors and ensuring that all technical elements of the play are ready. Giving ‘notes’ to the actors to help improve their performances and agreeing the blocking (or movement) of the actors </a:t>
            </a:r>
          </a:p>
        </p:txBody>
      </p:sp>
      <p:sp>
        <p:nvSpPr>
          <p:cNvPr id="21" name="Rectangle: Rounded Corners 20">
            <a:extLst>
              <a:ext uri="{FF2B5EF4-FFF2-40B4-BE49-F238E27FC236}">
                <a16:creationId xmlns:a16="http://schemas.microsoft.com/office/drawing/2014/main" id="{C8C2A2FB-F634-421A-946D-5A05FE860CF2}"/>
              </a:ext>
            </a:extLst>
          </p:cNvPr>
          <p:cNvSpPr/>
          <p:nvPr/>
        </p:nvSpPr>
        <p:spPr>
          <a:xfrm>
            <a:off x="6079803" y="83734"/>
            <a:ext cx="3142055" cy="15188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C000"/>
                </a:solidFill>
              </a:rPr>
              <a:t>Theatre Maker:</a:t>
            </a:r>
          </a:p>
          <a:p>
            <a:r>
              <a:rPr lang="en-GB" sz="1600" dirty="0">
                <a:solidFill>
                  <a:schemeClr val="tx1"/>
                </a:solidFill>
              </a:rPr>
              <a:t>Technician </a:t>
            </a:r>
          </a:p>
          <a:p>
            <a:r>
              <a:rPr lang="en-GB" sz="1600" b="1" u="sng" dirty="0">
                <a:solidFill>
                  <a:srgbClr val="FFC000"/>
                </a:solidFill>
              </a:rPr>
              <a:t>What they do:</a:t>
            </a:r>
          </a:p>
          <a:p>
            <a:r>
              <a:rPr lang="en-GB" sz="1400" dirty="0">
                <a:solidFill>
                  <a:schemeClr val="tx1"/>
                </a:solidFill>
              </a:rPr>
              <a:t>Operating the technical equipment, such as the lighting and sound boards, during the performance.</a:t>
            </a:r>
          </a:p>
        </p:txBody>
      </p:sp>
      <p:sp>
        <p:nvSpPr>
          <p:cNvPr id="22" name="Rectangle 21">
            <a:extLst>
              <a:ext uri="{FF2B5EF4-FFF2-40B4-BE49-F238E27FC236}">
                <a16:creationId xmlns:a16="http://schemas.microsoft.com/office/drawing/2014/main" id="{55AEAC9A-8782-45FF-A69C-8C5EA09E410D}"/>
              </a:ext>
            </a:extLst>
          </p:cNvPr>
          <p:cNvSpPr/>
          <p:nvPr/>
        </p:nvSpPr>
        <p:spPr>
          <a:xfrm>
            <a:off x="3109546" y="2061981"/>
            <a:ext cx="2888973" cy="160921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7E79"/>
                </a:solidFill>
              </a:rPr>
              <a:t>Theatre Maker:</a:t>
            </a:r>
          </a:p>
          <a:p>
            <a:r>
              <a:rPr lang="en-GB" sz="1600" dirty="0">
                <a:solidFill>
                  <a:schemeClr val="tx1"/>
                </a:solidFill>
              </a:rPr>
              <a:t>Theatre Manager </a:t>
            </a:r>
          </a:p>
          <a:p>
            <a:r>
              <a:rPr lang="en-GB" sz="1600" b="1" u="sng" dirty="0">
                <a:solidFill>
                  <a:srgbClr val="FF7E79"/>
                </a:solidFill>
              </a:rPr>
              <a:t>What they do:</a:t>
            </a:r>
          </a:p>
          <a:p>
            <a:r>
              <a:rPr lang="en-GB" sz="1400" dirty="0">
                <a:solidFill>
                  <a:schemeClr val="tx1"/>
                </a:solidFill>
              </a:rPr>
              <a:t>Running the theatre building, including overseeing the front of house staff (ushers) and the box office staff who sell tickets.</a:t>
            </a:r>
          </a:p>
        </p:txBody>
      </p:sp>
      <p:sp>
        <p:nvSpPr>
          <p:cNvPr id="23" name="Rectangle: Rounded Corners 22">
            <a:extLst>
              <a:ext uri="{FF2B5EF4-FFF2-40B4-BE49-F238E27FC236}">
                <a16:creationId xmlns:a16="http://schemas.microsoft.com/office/drawing/2014/main" id="{DA5391E8-B5B0-4F5C-86BC-4AE69C6B680D}"/>
              </a:ext>
            </a:extLst>
          </p:cNvPr>
          <p:cNvSpPr/>
          <p:nvPr/>
        </p:nvSpPr>
        <p:spPr>
          <a:xfrm>
            <a:off x="3109546" y="86991"/>
            <a:ext cx="2904568" cy="19232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solidFill>
              </a:rPr>
              <a:t>Theatre Maker:</a:t>
            </a:r>
          </a:p>
          <a:p>
            <a:r>
              <a:rPr lang="en-GB" sz="1600" dirty="0">
                <a:solidFill>
                  <a:schemeClr val="tx1"/>
                </a:solidFill>
              </a:rPr>
              <a:t>Costume Designer</a:t>
            </a:r>
          </a:p>
          <a:p>
            <a:r>
              <a:rPr lang="en-GB" sz="1600" b="1" u="sng" dirty="0">
                <a:solidFill>
                  <a:schemeClr val="accent1"/>
                </a:solidFill>
              </a:rPr>
              <a:t>What they do:</a:t>
            </a:r>
          </a:p>
          <a:p>
            <a:r>
              <a:rPr lang="en-GB" sz="1400" dirty="0">
                <a:solidFill>
                  <a:schemeClr val="tx1"/>
                </a:solidFill>
              </a:rPr>
              <a:t>Designing what the actors wear on stage. Making sure that costumes are appropriate for the style and period of the piece. Ensuring the costumes fit the audience.</a:t>
            </a:r>
          </a:p>
        </p:txBody>
      </p:sp>
      <p:sp>
        <p:nvSpPr>
          <p:cNvPr id="25" name="Rectangle: Rounded Corners 24">
            <a:extLst>
              <a:ext uri="{FF2B5EF4-FFF2-40B4-BE49-F238E27FC236}">
                <a16:creationId xmlns:a16="http://schemas.microsoft.com/office/drawing/2014/main" id="{95FAFB5A-725F-4CEF-83E3-4162838C07BC}"/>
              </a:ext>
            </a:extLst>
          </p:cNvPr>
          <p:cNvSpPr/>
          <p:nvPr/>
        </p:nvSpPr>
        <p:spPr>
          <a:xfrm>
            <a:off x="6091236" y="3423745"/>
            <a:ext cx="3130622" cy="2013164"/>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0070C0"/>
                </a:solidFill>
              </a:rPr>
              <a:t>Theatre Maker:</a:t>
            </a:r>
          </a:p>
          <a:p>
            <a:r>
              <a:rPr lang="en-GB" sz="1600" dirty="0">
                <a:solidFill>
                  <a:schemeClr val="tx1"/>
                </a:solidFill>
              </a:rPr>
              <a:t>Sound Designer</a:t>
            </a:r>
          </a:p>
          <a:p>
            <a:r>
              <a:rPr lang="en-GB" sz="1600" b="1" u="sng" dirty="0">
                <a:solidFill>
                  <a:srgbClr val="0070C0"/>
                </a:solidFill>
              </a:rPr>
              <a:t>What they do:</a:t>
            </a:r>
          </a:p>
          <a:p>
            <a:r>
              <a:rPr lang="en-GB" sz="1400" dirty="0">
                <a:solidFill>
                  <a:schemeClr val="tx1"/>
                </a:solidFill>
              </a:rPr>
              <a:t>Designing the sound required for the performance, which may include music and sound effects. Considering if amplification, such as the use of microphones, is needed, and creating a sound plot.</a:t>
            </a:r>
          </a:p>
        </p:txBody>
      </p:sp>
      <p:sp>
        <p:nvSpPr>
          <p:cNvPr id="26" name="Rectangle 25">
            <a:extLst>
              <a:ext uri="{FF2B5EF4-FFF2-40B4-BE49-F238E27FC236}">
                <a16:creationId xmlns:a16="http://schemas.microsoft.com/office/drawing/2014/main" id="{93824917-3A1D-4AC1-8BB3-FE99EEED451C}"/>
              </a:ext>
            </a:extLst>
          </p:cNvPr>
          <p:cNvSpPr/>
          <p:nvPr/>
        </p:nvSpPr>
        <p:spPr>
          <a:xfrm>
            <a:off x="9288517" y="86991"/>
            <a:ext cx="2882963" cy="189508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7E79"/>
                </a:solidFill>
              </a:rPr>
              <a:t>Theatre Maker:</a:t>
            </a:r>
          </a:p>
          <a:p>
            <a:r>
              <a:rPr lang="en-GB" sz="1600" dirty="0">
                <a:solidFill>
                  <a:schemeClr val="tx1"/>
                </a:solidFill>
              </a:rPr>
              <a:t>Set Designer </a:t>
            </a:r>
          </a:p>
          <a:p>
            <a:r>
              <a:rPr lang="en-GB" sz="1600" b="1" u="sng" dirty="0">
                <a:solidFill>
                  <a:srgbClr val="FF7E79"/>
                </a:solidFill>
              </a:rPr>
              <a:t>What they do:</a:t>
            </a:r>
          </a:p>
          <a:p>
            <a:r>
              <a:rPr lang="en-GB" sz="1400" dirty="0">
                <a:solidFill>
                  <a:schemeClr val="tx1"/>
                </a:solidFill>
              </a:rPr>
              <a:t>Designing the set of the play and the set dressing (objects placed on the stage). Providing sketches and other design materials before overseeing the creation of the set</a:t>
            </a:r>
            <a:r>
              <a:rPr lang="en-GB" sz="1400" dirty="0">
                <a:solidFill>
                  <a:srgbClr val="FF7E79"/>
                </a:solidFill>
              </a:rPr>
              <a:t>.</a:t>
            </a:r>
            <a:endParaRPr lang="en-GB" sz="1400" dirty="0">
              <a:solidFill>
                <a:schemeClr val="tx1"/>
              </a:solidFill>
            </a:endParaRPr>
          </a:p>
        </p:txBody>
      </p:sp>
      <p:sp>
        <p:nvSpPr>
          <p:cNvPr id="27" name="Rectangle: Rounded Corners 26">
            <a:extLst>
              <a:ext uri="{FF2B5EF4-FFF2-40B4-BE49-F238E27FC236}">
                <a16:creationId xmlns:a16="http://schemas.microsoft.com/office/drawing/2014/main" id="{21842000-7329-4531-8A56-360E8FF47B32}"/>
              </a:ext>
            </a:extLst>
          </p:cNvPr>
          <p:cNvSpPr/>
          <p:nvPr/>
        </p:nvSpPr>
        <p:spPr>
          <a:xfrm>
            <a:off x="9288517" y="2037193"/>
            <a:ext cx="2888973" cy="25179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C000"/>
                </a:solidFill>
              </a:rPr>
              <a:t>Theatre Maker:</a:t>
            </a:r>
          </a:p>
          <a:p>
            <a:r>
              <a:rPr lang="en-GB" sz="1600" dirty="0">
                <a:solidFill>
                  <a:schemeClr val="tx1"/>
                </a:solidFill>
              </a:rPr>
              <a:t>Stage Manager</a:t>
            </a:r>
          </a:p>
          <a:p>
            <a:r>
              <a:rPr lang="en-GB" sz="1600" b="1" u="sng" dirty="0">
                <a:solidFill>
                  <a:srgbClr val="FFC000"/>
                </a:solidFill>
              </a:rPr>
              <a:t>What they do:</a:t>
            </a:r>
          </a:p>
          <a:p>
            <a:r>
              <a:rPr lang="en-GB" sz="1400" dirty="0">
                <a:solidFill>
                  <a:schemeClr val="tx1"/>
                </a:solidFill>
              </a:rPr>
              <a:t>Running the backstage elements of the play and supervising the backstage crew. Organising the rehearsal schedule and keeping lists of props and other technical needs. Creating a prompt book and calling the cues for the performance.</a:t>
            </a:r>
          </a:p>
        </p:txBody>
      </p:sp>
      <p:sp>
        <p:nvSpPr>
          <p:cNvPr id="28" name="Rectangle: Rounded Corners 27">
            <a:extLst>
              <a:ext uri="{FF2B5EF4-FFF2-40B4-BE49-F238E27FC236}">
                <a16:creationId xmlns:a16="http://schemas.microsoft.com/office/drawing/2014/main" id="{B1E5F017-36E8-4053-B951-EA7F6F967283}"/>
              </a:ext>
            </a:extLst>
          </p:cNvPr>
          <p:cNvSpPr/>
          <p:nvPr/>
        </p:nvSpPr>
        <p:spPr>
          <a:xfrm>
            <a:off x="-16164" y="2165291"/>
            <a:ext cx="3043110" cy="17925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rgbClr val="00B050"/>
                </a:solidFill>
              </a:rPr>
              <a:t>Theatre Maker:</a:t>
            </a:r>
          </a:p>
          <a:p>
            <a:pPr algn="ctr"/>
            <a:r>
              <a:rPr lang="en-GB" sz="1600" dirty="0">
                <a:solidFill>
                  <a:schemeClr val="tx1"/>
                </a:solidFill>
              </a:rPr>
              <a:t>Understudy </a:t>
            </a:r>
          </a:p>
          <a:p>
            <a:pPr algn="ctr"/>
            <a:r>
              <a:rPr lang="en-GB" sz="1600" b="1" u="sng" dirty="0">
                <a:solidFill>
                  <a:srgbClr val="00B050"/>
                </a:solidFill>
              </a:rPr>
              <a:t>What they do:</a:t>
            </a:r>
          </a:p>
          <a:p>
            <a:r>
              <a:rPr lang="en-GB" sz="1400" dirty="0">
                <a:solidFill>
                  <a:schemeClr val="tx1"/>
                </a:solidFill>
              </a:rPr>
              <a:t>Learning a part, including lines and movements, so they are able to take over a role for someone if needed when there is a planned or unexpected absence.</a:t>
            </a:r>
          </a:p>
        </p:txBody>
      </p:sp>
      <p:sp>
        <p:nvSpPr>
          <p:cNvPr id="29" name="Rectangle 28">
            <a:extLst>
              <a:ext uri="{FF2B5EF4-FFF2-40B4-BE49-F238E27FC236}">
                <a16:creationId xmlns:a16="http://schemas.microsoft.com/office/drawing/2014/main" id="{73A69B6F-150E-4D60-A1EC-7942FA93DEA4}"/>
              </a:ext>
            </a:extLst>
          </p:cNvPr>
          <p:cNvSpPr/>
          <p:nvPr/>
        </p:nvSpPr>
        <p:spPr>
          <a:xfrm>
            <a:off x="9289379" y="4601687"/>
            <a:ext cx="2888973" cy="22514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rgbClr val="92D050"/>
                </a:solidFill>
              </a:rPr>
              <a:t>Theatre Maker:</a:t>
            </a:r>
          </a:p>
          <a:p>
            <a:pPr algn="ctr"/>
            <a:r>
              <a:rPr lang="en-GB" dirty="0">
                <a:solidFill>
                  <a:schemeClr val="tx1"/>
                </a:solidFill>
              </a:rPr>
              <a:t>Lighting Designer </a:t>
            </a:r>
          </a:p>
          <a:p>
            <a:pPr algn="ctr"/>
            <a:r>
              <a:rPr lang="en-GB" b="1" u="sng" dirty="0">
                <a:solidFill>
                  <a:srgbClr val="92D050"/>
                </a:solidFill>
              </a:rPr>
              <a:t>What they do:</a:t>
            </a:r>
          </a:p>
          <a:p>
            <a:pPr algn="ctr"/>
            <a:r>
              <a:rPr lang="en-GB" sz="1600" dirty="0">
                <a:solidFill>
                  <a:schemeClr val="tx1"/>
                </a:solidFill>
              </a:rPr>
              <a:t>Designing the lighting states and effects that will be used in a performance. Understanding the technical capabilities of the theatre and creating a lighting plot.</a:t>
            </a:r>
          </a:p>
        </p:txBody>
      </p:sp>
      <p:sp>
        <p:nvSpPr>
          <p:cNvPr id="30" name="Rectangle 29">
            <a:extLst>
              <a:ext uri="{FF2B5EF4-FFF2-40B4-BE49-F238E27FC236}">
                <a16:creationId xmlns:a16="http://schemas.microsoft.com/office/drawing/2014/main" id="{DC951033-7DF0-4449-9DBA-41580711BA46}"/>
              </a:ext>
            </a:extLst>
          </p:cNvPr>
          <p:cNvSpPr/>
          <p:nvPr/>
        </p:nvSpPr>
        <p:spPr>
          <a:xfrm>
            <a:off x="6081119" y="1632605"/>
            <a:ext cx="3140740" cy="16628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rgbClr val="00B050"/>
                </a:solidFill>
              </a:rPr>
              <a:t>Theatre Maker:</a:t>
            </a:r>
          </a:p>
          <a:p>
            <a:pPr algn="ctr"/>
            <a:r>
              <a:rPr lang="en-GB" sz="1600" dirty="0">
                <a:solidFill>
                  <a:schemeClr val="tx1"/>
                </a:solidFill>
              </a:rPr>
              <a:t>Performer </a:t>
            </a:r>
          </a:p>
          <a:p>
            <a:pPr algn="ctr"/>
            <a:r>
              <a:rPr lang="en-GB" sz="1600" b="1" u="sng" dirty="0">
                <a:solidFill>
                  <a:srgbClr val="00B050"/>
                </a:solidFill>
              </a:rPr>
              <a:t>What they do:</a:t>
            </a:r>
          </a:p>
          <a:p>
            <a:r>
              <a:rPr lang="en-GB" sz="1400" dirty="0">
                <a:solidFill>
                  <a:schemeClr val="tx1"/>
                </a:solidFill>
              </a:rPr>
              <a:t>Appearing in a production, for example by acting, dancing or singing. Creating a performance or assuming a role on stage in front of the audience.</a:t>
            </a:r>
          </a:p>
        </p:txBody>
      </p:sp>
      <p:pic>
        <p:nvPicPr>
          <p:cNvPr id="32" name="Picture 31">
            <a:extLst>
              <a:ext uri="{FF2B5EF4-FFF2-40B4-BE49-F238E27FC236}">
                <a16:creationId xmlns:a16="http://schemas.microsoft.com/office/drawing/2014/main" id="{E389A013-D891-4C28-AE6C-D2C620197BB3}"/>
              </a:ext>
            </a:extLst>
          </p:cNvPr>
          <p:cNvPicPr>
            <a:picLocks noChangeAspect="1"/>
          </p:cNvPicPr>
          <p:nvPr/>
        </p:nvPicPr>
        <p:blipFill rotWithShape="1">
          <a:blip r:embed="rId2"/>
          <a:srcRect l="12649" t="8954" r="8769" b="12540"/>
          <a:stretch/>
        </p:blipFill>
        <p:spPr>
          <a:xfrm>
            <a:off x="6091236" y="5557430"/>
            <a:ext cx="2634352" cy="1286922"/>
          </a:xfrm>
          <a:prstGeom prst="rect">
            <a:avLst/>
          </a:prstGeom>
        </p:spPr>
      </p:pic>
      <p:sp>
        <p:nvSpPr>
          <p:cNvPr id="33" name="Rectangle 32">
            <a:extLst>
              <a:ext uri="{FF2B5EF4-FFF2-40B4-BE49-F238E27FC236}">
                <a16:creationId xmlns:a16="http://schemas.microsoft.com/office/drawing/2014/main" id="{A87B9D95-68C4-4DCA-925F-5416B8899177}"/>
              </a:ext>
            </a:extLst>
          </p:cNvPr>
          <p:cNvSpPr/>
          <p:nvPr/>
        </p:nvSpPr>
        <p:spPr>
          <a:xfrm rot="5400000">
            <a:off x="8349114" y="5943329"/>
            <a:ext cx="1286923" cy="49626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50000"/>
                  </a:schemeClr>
                </a:solidFill>
              </a:rPr>
              <a:t>Stage Positioning</a:t>
            </a:r>
            <a:r>
              <a:rPr lang="en-GB" dirty="0">
                <a:solidFill>
                  <a:schemeClr val="accent1">
                    <a:lumMod val="50000"/>
                  </a:schemeClr>
                </a:solidFill>
              </a:rPr>
              <a:t>:</a:t>
            </a:r>
          </a:p>
        </p:txBody>
      </p:sp>
    </p:spTree>
    <p:extLst>
      <p:ext uri="{BB962C8B-B14F-4D97-AF65-F5344CB8AC3E}">
        <p14:creationId xmlns:p14="http://schemas.microsoft.com/office/powerpoint/2010/main" val="179287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BF0FB4-01BA-4173-8047-4B43F37FE48D}"/>
              </a:ext>
            </a:extLst>
          </p:cNvPr>
          <p:cNvPicPr>
            <a:picLocks noChangeAspect="1"/>
          </p:cNvPicPr>
          <p:nvPr/>
        </p:nvPicPr>
        <p:blipFill rotWithShape="1">
          <a:blip r:embed="rId2"/>
          <a:srcRect l="5500" t="55729" r="53011"/>
          <a:stretch/>
        </p:blipFill>
        <p:spPr>
          <a:xfrm>
            <a:off x="-5977" y="1376507"/>
            <a:ext cx="2174596" cy="2052494"/>
          </a:xfrm>
          <a:prstGeom prst="rect">
            <a:avLst/>
          </a:prstGeom>
        </p:spPr>
      </p:pic>
      <p:pic>
        <p:nvPicPr>
          <p:cNvPr id="11" name="Picture 10">
            <a:extLst>
              <a:ext uri="{FF2B5EF4-FFF2-40B4-BE49-F238E27FC236}">
                <a16:creationId xmlns:a16="http://schemas.microsoft.com/office/drawing/2014/main" id="{7CB9E270-88CF-4C94-98CE-48E435C753A0}"/>
              </a:ext>
            </a:extLst>
          </p:cNvPr>
          <p:cNvPicPr>
            <a:picLocks noChangeAspect="1"/>
          </p:cNvPicPr>
          <p:nvPr/>
        </p:nvPicPr>
        <p:blipFill rotWithShape="1">
          <a:blip r:embed="rId3"/>
          <a:srcRect l="22941" t="31364" r="28750" b="19685"/>
          <a:stretch/>
        </p:blipFill>
        <p:spPr>
          <a:xfrm>
            <a:off x="6149383" y="3561985"/>
            <a:ext cx="3758892" cy="1057783"/>
          </a:xfrm>
          <a:prstGeom prst="rect">
            <a:avLst/>
          </a:prstGeom>
        </p:spPr>
      </p:pic>
      <p:sp>
        <p:nvSpPr>
          <p:cNvPr id="12" name="Rectangle 11">
            <a:extLst>
              <a:ext uri="{FF2B5EF4-FFF2-40B4-BE49-F238E27FC236}">
                <a16:creationId xmlns:a16="http://schemas.microsoft.com/office/drawing/2014/main" id="{8D210366-4FF6-48E9-B9C6-F7F0F2FD3B0F}"/>
              </a:ext>
            </a:extLst>
          </p:cNvPr>
          <p:cNvSpPr/>
          <p:nvPr/>
        </p:nvSpPr>
        <p:spPr>
          <a:xfrm>
            <a:off x="8565322" y="4619769"/>
            <a:ext cx="1351966" cy="222481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lumMod val="50000"/>
                  </a:schemeClr>
                </a:solidFill>
              </a:rPr>
              <a:t>Promenade theatre: </a:t>
            </a:r>
          </a:p>
          <a:p>
            <a:r>
              <a:rPr lang="en-GB" sz="1400" dirty="0">
                <a:solidFill>
                  <a:schemeClr val="accent1">
                    <a:lumMod val="50000"/>
                  </a:schemeClr>
                </a:solidFill>
              </a:rPr>
              <a:t>Is when the audience stand or follow the actors through the performance.</a:t>
            </a:r>
          </a:p>
        </p:txBody>
      </p:sp>
      <p:sp>
        <p:nvSpPr>
          <p:cNvPr id="13" name="Rectangle 12">
            <a:extLst>
              <a:ext uri="{FF2B5EF4-FFF2-40B4-BE49-F238E27FC236}">
                <a16:creationId xmlns:a16="http://schemas.microsoft.com/office/drawing/2014/main" id="{50E52CD6-52A4-49F2-ACAA-79E8ACF47CAD}"/>
              </a:ext>
            </a:extLst>
          </p:cNvPr>
          <p:cNvSpPr/>
          <p:nvPr/>
        </p:nvSpPr>
        <p:spPr>
          <a:xfrm>
            <a:off x="6132754" y="4619768"/>
            <a:ext cx="2424391" cy="2238231"/>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solidFill>
                  <a:schemeClr val="accent1">
                    <a:lumMod val="50000"/>
                  </a:schemeClr>
                </a:solidFill>
              </a:rPr>
              <a:t>Advantages:</a:t>
            </a:r>
          </a:p>
          <a:p>
            <a:r>
              <a:rPr lang="en-GB" sz="1400" dirty="0">
                <a:solidFill>
                  <a:schemeClr val="accent1">
                    <a:lumMod val="50000"/>
                  </a:schemeClr>
                </a:solidFill>
              </a:rPr>
              <a:t>It is interactive and exciting – the audience may feel more involved.</a:t>
            </a:r>
          </a:p>
          <a:p>
            <a:r>
              <a:rPr lang="en-GB" sz="1400" b="1" u="sng" dirty="0">
                <a:solidFill>
                  <a:schemeClr val="accent1">
                    <a:lumMod val="50000"/>
                  </a:schemeClr>
                </a:solidFill>
              </a:rPr>
              <a:t>Disadvantages:</a:t>
            </a:r>
          </a:p>
          <a:p>
            <a:r>
              <a:rPr lang="en-GB" sz="1400" dirty="0">
                <a:solidFill>
                  <a:schemeClr val="accent1">
                    <a:lumMod val="50000"/>
                  </a:schemeClr>
                </a:solidFill>
              </a:rPr>
              <a:t>The audience moving difficult or get tired of standing </a:t>
            </a:r>
          </a:p>
          <a:p>
            <a:r>
              <a:rPr lang="en-GB" sz="1400" dirty="0">
                <a:solidFill>
                  <a:schemeClr val="accent1">
                    <a:lumMod val="50000"/>
                  </a:schemeClr>
                </a:solidFill>
              </a:rPr>
              <a:t>Actors/crew need to be skilled at moving the audience around/controlling their focus </a:t>
            </a:r>
          </a:p>
        </p:txBody>
      </p:sp>
      <p:pic>
        <p:nvPicPr>
          <p:cNvPr id="14" name="Picture 13">
            <a:extLst>
              <a:ext uri="{FF2B5EF4-FFF2-40B4-BE49-F238E27FC236}">
                <a16:creationId xmlns:a16="http://schemas.microsoft.com/office/drawing/2014/main" id="{05425A11-DD25-4D7F-8962-EA169E6D2673}"/>
              </a:ext>
            </a:extLst>
          </p:cNvPr>
          <p:cNvPicPr>
            <a:picLocks noChangeAspect="1"/>
          </p:cNvPicPr>
          <p:nvPr/>
        </p:nvPicPr>
        <p:blipFill rotWithShape="1">
          <a:blip r:embed="rId2"/>
          <a:srcRect l="8617" t="12782" r="56488" b="53698"/>
          <a:stretch/>
        </p:blipFill>
        <p:spPr>
          <a:xfrm>
            <a:off x="5499202" y="45088"/>
            <a:ext cx="1959959" cy="1477983"/>
          </a:xfrm>
          <a:prstGeom prst="rect">
            <a:avLst/>
          </a:prstGeom>
        </p:spPr>
      </p:pic>
      <p:pic>
        <p:nvPicPr>
          <p:cNvPr id="15" name="Picture 14">
            <a:extLst>
              <a:ext uri="{FF2B5EF4-FFF2-40B4-BE49-F238E27FC236}">
                <a16:creationId xmlns:a16="http://schemas.microsoft.com/office/drawing/2014/main" id="{1D83888D-AEEF-44C1-85A7-320FDCC6E0AD}"/>
              </a:ext>
            </a:extLst>
          </p:cNvPr>
          <p:cNvPicPr>
            <a:picLocks noChangeAspect="1"/>
          </p:cNvPicPr>
          <p:nvPr/>
        </p:nvPicPr>
        <p:blipFill rotWithShape="1">
          <a:blip r:embed="rId2"/>
          <a:srcRect l="56986" t="10044" r="5958" b="50189"/>
          <a:stretch/>
        </p:blipFill>
        <p:spPr>
          <a:xfrm>
            <a:off x="10017404" y="0"/>
            <a:ext cx="2154316" cy="1568161"/>
          </a:xfrm>
          <a:prstGeom prst="rect">
            <a:avLst/>
          </a:prstGeom>
        </p:spPr>
      </p:pic>
      <p:pic>
        <p:nvPicPr>
          <p:cNvPr id="16" name="Picture 15">
            <a:extLst>
              <a:ext uri="{FF2B5EF4-FFF2-40B4-BE49-F238E27FC236}">
                <a16:creationId xmlns:a16="http://schemas.microsoft.com/office/drawing/2014/main" id="{BD143628-CF8D-4234-AF5A-A860622BFE38}"/>
              </a:ext>
            </a:extLst>
          </p:cNvPr>
          <p:cNvPicPr>
            <a:picLocks noChangeAspect="1"/>
          </p:cNvPicPr>
          <p:nvPr/>
        </p:nvPicPr>
        <p:blipFill rotWithShape="1">
          <a:blip r:embed="rId2"/>
          <a:srcRect l="58690" t="58173" r="5628" b="-1"/>
          <a:stretch/>
        </p:blipFill>
        <p:spPr>
          <a:xfrm>
            <a:off x="4026089" y="4977003"/>
            <a:ext cx="2047165" cy="1875242"/>
          </a:xfrm>
          <a:prstGeom prst="rect">
            <a:avLst/>
          </a:prstGeom>
        </p:spPr>
      </p:pic>
      <p:sp>
        <p:nvSpPr>
          <p:cNvPr id="17" name="Rectangle 16">
            <a:extLst>
              <a:ext uri="{FF2B5EF4-FFF2-40B4-BE49-F238E27FC236}">
                <a16:creationId xmlns:a16="http://schemas.microsoft.com/office/drawing/2014/main" id="{F039EC6F-CFB5-4321-9426-A91F171098B1}"/>
              </a:ext>
            </a:extLst>
          </p:cNvPr>
          <p:cNvSpPr/>
          <p:nvPr/>
        </p:nvSpPr>
        <p:spPr>
          <a:xfrm>
            <a:off x="4013149" y="3602631"/>
            <a:ext cx="2076734" cy="1374372"/>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lumMod val="50000"/>
                  </a:schemeClr>
                </a:solidFill>
              </a:rPr>
              <a:t>Theatre in the round:</a:t>
            </a:r>
          </a:p>
          <a:p>
            <a:r>
              <a:rPr lang="en-GB" sz="1400" dirty="0">
                <a:solidFill>
                  <a:schemeClr val="accent1">
                    <a:lumMod val="50000"/>
                  </a:schemeClr>
                </a:solidFill>
              </a:rPr>
              <a:t>is a stage configuration when the audience are seated around all sides of the stage </a:t>
            </a:r>
          </a:p>
        </p:txBody>
      </p:sp>
      <p:sp>
        <p:nvSpPr>
          <p:cNvPr id="18" name="Rectangle 17">
            <a:extLst>
              <a:ext uri="{FF2B5EF4-FFF2-40B4-BE49-F238E27FC236}">
                <a16:creationId xmlns:a16="http://schemas.microsoft.com/office/drawing/2014/main" id="{1C20C82E-3A15-4F33-8297-977D20EDE744}"/>
              </a:ext>
            </a:extLst>
          </p:cNvPr>
          <p:cNvSpPr/>
          <p:nvPr/>
        </p:nvSpPr>
        <p:spPr>
          <a:xfrm>
            <a:off x="0" y="3602631"/>
            <a:ext cx="4026090" cy="3255369"/>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solidFill>
                  <a:schemeClr val="accent1">
                    <a:lumMod val="50000"/>
                  </a:schemeClr>
                </a:solidFill>
              </a:rPr>
              <a:t>Advantages:</a:t>
            </a:r>
          </a:p>
          <a:p>
            <a:r>
              <a:rPr lang="en-GB" sz="1400" b="1" dirty="0">
                <a:solidFill>
                  <a:schemeClr val="accent1">
                    <a:lumMod val="50000"/>
                  </a:schemeClr>
                </a:solidFill>
              </a:rPr>
              <a:t>Directors</a:t>
            </a:r>
            <a:r>
              <a:rPr lang="en-GB" sz="1400" dirty="0">
                <a:solidFill>
                  <a:schemeClr val="accent1">
                    <a:lumMod val="50000"/>
                  </a:schemeClr>
                </a:solidFill>
              </a:rPr>
              <a:t> and actors often find it very dynamic, interesting space because the audience is close to the stage</a:t>
            </a:r>
          </a:p>
          <a:p>
            <a:r>
              <a:rPr lang="en-GB" sz="1400" dirty="0">
                <a:solidFill>
                  <a:schemeClr val="accent1">
                    <a:lumMod val="50000"/>
                  </a:schemeClr>
                </a:solidFill>
              </a:rPr>
              <a:t>Actors enter and exit through the audience, engaging them </a:t>
            </a:r>
          </a:p>
          <a:p>
            <a:r>
              <a:rPr lang="en-GB" sz="1400" dirty="0">
                <a:solidFill>
                  <a:schemeClr val="accent1">
                    <a:lumMod val="50000"/>
                  </a:schemeClr>
                </a:solidFill>
              </a:rPr>
              <a:t>There is no easily achieved ‘artificial </a:t>
            </a:r>
            <a:r>
              <a:rPr lang="en-GB" sz="1400" b="1" dirty="0">
                <a:solidFill>
                  <a:schemeClr val="accent1">
                    <a:lumMod val="50000"/>
                  </a:schemeClr>
                </a:solidFill>
              </a:rPr>
              <a:t>fourth wall</a:t>
            </a:r>
            <a:r>
              <a:rPr lang="en-GB" sz="1400" dirty="0">
                <a:solidFill>
                  <a:schemeClr val="accent1">
                    <a:lumMod val="50000"/>
                  </a:schemeClr>
                </a:solidFill>
              </a:rPr>
              <a:t>’ separating the audience from the acting area</a:t>
            </a:r>
          </a:p>
          <a:p>
            <a:r>
              <a:rPr lang="en-GB" sz="1400" b="1" u="sng" dirty="0">
                <a:solidFill>
                  <a:schemeClr val="accent1">
                    <a:lumMod val="50000"/>
                  </a:schemeClr>
                </a:solidFill>
              </a:rPr>
              <a:t>Disadvantages:</a:t>
            </a:r>
          </a:p>
          <a:p>
            <a:r>
              <a:rPr lang="en-GB" sz="1400" dirty="0">
                <a:solidFill>
                  <a:schemeClr val="accent1">
                    <a:lumMod val="50000"/>
                  </a:schemeClr>
                </a:solidFill>
              </a:rPr>
              <a:t>Cannot use </a:t>
            </a:r>
            <a:r>
              <a:rPr lang="en-GB" sz="1400" b="1" dirty="0">
                <a:solidFill>
                  <a:schemeClr val="accent1">
                    <a:lumMod val="50000"/>
                  </a:schemeClr>
                </a:solidFill>
              </a:rPr>
              <a:t>backdrops </a:t>
            </a:r>
            <a:r>
              <a:rPr lang="en-GB" sz="1400" dirty="0">
                <a:solidFill>
                  <a:schemeClr val="accent1">
                    <a:lumMod val="50000"/>
                  </a:schemeClr>
                </a:solidFill>
              </a:rPr>
              <a:t>or</a:t>
            </a:r>
            <a:r>
              <a:rPr lang="en-GB" sz="1400" b="1" dirty="0">
                <a:solidFill>
                  <a:schemeClr val="accent1">
                    <a:lumMod val="50000"/>
                  </a:schemeClr>
                </a:solidFill>
              </a:rPr>
              <a:t> flats </a:t>
            </a:r>
            <a:r>
              <a:rPr lang="en-GB" sz="1400" dirty="0">
                <a:solidFill>
                  <a:schemeClr val="accent1">
                    <a:lumMod val="50000"/>
                  </a:schemeClr>
                </a:solidFill>
              </a:rPr>
              <a:t>that would obscure the view of the audience </a:t>
            </a:r>
          </a:p>
          <a:p>
            <a:r>
              <a:rPr lang="en-GB" sz="1400" b="1" dirty="0">
                <a:solidFill>
                  <a:schemeClr val="accent1">
                    <a:lumMod val="50000"/>
                  </a:schemeClr>
                </a:solidFill>
              </a:rPr>
              <a:t>Stage furniture </a:t>
            </a:r>
            <a:r>
              <a:rPr lang="en-GB" sz="1400" dirty="0">
                <a:solidFill>
                  <a:schemeClr val="accent1">
                    <a:lumMod val="50000"/>
                  </a:schemeClr>
                </a:solidFill>
              </a:rPr>
              <a:t>has to be chosen carefully so </a:t>
            </a:r>
            <a:r>
              <a:rPr lang="en-GB" sz="1400" b="1" dirty="0">
                <a:solidFill>
                  <a:schemeClr val="accent1">
                    <a:lumMod val="50000"/>
                  </a:schemeClr>
                </a:solidFill>
              </a:rPr>
              <a:t>sightlines</a:t>
            </a:r>
            <a:r>
              <a:rPr lang="en-GB" sz="1400" dirty="0">
                <a:solidFill>
                  <a:schemeClr val="accent1">
                    <a:lumMod val="50000"/>
                  </a:schemeClr>
                </a:solidFill>
              </a:rPr>
              <a:t> aren’t blocked </a:t>
            </a:r>
          </a:p>
          <a:p>
            <a:r>
              <a:rPr lang="en-GB" sz="1400" dirty="0">
                <a:solidFill>
                  <a:schemeClr val="accent1">
                    <a:lumMod val="50000"/>
                  </a:schemeClr>
                </a:solidFill>
              </a:rPr>
              <a:t>Actors have to be carefully </a:t>
            </a:r>
            <a:r>
              <a:rPr lang="en-GB" sz="1400" b="1" dirty="0">
                <a:solidFill>
                  <a:schemeClr val="accent1">
                    <a:lumMod val="50000"/>
                  </a:schemeClr>
                </a:solidFill>
              </a:rPr>
              <a:t>blocked</a:t>
            </a:r>
            <a:r>
              <a:rPr lang="en-GB" sz="1400" dirty="0">
                <a:solidFill>
                  <a:schemeClr val="accent1">
                    <a:lumMod val="50000"/>
                  </a:schemeClr>
                </a:solidFill>
              </a:rPr>
              <a:t> so that audience aren’t blocked for extended periods of time.</a:t>
            </a:r>
          </a:p>
        </p:txBody>
      </p:sp>
      <p:sp>
        <p:nvSpPr>
          <p:cNvPr id="19" name="Rectangle 18">
            <a:extLst>
              <a:ext uri="{FF2B5EF4-FFF2-40B4-BE49-F238E27FC236}">
                <a16:creationId xmlns:a16="http://schemas.microsoft.com/office/drawing/2014/main" id="{2DD28AC5-9891-40CE-B73B-94D6E0582353}"/>
              </a:ext>
            </a:extLst>
          </p:cNvPr>
          <p:cNvSpPr/>
          <p:nvPr/>
        </p:nvSpPr>
        <p:spPr>
          <a:xfrm>
            <a:off x="20280" y="2134"/>
            <a:ext cx="2076734" cy="1374372"/>
          </a:xfrm>
          <a:prstGeom prst="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lumMod val="50000"/>
                  </a:schemeClr>
                </a:solidFill>
              </a:rPr>
              <a:t>Traverse:</a:t>
            </a:r>
          </a:p>
          <a:p>
            <a:r>
              <a:rPr lang="en-GB" sz="1400" dirty="0">
                <a:solidFill>
                  <a:schemeClr val="accent1">
                    <a:lumMod val="50000"/>
                  </a:schemeClr>
                </a:solidFill>
              </a:rPr>
              <a:t>The acting area is a long, central space with the audience seated on either side facing each other</a:t>
            </a:r>
          </a:p>
        </p:txBody>
      </p:sp>
      <p:sp>
        <p:nvSpPr>
          <p:cNvPr id="20" name="Rectangle 19">
            <a:extLst>
              <a:ext uri="{FF2B5EF4-FFF2-40B4-BE49-F238E27FC236}">
                <a16:creationId xmlns:a16="http://schemas.microsoft.com/office/drawing/2014/main" id="{2389860B-E70C-46E7-A5C6-E3CAC9C6B306}"/>
              </a:ext>
            </a:extLst>
          </p:cNvPr>
          <p:cNvSpPr/>
          <p:nvPr/>
        </p:nvSpPr>
        <p:spPr>
          <a:xfrm>
            <a:off x="10003756" y="1446769"/>
            <a:ext cx="2174596" cy="914294"/>
          </a:xfrm>
          <a:prstGeom prst="rect">
            <a:avLst/>
          </a:prstGeom>
          <a:solidFill>
            <a:schemeClr val="bg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lumMod val="50000"/>
                  </a:schemeClr>
                </a:solidFill>
              </a:rPr>
              <a:t>Thrust stage:</a:t>
            </a:r>
          </a:p>
          <a:p>
            <a:r>
              <a:rPr lang="en-GB" sz="1400" dirty="0">
                <a:solidFill>
                  <a:schemeClr val="accent1">
                    <a:lumMod val="50000"/>
                  </a:schemeClr>
                </a:solidFill>
              </a:rPr>
              <a:t>Protrudes into the auditorium with the audience on three sides. </a:t>
            </a:r>
          </a:p>
        </p:txBody>
      </p:sp>
      <p:sp>
        <p:nvSpPr>
          <p:cNvPr id="21" name="Rectangle 20">
            <a:extLst>
              <a:ext uri="{FF2B5EF4-FFF2-40B4-BE49-F238E27FC236}">
                <a16:creationId xmlns:a16="http://schemas.microsoft.com/office/drawing/2014/main" id="{3A97575F-4F03-4DAF-8B6F-108B82DE5E71}"/>
              </a:ext>
            </a:extLst>
          </p:cNvPr>
          <p:cNvSpPr/>
          <p:nvPr/>
        </p:nvSpPr>
        <p:spPr>
          <a:xfrm>
            <a:off x="7459161" y="33053"/>
            <a:ext cx="2458127" cy="1477982"/>
          </a:xfrm>
          <a:prstGeom prst="rec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lumMod val="50000"/>
                  </a:schemeClr>
                </a:solidFill>
              </a:rPr>
              <a:t>Proscenium arch:</a:t>
            </a:r>
          </a:p>
          <a:p>
            <a:r>
              <a:rPr lang="en-GB" sz="1400" dirty="0">
                <a:solidFill>
                  <a:schemeClr val="accent1">
                    <a:lumMod val="50000"/>
                  </a:schemeClr>
                </a:solidFill>
              </a:rPr>
              <a:t>Is a common form of theatre, popular for larger theatres. The proscenium refers to the frame around the stage.</a:t>
            </a:r>
          </a:p>
        </p:txBody>
      </p:sp>
      <p:sp>
        <p:nvSpPr>
          <p:cNvPr id="22" name="Rectangle 21">
            <a:extLst>
              <a:ext uri="{FF2B5EF4-FFF2-40B4-BE49-F238E27FC236}">
                <a16:creationId xmlns:a16="http://schemas.microsoft.com/office/drawing/2014/main" id="{40295D71-3234-4823-A198-EC28E17E610F}"/>
              </a:ext>
            </a:extLst>
          </p:cNvPr>
          <p:cNvSpPr/>
          <p:nvPr/>
        </p:nvSpPr>
        <p:spPr>
          <a:xfrm>
            <a:off x="10003756" y="2361063"/>
            <a:ext cx="2174596" cy="4496936"/>
          </a:xfrm>
          <a:prstGeom prst="rect">
            <a:avLst/>
          </a:prstGeom>
          <a:solidFill>
            <a:schemeClr val="bg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solidFill>
                  <a:schemeClr val="accent1">
                    <a:lumMod val="50000"/>
                  </a:schemeClr>
                </a:solidFill>
              </a:rPr>
              <a:t>Advantages:</a:t>
            </a:r>
          </a:p>
          <a:p>
            <a:r>
              <a:rPr lang="en-GB" sz="1400" dirty="0">
                <a:solidFill>
                  <a:schemeClr val="accent1">
                    <a:lumMod val="50000"/>
                  </a:schemeClr>
                </a:solidFill>
              </a:rPr>
              <a:t>Combine advantages of proscenium and theatre in the round</a:t>
            </a:r>
          </a:p>
          <a:p>
            <a:r>
              <a:rPr lang="en-GB" sz="1400" b="1" dirty="0">
                <a:solidFill>
                  <a:schemeClr val="accent1">
                    <a:lumMod val="50000"/>
                  </a:schemeClr>
                </a:solidFill>
              </a:rPr>
              <a:t>Backdrops, flats and large scenery </a:t>
            </a:r>
            <a:r>
              <a:rPr lang="en-GB" sz="1400" dirty="0">
                <a:solidFill>
                  <a:schemeClr val="accent1">
                    <a:lumMod val="50000"/>
                  </a:schemeClr>
                </a:solidFill>
              </a:rPr>
              <a:t>can be used.</a:t>
            </a:r>
          </a:p>
          <a:p>
            <a:r>
              <a:rPr lang="en-GB" sz="1400" dirty="0">
                <a:solidFill>
                  <a:schemeClr val="accent1">
                    <a:lumMod val="50000"/>
                  </a:schemeClr>
                </a:solidFill>
              </a:rPr>
              <a:t>Audience may feel closer to the stage </a:t>
            </a:r>
          </a:p>
          <a:p>
            <a:r>
              <a:rPr lang="en-GB" sz="1400" b="1" u="sng" dirty="0">
                <a:solidFill>
                  <a:schemeClr val="accent1">
                    <a:lumMod val="50000"/>
                  </a:schemeClr>
                </a:solidFill>
              </a:rPr>
              <a:t>Disadvantages:</a:t>
            </a:r>
          </a:p>
          <a:p>
            <a:r>
              <a:rPr lang="en-GB" sz="1400" b="1" dirty="0">
                <a:solidFill>
                  <a:schemeClr val="accent1">
                    <a:lumMod val="50000"/>
                  </a:schemeClr>
                </a:solidFill>
              </a:rPr>
              <a:t>Sightlines</a:t>
            </a:r>
            <a:r>
              <a:rPr lang="en-GB" sz="1400" dirty="0">
                <a:solidFill>
                  <a:schemeClr val="accent1">
                    <a:lumMod val="50000"/>
                  </a:schemeClr>
                </a:solidFill>
              </a:rPr>
              <a:t> for those on the extreme sides may be limited or obstructed </a:t>
            </a:r>
          </a:p>
          <a:p>
            <a:r>
              <a:rPr lang="en-GB" sz="1400" dirty="0">
                <a:solidFill>
                  <a:schemeClr val="accent1">
                    <a:lumMod val="50000"/>
                  </a:schemeClr>
                </a:solidFill>
              </a:rPr>
              <a:t>The audience on the right and left have each other in their view </a:t>
            </a:r>
          </a:p>
          <a:p>
            <a:r>
              <a:rPr lang="en-GB" sz="1400" b="1" dirty="0">
                <a:solidFill>
                  <a:schemeClr val="accent1">
                    <a:lumMod val="50000"/>
                  </a:schemeClr>
                </a:solidFill>
              </a:rPr>
              <a:t>Box sets </a:t>
            </a:r>
            <a:r>
              <a:rPr lang="en-GB" sz="1400" dirty="0">
                <a:solidFill>
                  <a:schemeClr val="accent1">
                    <a:lumMod val="50000"/>
                  </a:schemeClr>
                </a:solidFill>
              </a:rPr>
              <a:t>(where three sides of a room are constructed) cannot be used as this would block views for much of the audience </a:t>
            </a:r>
          </a:p>
        </p:txBody>
      </p:sp>
      <p:sp>
        <p:nvSpPr>
          <p:cNvPr id="23" name="Rectangle 22">
            <a:extLst>
              <a:ext uri="{FF2B5EF4-FFF2-40B4-BE49-F238E27FC236}">
                <a16:creationId xmlns:a16="http://schemas.microsoft.com/office/drawing/2014/main" id="{8E340651-2235-4030-82D9-2F25F27B5446}"/>
              </a:ext>
            </a:extLst>
          </p:cNvPr>
          <p:cNvSpPr/>
          <p:nvPr/>
        </p:nvSpPr>
        <p:spPr>
          <a:xfrm>
            <a:off x="5475637" y="1527239"/>
            <a:ext cx="4441651" cy="1991245"/>
          </a:xfrm>
          <a:prstGeom prst="rec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solidFill>
                  <a:schemeClr val="accent1">
                    <a:lumMod val="50000"/>
                  </a:schemeClr>
                </a:solidFill>
              </a:rPr>
              <a:t>Advantages:</a:t>
            </a:r>
          </a:p>
          <a:p>
            <a:r>
              <a:rPr lang="en-GB" sz="1400" b="1" dirty="0">
                <a:solidFill>
                  <a:schemeClr val="accent1">
                    <a:lumMod val="50000"/>
                  </a:schemeClr>
                </a:solidFill>
              </a:rPr>
              <a:t>Stage pictures </a:t>
            </a:r>
            <a:r>
              <a:rPr lang="en-GB" sz="1400" dirty="0">
                <a:solidFill>
                  <a:schemeClr val="accent1">
                    <a:lumMod val="50000"/>
                  </a:schemeClr>
                </a:solidFill>
              </a:rPr>
              <a:t>are easily created</a:t>
            </a:r>
          </a:p>
          <a:p>
            <a:r>
              <a:rPr lang="en-GB" sz="1400" b="1" dirty="0">
                <a:solidFill>
                  <a:schemeClr val="accent1">
                    <a:lumMod val="50000"/>
                  </a:schemeClr>
                </a:solidFill>
              </a:rPr>
              <a:t>Backdrops / scenery </a:t>
            </a:r>
            <a:r>
              <a:rPr lang="en-GB" sz="1400" dirty="0">
                <a:solidFill>
                  <a:schemeClr val="accent1">
                    <a:lumMod val="50000"/>
                  </a:schemeClr>
                </a:solidFill>
              </a:rPr>
              <a:t>can be used </a:t>
            </a:r>
          </a:p>
          <a:p>
            <a:r>
              <a:rPr lang="en-GB" sz="1400" dirty="0">
                <a:solidFill>
                  <a:schemeClr val="accent1">
                    <a:lumMod val="50000"/>
                  </a:schemeClr>
                </a:solidFill>
              </a:rPr>
              <a:t>There may be </a:t>
            </a:r>
            <a:r>
              <a:rPr lang="en-GB" sz="1400" b="1" dirty="0">
                <a:solidFill>
                  <a:schemeClr val="accent1">
                    <a:lumMod val="50000"/>
                  </a:schemeClr>
                </a:solidFill>
              </a:rPr>
              <a:t>fly space </a:t>
            </a:r>
            <a:r>
              <a:rPr lang="en-GB" sz="1400" dirty="0">
                <a:solidFill>
                  <a:schemeClr val="accent1">
                    <a:lumMod val="50000"/>
                  </a:schemeClr>
                </a:solidFill>
              </a:rPr>
              <a:t>and </a:t>
            </a:r>
            <a:r>
              <a:rPr lang="en-GB" sz="1400" b="1" dirty="0">
                <a:solidFill>
                  <a:schemeClr val="accent1">
                    <a:lumMod val="50000"/>
                  </a:schemeClr>
                </a:solidFill>
              </a:rPr>
              <a:t>wing space </a:t>
            </a:r>
            <a:r>
              <a:rPr lang="en-GB" sz="1400" dirty="0">
                <a:solidFill>
                  <a:schemeClr val="accent1">
                    <a:lumMod val="50000"/>
                  </a:schemeClr>
                </a:solidFill>
              </a:rPr>
              <a:t>for storing scenery</a:t>
            </a:r>
          </a:p>
          <a:p>
            <a:r>
              <a:rPr lang="en-GB" sz="1400" dirty="0">
                <a:solidFill>
                  <a:schemeClr val="accent1">
                    <a:lumMod val="50000"/>
                  </a:schemeClr>
                </a:solidFill>
              </a:rPr>
              <a:t>Fourth wall easily created. </a:t>
            </a:r>
          </a:p>
          <a:p>
            <a:r>
              <a:rPr lang="en-GB" sz="1400" b="1" u="sng" dirty="0">
                <a:solidFill>
                  <a:schemeClr val="accent1">
                    <a:lumMod val="50000"/>
                  </a:schemeClr>
                </a:solidFill>
              </a:rPr>
              <a:t>Disadvantages:</a:t>
            </a:r>
          </a:p>
          <a:p>
            <a:r>
              <a:rPr lang="en-GB" sz="1400" dirty="0">
                <a:solidFill>
                  <a:schemeClr val="accent1">
                    <a:lumMod val="50000"/>
                  </a:schemeClr>
                </a:solidFill>
              </a:rPr>
              <a:t>Some audience members may feel distant from the stage.</a:t>
            </a:r>
          </a:p>
          <a:p>
            <a:r>
              <a:rPr lang="en-GB" sz="1400" dirty="0">
                <a:solidFill>
                  <a:schemeClr val="accent1">
                    <a:lumMod val="50000"/>
                  </a:schemeClr>
                </a:solidFill>
              </a:rPr>
              <a:t>The auditorium could seem very formal and rigid.</a:t>
            </a:r>
          </a:p>
          <a:p>
            <a:r>
              <a:rPr lang="en-GB" sz="1400" dirty="0">
                <a:solidFill>
                  <a:schemeClr val="accent1">
                    <a:lumMod val="50000"/>
                  </a:schemeClr>
                </a:solidFill>
              </a:rPr>
              <a:t>Audience interaction may be more difficult.</a:t>
            </a:r>
          </a:p>
        </p:txBody>
      </p:sp>
      <p:sp>
        <p:nvSpPr>
          <p:cNvPr id="24" name="Rectangle 23">
            <a:extLst>
              <a:ext uri="{FF2B5EF4-FFF2-40B4-BE49-F238E27FC236}">
                <a16:creationId xmlns:a16="http://schemas.microsoft.com/office/drawing/2014/main" id="{E035B7AA-2A30-4B47-8928-2DD15A32EA0A}"/>
              </a:ext>
            </a:extLst>
          </p:cNvPr>
          <p:cNvSpPr/>
          <p:nvPr/>
        </p:nvSpPr>
        <p:spPr>
          <a:xfrm>
            <a:off x="2103898" y="5755"/>
            <a:ext cx="3295188" cy="3446366"/>
          </a:xfrm>
          <a:prstGeom prst="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solidFill>
                  <a:schemeClr val="accent1">
                    <a:lumMod val="50000"/>
                  </a:schemeClr>
                </a:solidFill>
              </a:rPr>
              <a:t>Advantages:</a:t>
            </a:r>
          </a:p>
          <a:p>
            <a:r>
              <a:rPr lang="en-GB" sz="1400" dirty="0">
                <a:solidFill>
                  <a:schemeClr val="accent1">
                    <a:lumMod val="50000"/>
                  </a:schemeClr>
                </a:solidFill>
              </a:rPr>
              <a:t>Audience feel close to the stage </a:t>
            </a:r>
          </a:p>
          <a:p>
            <a:r>
              <a:rPr lang="en-GB" sz="1400" dirty="0">
                <a:solidFill>
                  <a:schemeClr val="accent1">
                    <a:lumMod val="50000"/>
                  </a:schemeClr>
                </a:solidFill>
              </a:rPr>
              <a:t>They can see the reactions of the other audience members – helping with </a:t>
            </a:r>
            <a:r>
              <a:rPr lang="en-GB" sz="1400" b="1" dirty="0">
                <a:solidFill>
                  <a:schemeClr val="accent1">
                    <a:lumMod val="50000"/>
                  </a:schemeClr>
                </a:solidFill>
              </a:rPr>
              <a:t>audience interaction </a:t>
            </a:r>
          </a:p>
          <a:p>
            <a:r>
              <a:rPr lang="en-GB" sz="1400" dirty="0">
                <a:solidFill>
                  <a:schemeClr val="accent1">
                    <a:lumMod val="50000"/>
                  </a:schemeClr>
                </a:solidFill>
              </a:rPr>
              <a:t>Extreme ends of the stage can be used to create extra acting areas.</a:t>
            </a:r>
          </a:p>
          <a:p>
            <a:r>
              <a:rPr lang="en-GB" sz="1400" b="1" u="sng" dirty="0">
                <a:solidFill>
                  <a:schemeClr val="accent1">
                    <a:lumMod val="50000"/>
                  </a:schemeClr>
                </a:solidFill>
              </a:rPr>
              <a:t>Disadvantages:</a:t>
            </a:r>
          </a:p>
          <a:p>
            <a:r>
              <a:rPr lang="en-GB" sz="1400" dirty="0">
                <a:solidFill>
                  <a:schemeClr val="accent1">
                    <a:lumMod val="50000"/>
                  </a:schemeClr>
                </a:solidFill>
              </a:rPr>
              <a:t>Big pieces of </a:t>
            </a:r>
            <a:r>
              <a:rPr lang="en-GB" sz="1400" b="1" dirty="0">
                <a:solidFill>
                  <a:schemeClr val="accent1">
                    <a:lumMod val="50000"/>
                  </a:schemeClr>
                </a:solidFill>
              </a:rPr>
              <a:t>scenery, backdrops or set </a:t>
            </a:r>
            <a:r>
              <a:rPr lang="en-GB" sz="1400" dirty="0">
                <a:solidFill>
                  <a:schemeClr val="accent1">
                    <a:lumMod val="50000"/>
                  </a:schemeClr>
                </a:solidFill>
              </a:rPr>
              <a:t>can block </a:t>
            </a:r>
            <a:r>
              <a:rPr lang="en-GB" sz="1400" b="1" dirty="0">
                <a:solidFill>
                  <a:schemeClr val="accent1">
                    <a:lumMod val="50000"/>
                  </a:schemeClr>
                </a:solidFill>
              </a:rPr>
              <a:t>sightlines </a:t>
            </a:r>
          </a:p>
          <a:p>
            <a:r>
              <a:rPr lang="en-GB" sz="1400" dirty="0">
                <a:solidFill>
                  <a:schemeClr val="accent1">
                    <a:lumMod val="50000"/>
                  </a:schemeClr>
                </a:solidFill>
              </a:rPr>
              <a:t>Blocking can be challenging </a:t>
            </a:r>
          </a:p>
          <a:p>
            <a:r>
              <a:rPr lang="en-GB" sz="1400" dirty="0">
                <a:solidFill>
                  <a:schemeClr val="accent1">
                    <a:lumMod val="50000"/>
                  </a:schemeClr>
                </a:solidFill>
              </a:rPr>
              <a:t>Actos can struggle with making themselves visible to both side of the audience </a:t>
            </a:r>
          </a:p>
          <a:p>
            <a:r>
              <a:rPr lang="en-GB" sz="1400" dirty="0">
                <a:solidFill>
                  <a:schemeClr val="accent1">
                    <a:lumMod val="50000"/>
                  </a:schemeClr>
                </a:solidFill>
              </a:rPr>
              <a:t>Lighting needs to be carefully designed to avoid shining lights in the audience’s eyes.</a:t>
            </a:r>
          </a:p>
        </p:txBody>
      </p:sp>
    </p:spTree>
    <p:extLst>
      <p:ext uri="{BB962C8B-B14F-4D97-AF65-F5344CB8AC3E}">
        <p14:creationId xmlns:p14="http://schemas.microsoft.com/office/powerpoint/2010/main" val="3743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D8611DB4-F2B0-446B-AADD-B3E1903EEE40}"/>
              </a:ext>
            </a:extLst>
          </p:cNvPr>
          <p:cNvSpPr txBox="1">
            <a:spLocks noChangeArrowheads="1"/>
          </p:cNvSpPr>
          <p:nvPr/>
        </p:nvSpPr>
        <p:spPr bwMode="auto">
          <a:xfrm>
            <a:off x="3270578" y="2885240"/>
            <a:ext cx="2928482" cy="99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262626"/>
                </a:solidFill>
                <a:effectLst/>
                <a:latin typeface="Gill Sans MT" panose="020B0502020104020203" pitchFamily="34" charset="0"/>
                <a:ea typeface="Gill Sans MT" panose="020B0502020104020203" pitchFamily="34" charset="0"/>
                <a:cs typeface="Times New Roman" panose="02020603050405020304" pitchFamily="18" charset="0"/>
              </a:rPr>
              <a:t>Blood Brothers,</a:t>
            </a:r>
            <a:endParaRPr kumimoji="0" lang="en-US"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262626"/>
                </a:solidFill>
                <a:effectLst/>
                <a:latin typeface="Gill Sans MT" panose="020B0502020104020203" pitchFamily="34" charset="0"/>
                <a:ea typeface="Gill Sans MT" panose="020B0502020104020203" pitchFamily="34" charset="0"/>
                <a:cs typeface="Times New Roman" panose="02020603050405020304" pitchFamily="18" charset="0"/>
              </a:rPr>
              <a:t>Component 1, Section 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1">
            <a:extLst>
              <a:ext uri="{FF2B5EF4-FFF2-40B4-BE49-F238E27FC236}">
                <a16:creationId xmlns:a16="http://schemas.microsoft.com/office/drawing/2014/main" id="{7765F5D2-7C57-40B9-895B-0862DACB45DA}"/>
              </a:ext>
            </a:extLst>
          </p:cNvPr>
          <p:cNvSpPr txBox="1">
            <a:spLocks noChangeArrowheads="1"/>
          </p:cNvSpPr>
          <p:nvPr/>
        </p:nvSpPr>
        <p:spPr bwMode="auto">
          <a:xfrm>
            <a:off x="2314956" y="2048"/>
            <a:ext cx="19780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Nature v Nurture.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2">
            <a:extLst>
              <a:ext uri="{FF2B5EF4-FFF2-40B4-BE49-F238E27FC236}">
                <a16:creationId xmlns:a16="http://schemas.microsoft.com/office/drawing/2014/main" id="{40958D34-0770-49C3-98AE-E0336C5CCA20}"/>
              </a:ext>
            </a:extLst>
          </p:cNvPr>
          <p:cNvSpPr txBox="1">
            <a:spLocks noChangeArrowheads="1"/>
          </p:cNvSpPr>
          <p:nvPr/>
        </p:nvSpPr>
        <p:spPr bwMode="auto">
          <a:xfrm>
            <a:off x="3854949" y="-10583"/>
            <a:ext cx="1122678" cy="43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Class.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3">
            <a:extLst>
              <a:ext uri="{FF2B5EF4-FFF2-40B4-BE49-F238E27FC236}">
                <a16:creationId xmlns:a16="http://schemas.microsoft.com/office/drawing/2014/main" id="{205D66AC-F28E-46DD-90A4-E67218730720}"/>
              </a:ext>
            </a:extLst>
          </p:cNvPr>
          <p:cNvSpPr txBox="1">
            <a:spLocks noChangeArrowheads="1"/>
          </p:cNvSpPr>
          <p:nvPr/>
        </p:nvSpPr>
        <p:spPr bwMode="auto">
          <a:xfrm>
            <a:off x="4504394" y="-13346"/>
            <a:ext cx="2174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Superstition.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F963F923-B4D3-4207-B65E-4122B577B610}"/>
              </a:ext>
            </a:extLst>
          </p:cNvPr>
          <p:cNvSpPr txBox="1">
            <a:spLocks noChangeArrowheads="1"/>
          </p:cNvSpPr>
          <p:nvPr/>
        </p:nvSpPr>
        <p:spPr bwMode="auto">
          <a:xfrm>
            <a:off x="8167660" y="-13874"/>
            <a:ext cx="2047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Power.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7">
            <a:extLst>
              <a:ext uri="{FF2B5EF4-FFF2-40B4-BE49-F238E27FC236}">
                <a16:creationId xmlns:a16="http://schemas.microsoft.com/office/drawing/2014/main" id="{513F2CF2-8DC3-45E2-8A0A-5988AD083655}"/>
              </a:ext>
            </a:extLst>
          </p:cNvPr>
          <p:cNvSpPr txBox="1">
            <a:spLocks noChangeArrowheads="1"/>
          </p:cNvSpPr>
          <p:nvPr/>
        </p:nvSpPr>
        <p:spPr bwMode="auto">
          <a:xfrm>
            <a:off x="8942093" y="-19664"/>
            <a:ext cx="2047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Judgement.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id="{D6FA338C-1814-46DD-97D7-4C8E0A08ED36}"/>
              </a:ext>
            </a:extLst>
          </p:cNvPr>
          <p:cNvSpPr txBox="1">
            <a:spLocks noChangeArrowheads="1"/>
          </p:cNvSpPr>
          <p:nvPr/>
        </p:nvSpPr>
        <p:spPr bwMode="auto">
          <a:xfrm>
            <a:off x="10092148" y="-17145"/>
            <a:ext cx="2047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Love.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3">
            <a:extLst>
              <a:ext uri="{FF2B5EF4-FFF2-40B4-BE49-F238E27FC236}">
                <a16:creationId xmlns:a16="http://schemas.microsoft.com/office/drawing/2014/main" id="{1767BC8B-8A50-40EB-A7D8-14D0159950AE}"/>
              </a:ext>
            </a:extLst>
          </p:cNvPr>
          <p:cNvSpPr txBox="1">
            <a:spLocks noChangeArrowheads="1"/>
          </p:cNvSpPr>
          <p:nvPr/>
        </p:nvSpPr>
        <p:spPr bwMode="auto">
          <a:xfrm>
            <a:off x="5655772" y="-17616"/>
            <a:ext cx="2047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Motherhood.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4">
            <a:extLst>
              <a:ext uri="{FF2B5EF4-FFF2-40B4-BE49-F238E27FC236}">
                <a16:creationId xmlns:a16="http://schemas.microsoft.com/office/drawing/2014/main" id="{9F98BDDA-8F00-401D-9A16-CD46AFB9445B}"/>
              </a:ext>
            </a:extLst>
          </p:cNvPr>
          <p:cNvSpPr txBox="1">
            <a:spLocks noChangeArrowheads="1"/>
          </p:cNvSpPr>
          <p:nvPr/>
        </p:nvSpPr>
        <p:spPr bwMode="auto">
          <a:xfrm>
            <a:off x="11296113" y="165726"/>
            <a:ext cx="791478" cy="6515100"/>
          </a:xfrm>
          <a:prstGeom prst="rect">
            <a:avLst/>
          </a:prstGeom>
          <a:solidFill>
            <a:srgbClr val="E6DEE3"/>
          </a:solidFill>
          <a:ln w="349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Useful links to support research for component 1 and 2:</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Bloodbrothersmusical.com		-   Getrevising.co.uk</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BBC bitesize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2">
            <a:extLst>
              <a:ext uri="{FF2B5EF4-FFF2-40B4-BE49-F238E27FC236}">
                <a16:creationId xmlns:a16="http://schemas.microsoft.com/office/drawing/2014/main" id="{FEBEFAA5-8DE1-4265-933E-503739AB4E90}"/>
              </a:ext>
            </a:extLst>
          </p:cNvPr>
          <p:cNvSpPr>
            <a:spLocks noChangeArrowheads="1"/>
          </p:cNvSpPr>
          <p:nvPr/>
        </p:nvSpPr>
        <p:spPr bwMode="auto">
          <a:xfrm>
            <a:off x="4701775" y="470546"/>
            <a:ext cx="3390900" cy="1906006"/>
          </a:xfrm>
          <a:prstGeom prst="rect">
            <a:avLst/>
          </a:prstGeom>
          <a:solidFill>
            <a:srgbClr val="FFEDD1"/>
          </a:solidFill>
          <a:ln w="12700" algn="in">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KEY QUOTES:</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a:t>
            </a:r>
            <a:r>
              <a:rPr kumimoji="0" lang="en-US" altLang="en-US" sz="1200" b="1"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Y’know the devil’s got your number’</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‘And do we blame superstition for what came to pass? Or could it be what we, the English, have come to know as class?’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‘The welfare have already been onto me’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‘See this means that we’re blood brothers, an’ that we always have to stand by each other’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Cloud 15">
            <a:extLst>
              <a:ext uri="{FF2B5EF4-FFF2-40B4-BE49-F238E27FC236}">
                <a16:creationId xmlns:a16="http://schemas.microsoft.com/office/drawing/2014/main" id="{656A8FB7-0777-4537-8EB6-C85EFC3358A1}"/>
              </a:ext>
            </a:extLst>
          </p:cNvPr>
          <p:cNvSpPr/>
          <p:nvPr/>
        </p:nvSpPr>
        <p:spPr>
          <a:xfrm>
            <a:off x="2998121" y="2589187"/>
            <a:ext cx="3443602" cy="1692066"/>
          </a:xfrm>
          <a:prstGeom prst="cloud">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Curved Up Arrow 24">
            <a:extLst>
              <a:ext uri="{FF2B5EF4-FFF2-40B4-BE49-F238E27FC236}">
                <a16:creationId xmlns:a16="http://schemas.microsoft.com/office/drawing/2014/main" id="{57B7757B-E46A-4256-8492-028C6F556E93}"/>
              </a:ext>
            </a:extLst>
          </p:cNvPr>
          <p:cNvSpPr/>
          <p:nvPr/>
        </p:nvSpPr>
        <p:spPr>
          <a:xfrm rot="17472443">
            <a:off x="6143621" y="2351711"/>
            <a:ext cx="935114" cy="521264"/>
          </a:xfrm>
          <a:prstGeom prst="curvedUpArrow">
            <a:avLst>
              <a:gd name="adj1" fmla="val 0"/>
              <a:gd name="adj2" fmla="val 36092"/>
              <a:gd name="adj3" fmla="val 36855"/>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Rounded Rectangle 27">
            <a:extLst>
              <a:ext uri="{FF2B5EF4-FFF2-40B4-BE49-F238E27FC236}">
                <a16:creationId xmlns:a16="http://schemas.microsoft.com/office/drawing/2014/main" id="{ED95907C-8736-4082-86E5-8CE57C5C33B1}"/>
              </a:ext>
            </a:extLst>
          </p:cNvPr>
          <p:cNvSpPr>
            <a:spLocks noChangeArrowheads="1"/>
          </p:cNvSpPr>
          <p:nvPr/>
        </p:nvSpPr>
        <p:spPr bwMode="auto">
          <a:xfrm>
            <a:off x="374299" y="457200"/>
            <a:ext cx="4240213" cy="1978025"/>
          </a:xfrm>
          <a:prstGeom prst="roundRect">
            <a:avLst>
              <a:gd name="adj" fmla="val 16667"/>
            </a:avLst>
          </a:prstGeom>
          <a:solidFill>
            <a:srgbClr val="D9EFF0"/>
          </a:solidFill>
          <a:ln w="12700" algn="in">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Key characters:</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Narrator</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 takes on multiple roles</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Mrs Johnstone</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 Mother of the twins, impoverished.</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Mrs Lyons</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 takes Eddie, privileged.</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Mickey</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 poor twin, frequently downtrodden</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Eddie</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 rich twin, not streetwise</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Sammy</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 delinquent brother to Mickey</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Linda</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 Mickey’s girlfriend and Eddie’s secret love</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Mr Lyons</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 Father of Edward</a:t>
            </a:r>
            <a:r>
              <a:rPr kumimoji="0" lang="en-US" altLang="en-US" sz="12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 name="Curved Connector 19">
            <a:extLst>
              <a:ext uri="{FF2B5EF4-FFF2-40B4-BE49-F238E27FC236}">
                <a16:creationId xmlns:a16="http://schemas.microsoft.com/office/drawing/2014/main" id="{33677E60-B5E0-4BF4-BA50-FDC99EB9DC8B}"/>
              </a:ext>
            </a:extLst>
          </p:cNvPr>
          <p:cNvCxnSpPr/>
          <p:nvPr/>
        </p:nvCxnSpPr>
        <p:spPr>
          <a:xfrm flipH="1" flipV="1">
            <a:off x="3019622" y="2208187"/>
            <a:ext cx="533400" cy="762000"/>
          </a:xfrm>
          <a:prstGeom prst="curvedConnector3">
            <a:avLst>
              <a:gd name="adj1" fmla="val 53226"/>
            </a:avLst>
          </a:prstGeom>
          <a:ln w="635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20" name="Text Box 4">
            <a:extLst>
              <a:ext uri="{FF2B5EF4-FFF2-40B4-BE49-F238E27FC236}">
                <a16:creationId xmlns:a16="http://schemas.microsoft.com/office/drawing/2014/main" id="{DAC032BB-7B10-4837-8E6A-611D99CBC17E}"/>
              </a:ext>
            </a:extLst>
          </p:cNvPr>
          <p:cNvSpPr txBox="1">
            <a:spLocks noChangeArrowheads="1"/>
          </p:cNvSpPr>
          <p:nvPr/>
        </p:nvSpPr>
        <p:spPr bwMode="auto">
          <a:xfrm>
            <a:off x="3058127" y="4408191"/>
            <a:ext cx="7512530" cy="2368515"/>
          </a:xfrm>
          <a:prstGeom prst="rect">
            <a:avLst/>
          </a:prstGeom>
          <a:solidFill>
            <a:srgbClr val="B9CCB1"/>
          </a:solidFill>
          <a:ln w="6350">
            <a:solidFill>
              <a:srgbClr val="B9CCB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Stylistic features and symbols: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Reprise</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a song or part of a song that is repeated. Often it is intermingled with a new song. E.g. Marilyn Monroe.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Motif</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A dominant or recurring image or idea in a text e.g. the gun.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Juxtaposition</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Two opposite ideas are near each other in a piece of writing.</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Foreshadowing</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when the author alludes to what is to come in the text.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Parallel</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two corresponding things that run side by side, e.g. the school scenes.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Cyclical</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the structure of the play is cyclical as it starts and ends in the same place.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Soliloquy</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when a character speaks their thoughts aloud, to themselves. It is different to a monologue which is one-character speaking, but in front of others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Antihero</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a central character in a story, film, or drama who lacks conventional heroic attributes.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Narrator</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echoes the function of the Greek Chorus, asks the audience to detach and judge.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Stage</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Directions</a:t>
            </a:r>
            <a:r>
              <a:rPr kumimoji="0" lang="en-US" altLang="en-US" sz="12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 – used prolifically by Russell to describe the movement and actions of characters.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ounded Rectangle 18">
            <a:extLst>
              <a:ext uri="{FF2B5EF4-FFF2-40B4-BE49-F238E27FC236}">
                <a16:creationId xmlns:a16="http://schemas.microsoft.com/office/drawing/2014/main" id="{32AC028C-3035-4043-B11A-7A4BA10D31C6}"/>
              </a:ext>
            </a:extLst>
          </p:cNvPr>
          <p:cNvSpPr>
            <a:spLocks noChangeArrowheads="1"/>
          </p:cNvSpPr>
          <p:nvPr/>
        </p:nvSpPr>
        <p:spPr bwMode="auto">
          <a:xfrm>
            <a:off x="117627" y="2674937"/>
            <a:ext cx="2698751" cy="4060825"/>
          </a:xfrm>
          <a:prstGeom prst="roundRect">
            <a:avLst>
              <a:gd name="adj" fmla="val 16667"/>
            </a:avLst>
          </a:prstGeom>
          <a:solidFill>
            <a:srgbClr val="E4A8A4"/>
          </a:solidFill>
          <a:ln w="12700" algn="in">
            <a:solidFill>
              <a:srgbClr val="E4A8A4"/>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Contextual information:</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Willy Russell wrote Blood Brothers in 1981.</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It was first performed in Liverpool before transferring to the West End.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It was first performed as a musical in 1983.</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Conservative Prime Minister Margaret Thatcher was in power at this time.</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There was a very high rate of unemployment at this time.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Gill Sans MT" panose="020B0502020104020203" pitchFamily="34" charset="0"/>
                <a:ea typeface="Gill Sans MT" panose="020B0502020104020203" pitchFamily="34" charset="0"/>
                <a:cs typeface="Times New Roman" panose="02020603050405020304" pitchFamily="18" charset="0"/>
              </a:rPr>
              <a:t>- The play is set in Liverpool, as areas of high unemployment within the industrial working class.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2" name="Graphic 20" descr="Laptop">
            <a:extLst>
              <a:ext uri="{FF2B5EF4-FFF2-40B4-BE49-F238E27FC236}">
                <a16:creationId xmlns:a16="http://schemas.microsoft.com/office/drawing/2014/main" id="{D667860E-395D-4627-9558-B781CBFE5857}"/>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1202731" y="5607367"/>
            <a:ext cx="852805" cy="926465"/>
          </a:xfrm>
          <a:prstGeom prst="rect">
            <a:avLst/>
          </a:prstGeom>
        </p:spPr>
      </p:pic>
      <p:pic>
        <p:nvPicPr>
          <p:cNvPr id="23" name="Graphic 21" descr="Pin">
            <a:extLst>
              <a:ext uri="{FF2B5EF4-FFF2-40B4-BE49-F238E27FC236}">
                <a16:creationId xmlns:a16="http://schemas.microsoft.com/office/drawing/2014/main" id="{CBB2CB9B-1138-4682-AA7D-9BCB8FB62692}"/>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32" y="2139009"/>
            <a:ext cx="711200" cy="711200"/>
          </a:xfrm>
          <a:prstGeom prst="rect">
            <a:avLst/>
          </a:prstGeom>
        </p:spPr>
      </p:pic>
      <p:cxnSp>
        <p:nvCxnSpPr>
          <p:cNvPr id="24" name="Elbow Connector 17">
            <a:extLst>
              <a:ext uri="{FF2B5EF4-FFF2-40B4-BE49-F238E27FC236}">
                <a16:creationId xmlns:a16="http://schemas.microsoft.com/office/drawing/2014/main" id="{A86767A8-AD3C-484A-B644-906D6DCB84CF}"/>
              </a:ext>
            </a:extLst>
          </p:cNvPr>
          <p:cNvCxnSpPr/>
          <p:nvPr/>
        </p:nvCxnSpPr>
        <p:spPr>
          <a:xfrm flipH="1">
            <a:off x="2602483" y="3484597"/>
            <a:ext cx="1158875" cy="1765300"/>
          </a:xfrm>
          <a:prstGeom prst="bentConnector3">
            <a:avLst>
              <a:gd name="adj1" fmla="val 82156"/>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Bent Arrow 33">
            <a:extLst>
              <a:ext uri="{FF2B5EF4-FFF2-40B4-BE49-F238E27FC236}">
                <a16:creationId xmlns:a16="http://schemas.microsoft.com/office/drawing/2014/main" id="{6CAE3F9C-79F0-4737-B05B-49FEF2C1C78B}"/>
              </a:ext>
            </a:extLst>
          </p:cNvPr>
          <p:cNvSpPr/>
          <p:nvPr/>
        </p:nvSpPr>
        <p:spPr>
          <a:xfrm rot="5400000">
            <a:off x="5471533" y="3899339"/>
            <a:ext cx="646642" cy="709295"/>
          </a:xfrm>
          <a:prstGeom prst="bentArrow">
            <a:avLst>
              <a:gd name="adj1" fmla="val 25000"/>
              <a:gd name="adj2" fmla="val 25992"/>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Text Box 26">
            <a:extLst>
              <a:ext uri="{FF2B5EF4-FFF2-40B4-BE49-F238E27FC236}">
                <a16:creationId xmlns:a16="http://schemas.microsoft.com/office/drawing/2014/main" id="{6E5EE104-8EF1-42C9-854C-958B1EB1FD2E}"/>
              </a:ext>
            </a:extLst>
          </p:cNvPr>
          <p:cNvSpPr txBox="1">
            <a:spLocks noChangeArrowheads="1"/>
          </p:cNvSpPr>
          <p:nvPr/>
        </p:nvSpPr>
        <p:spPr bwMode="auto">
          <a:xfrm>
            <a:off x="6887690" y="-12122"/>
            <a:ext cx="2174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Fate/Destiny.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9">
            <a:extLst>
              <a:ext uri="{FF2B5EF4-FFF2-40B4-BE49-F238E27FC236}">
                <a16:creationId xmlns:a16="http://schemas.microsoft.com/office/drawing/2014/main" id="{99BA90CE-FAF4-40E6-860D-9684C88A80CF}"/>
              </a:ext>
            </a:extLst>
          </p:cNvPr>
          <p:cNvSpPr txBox="1">
            <a:spLocks noChangeArrowheads="1"/>
          </p:cNvSpPr>
          <p:nvPr/>
        </p:nvSpPr>
        <p:spPr bwMode="auto">
          <a:xfrm>
            <a:off x="6536893" y="3080892"/>
            <a:ext cx="1757363" cy="919162"/>
          </a:xfrm>
          <a:prstGeom prst="rect">
            <a:avLst/>
          </a:prstGeom>
          <a:solidFill>
            <a:srgbClr val="F6E2E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Genre: Book Musical.</a:t>
            </a:r>
            <a:endParaRPr kumimoji="0" lang="en-US" altLang="en-US"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Links to Epic Theatre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9" name="Straight Arrow Connector 28">
            <a:extLst>
              <a:ext uri="{FF2B5EF4-FFF2-40B4-BE49-F238E27FC236}">
                <a16:creationId xmlns:a16="http://schemas.microsoft.com/office/drawing/2014/main" id="{4B061D53-1C0D-4399-A14E-AD941087DE51}"/>
              </a:ext>
            </a:extLst>
          </p:cNvPr>
          <p:cNvCxnSpPr>
            <a:cxnSpLocks/>
          </p:cNvCxnSpPr>
          <p:nvPr/>
        </p:nvCxnSpPr>
        <p:spPr>
          <a:xfrm>
            <a:off x="6068512" y="3540473"/>
            <a:ext cx="630983" cy="310580"/>
          </a:xfrm>
          <a:prstGeom prst="straightConnector1">
            <a:avLst/>
          </a:prstGeom>
          <a:ln w="47625">
            <a:tailEnd type="triangle"/>
          </a:ln>
        </p:spPr>
        <p:style>
          <a:lnRef idx="1">
            <a:schemeClr val="dk1"/>
          </a:lnRef>
          <a:fillRef idx="0">
            <a:schemeClr val="dk1"/>
          </a:fillRef>
          <a:effectRef idx="0">
            <a:schemeClr val="dk1"/>
          </a:effectRef>
          <a:fontRef idx="minor">
            <a:schemeClr val="tx1"/>
          </a:fontRef>
        </p:style>
      </p:cxnSp>
      <p:pic>
        <p:nvPicPr>
          <p:cNvPr id="30" name="Graphic 28" descr="Music notes">
            <a:extLst>
              <a:ext uri="{FF2B5EF4-FFF2-40B4-BE49-F238E27FC236}">
                <a16:creationId xmlns:a16="http://schemas.microsoft.com/office/drawing/2014/main" id="{C9E4EDA4-E183-4C39-AA9D-E7CE32FF512C}"/>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8018" y="3614217"/>
            <a:ext cx="656147" cy="645170"/>
          </a:xfrm>
          <a:prstGeom prst="rect">
            <a:avLst/>
          </a:prstGeom>
        </p:spPr>
      </p:pic>
      <p:pic>
        <p:nvPicPr>
          <p:cNvPr id="31" name="Graphic 35" descr="Stroller">
            <a:extLst>
              <a:ext uri="{FF2B5EF4-FFF2-40B4-BE49-F238E27FC236}">
                <a16:creationId xmlns:a16="http://schemas.microsoft.com/office/drawing/2014/main" id="{4DED1BBF-4250-460E-8629-913DE0D857E3}"/>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13146" y="77645"/>
            <a:ext cx="914400" cy="914400"/>
          </a:xfrm>
          <a:prstGeom prst="rect">
            <a:avLst/>
          </a:prstGeom>
        </p:spPr>
      </p:pic>
      <p:pic>
        <p:nvPicPr>
          <p:cNvPr id="32" name="Graphic 34" descr="Drama">
            <a:extLst>
              <a:ext uri="{FF2B5EF4-FFF2-40B4-BE49-F238E27FC236}">
                <a16:creationId xmlns:a16="http://schemas.microsoft.com/office/drawing/2014/main" id="{CF4D2E97-4E30-47DB-B29E-723D70279B39}"/>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474" y="122630"/>
            <a:ext cx="749300" cy="749300"/>
          </a:xfrm>
          <a:prstGeom prst="rect">
            <a:avLst/>
          </a:prstGeom>
        </p:spPr>
      </p:pic>
      <p:pic>
        <p:nvPicPr>
          <p:cNvPr id="33" name="Graphic 31" descr="Thumbs up sign">
            <a:extLst>
              <a:ext uri="{FF2B5EF4-FFF2-40B4-BE49-F238E27FC236}">
                <a16:creationId xmlns:a16="http://schemas.microsoft.com/office/drawing/2014/main" id="{200DCCBB-4D42-48B5-ABEF-2DB1D8155FF3}"/>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656941">
            <a:off x="5498534" y="2311443"/>
            <a:ext cx="759460" cy="759460"/>
          </a:xfrm>
          <a:prstGeom prst="rect">
            <a:avLst/>
          </a:prstGeom>
        </p:spPr>
      </p:pic>
      <p:sp>
        <p:nvSpPr>
          <p:cNvPr id="34" name="Rectangle 29">
            <a:extLst>
              <a:ext uri="{FF2B5EF4-FFF2-40B4-BE49-F238E27FC236}">
                <a16:creationId xmlns:a16="http://schemas.microsoft.com/office/drawing/2014/main" id="{9753A08B-C702-4A2C-9884-49238E1AB0EA}"/>
              </a:ext>
            </a:extLst>
          </p:cNvPr>
          <p:cNvSpPr>
            <a:spLocks noChangeArrowheads="1"/>
          </p:cNvSpPr>
          <p:nvPr/>
        </p:nvSpPr>
        <p:spPr bwMode="auto">
          <a:xfrm>
            <a:off x="1569496"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8" name="Rectangle 37">
            <a:extLst>
              <a:ext uri="{FF2B5EF4-FFF2-40B4-BE49-F238E27FC236}">
                <a16:creationId xmlns:a16="http://schemas.microsoft.com/office/drawing/2014/main" id="{A48A3850-E85C-44BF-835C-63E3B46CDED2}"/>
              </a:ext>
            </a:extLst>
          </p:cNvPr>
          <p:cNvSpPr/>
          <p:nvPr/>
        </p:nvSpPr>
        <p:spPr>
          <a:xfrm>
            <a:off x="8428313" y="532797"/>
            <a:ext cx="2737588" cy="366388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u="sng" dirty="0">
                <a:solidFill>
                  <a:schemeClr val="tx1"/>
                </a:solidFill>
              </a:rPr>
              <a:t>How to approach question: </a:t>
            </a:r>
          </a:p>
          <a:p>
            <a:r>
              <a:rPr lang="en-GB" sz="1400" u="sng" dirty="0">
                <a:solidFill>
                  <a:schemeClr val="tx1"/>
                </a:solidFill>
              </a:rPr>
              <a:t>Technical language – </a:t>
            </a:r>
            <a:r>
              <a:rPr lang="en-GB" sz="1200" dirty="0">
                <a:solidFill>
                  <a:schemeClr val="tx1"/>
                </a:solidFill>
              </a:rPr>
              <a:t>use the accurate terminology to describe each aspect of a production, such as performance skills, design features and stage configurations</a:t>
            </a:r>
          </a:p>
          <a:p>
            <a:r>
              <a:rPr lang="en-GB" sz="1400" u="sng" dirty="0">
                <a:solidFill>
                  <a:schemeClr val="tx1"/>
                </a:solidFill>
              </a:rPr>
              <a:t>Examples from the play – </a:t>
            </a:r>
            <a:r>
              <a:rPr lang="en-GB" sz="1200" dirty="0">
                <a:solidFill>
                  <a:schemeClr val="tx1"/>
                </a:solidFill>
              </a:rPr>
              <a:t>include examples (e.g. quotes, context or events) that demonstrate understanding of the play and support the point your making.</a:t>
            </a:r>
          </a:p>
          <a:p>
            <a:r>
              <a:rPr lang="en-GB" sz="1400" u="sng" dirty="0">
                <a:solidFill>
                  <a:schemeClr val="tx1"/>
                </a:solidFill>
              </a:rPr>
              <a:t>Detailed suggestions- </a:t>
            </a:r>
            <a:r>
              <a:rPr lang="en-GB" sz="1200" dirty="0">
                <a:solidFill>
                  <a:schemeClr val="tx1"/>
                </a:solidFill>
              </a:rPr>
              <a:t>give specific details on how you would perform, design and direct a production that will help the examiner to visualise your ideas. </a:t>
            </a:r>
          </a:p>
          <a:p>
            <a:r>
              <a:rPr lang="en-GB" sz="1400" u="sng" dirty="0">
                <a:solidFill>
                  <a:schemeClr val="tx1"/>
                </a:solidFill>
              </a:rPr>
              <a:t>Effect on the audience – </a:t>
            </a:r>
            <a:r>
              <a:rPr lang="en-GB" sz="1200" dirty="0">
                <a:solidFill>
                  <a:schemeClr val="tx1"/>
                </a:solidFill>
              </a:rPr>
              <a:t>describe the desired effect of a production on the audience., as well as how this effect might be created using theatrical techniques.</a:t>
            </a:r>
          </a:p>
        </p:txBody>
      </p:sp>
      <p:sp>
        <p:nvSpPr>
          <p:cNvPr id="35" name="Text Box 1">
            <a:extLst>
              <a:ext uri="{FF2B5EF4-FFF2-40B4-BE49-F238E27FC236}">
                <a16:creationId xmlns:a16="http://schemas.microsoft.com/office/drawing/2014/main" id="{37AC28DF-7F38-4469-84E1-5E34D758E8E8}"/>
              </a:ext>
            </a:extLst>
          </p:cNvPr>
          <p:cNvSpPr txBox="1">
            <a:spLocks noChangeArrowheads="1"/>
          </p:cNvSpPr>
          <p:nvPr/>
        </p:nvSpPr>
        <p:spPr bwMode="auto">
          <a:xfrm>
            <a:off x="1483103" y="8721"/>
            <a:ext cx="19780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tabLst/>
            </a:pPr>
            <a:r>
              <a:rPr lang="en-US" altLang="en-US" sz="1200" b="1" dirty="0">
                <a:latin typeface="Gill Sans MT" panose="020B0502020104020203" pitchFamily="34" charset="0"/>
                <a:cs typeface="Times New Roman" panose="02020603050405020304" pitchFamily="18" charset="0"/>
              </a:rPr>
              <a:t>Themes: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606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31A65A-5211-4A57-B358-A429946743F5}"/>
              </a:ext>
            </a:extLst>
          </p:cNvPr>
          <p:cNvSpPr/>
          <p:nvPr/>
        </p:nvSpPr>
        <p:spPr>
          <a:xfrm>
            <a:off x="0" y="6073253"/>
            <a:ext cx="12192000" cy="78474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GB" sz="1400" b="1" dirty="0">
                <a:solidFill>
                  <a:schemeClr val="accent1">
                    <a:lumMod val="50000"/>
                  </a:schemeClr>
                </a:solidFill>
              </a:rPr>
              <a:t>For further support go to:</a:t>
            </a:r>
          </a:p>
          <a:p>
            <a:pPr algn="ctr"/>
            <a:r>
              <a:rPr lang="en-GB" sz="1400" dirty="0">
                <a:hlinkClick r:id="rId2"/>
              </a:rPr>
              <a:t>https://www.bbc.co.uk/bitesize/examspecs/zrnjwty</a:t>
            </a:r>
            <a:endParaRPr lang="en-GB" sz="1400" dirty="0"/>
          </a:p>
          <a:p>
            <a:pPr algn="ctr"/>
            <a:r>
              <a:rPr lang="en-GB" dirty="0"/>
              <a:t>	</a:t>
            </a:r>
          </a:p>
        </p:txBody>
      </p:sp>
      <p:sp>
        <p:nvSpPr>
          <p:cNvPr id="6" name="Rectangle 5">
            <a:extLst>
              <a:ext uri="{FF2B5EF4-FFF2-40B4-BE49-F238E27FC236}">
                <a16:creationId xmlns:a16="http://schemas.microsoft.com/office/drawing/2014/main" id="{3003879A-337D-4F00-81A6-1C58E8317FA2}"/>
              </a:ext>
            </a:extLst>
          </p:cNvPr>
          <p:cNvSpPr/>
          <p:nvPr/>
        </p:nvSpPr>
        <p:spPr>
          <a:xfrm>
            <a:off x="339364" y="4203509"/>
            <a:ext cx="11425287" cy="177420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lumMod val="50000"/>
                  </a:schemeClr>
                </a:solidFill>
              </a:rPr>
              <a:t>Component 2- devising: 40%</a:t>
            </a:r>
          </a:p>
          <a:p>
            <a:pPr marL="285750" indent="-285750">
              <a:buFontTx/>
              <a:buChar char="-"/>
            </a:pPr>
            <a:r>
              <a:rPr lang="en-GB" sz="1400" dirty="0">
                <a:solidFill>
                  <a:schemeClr val="accent1">
                    <a:lumMod val="50000"/>
                  </a:schemeClr>
                </a:solidFill>
              </a:rPr>
              <a:t>Plan your rehearsals </a:t>
            </a:r>
          </a:p>
          <a:p>
            <a:pPr marL="285750" indent="-285750">
              <a:buFontTx/>
              <a:buChar char="-"/>
            </a:pPr>
            <a:r>
              <a:rPr lang="en-GB" sz="1400" dirty="0">
                <a:solidFill>
                  <a:schemeClr val="accent1">
                    <a:lumMod val="50000"/>
                  </a:schemeClr>
                </a:solidFill>
              </a:rPr>
              <a:t>Spend 10/15minutes at the end of each rehearsal recording what you achieved</a:t>
            </a:r>
          </a:p>
          <a:p>
            <a:pPr marL="285750" indent="-285750">
              <a:buFontTx/>
              <a:buChar char="-"/>
            </a:pPr>
            <a:r>
              <a:rPr lang="en-GB" sz="1400" dirty="0">
                <a:solidFill>
                  <a:schemeClr val="accent1">
                    <a:lumMod val="50000"/>
                  </a:schemeClr>
                </a:solidFill>
              </a:rPr>
              <a:t>Write down any feedback you receive </a:t>
            </a:r>
          </a:p>
          <a:p>
            <a:pPr marL="285750" indent="-285750">
              <a:buFontTx/>
              <a:buChar char="-"/>
            </a:pPr>
            <a:r>
              <a:rPr lang="en-GB" sz="1400" dirty="0">
                <a:solidFill>
                  <a:schemeClr val="accent1">
                    <a:lumMod val="50000"/>
                  </a:schemeClr>
                </a:solidFill>
              </a:rPr>
              <a:t>When completing research make sure it informs your process </a:t>
            </a:r>
          </a:p>
          <a:p>
            <a:pPr marL="285750" indent="-285750">
              <a:buFontTx/>
              <a:buChar char="-"/>
            </a:pPr>
            <a:r>
              <a:rPr lang="en-GB" sz="1400" dirty="0">
                <a:solidFill>
                  <a:schemeClr val="accent1">
                    <a:lumMod val="50000"/>
                  </a:schemeClr>
                </a:solidFill>
              </a:rPr>
              <a:t>Record ALL websites you have found information from </a:t>
            </a:r>
          </a:p>
          <a:p>
            <a:pPr marL="285750" indent="-285750">
              <a:buFontTx/>
              <a:buChar char="-"/>
            </a:pPr>
            <a:r>
              <a:rPr lang="en-GB" sz="1400" dirty="0">
                <a:solidFill>
                  <a:schemeClr val="accent1">
                    <a:lumMod val="50000"/>
                  </a:schemeClr>
                </a:solidFill>
              </a:rPr>
              <a:t>Not all work you create has to be made for your performance – experimenting is just as important.</a:t>
            </a:r>
          </a:p>
          <a:p>
            <a:pPr marL="285750" indent="-285750">
              <a:buFontTx/>
              <a:buChar char="-"/>
            </a:pPr>
            <a:r>
              <a:rPr lang="en-GB" sz="1400" dirty="0">
                <a:solidFill>
                  <a:schemeClr val="accent1">
                    <a:lumMod val="50000"/>
                  </a:schemeClr>
                </a:solidFill>
              </a:rPr>
              <a:t>60/80 of the marks available for this component come from your log book – so you must ensure you are taking notes through your devising process. </a:t>
            </a:r>
          </a:p>
        </p:txBody>
      </p:sp>
      <p:sp>
        <p:nvSpPr>
          <p:cNvPr id="7" name="Rectangle: Rounded Corners 6">
            <a:extLst>
              <a:ext uri="{FF2B5EF4-FFF2-40B4-BE49-F238E27FC236}">
                <a16:creationId xmlns:a16="http://schemas.microsoft.com/office/drawing/2014/main" id="{B6CFB237-EE62-43D5-9042-27815127E935}"/>
              </a:ext>
            </a:extLst>
          </p:cNvPr>
          <p:cNvSpPr/>
          <p:nvPr/>
        </p:nvSpPr>
        <p:spPr>
          <a:xfrm>
            <a:off x="339365" y="272955"/>
            <a:ext cx="11425287" cy="3835019"/>
          </a:xfrm>
          <a:prstGeom prst="roundRect">
            <a:avLst>
              <a:gd name="adj" fmla="val 836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accent1">
                    <a:lumMod val="50000"/>
                  </a:schemeClr>
                </a:solidFill>
              </a:rPr>
              <a:t>A sample of Rehearsal techniques:</a:t>
            </a:r>
          </a:p>
          <a:p>
            <a:r>
              <a:rPr lang="en-GB" b="1" u="sng" dirty="0">
                <a:solidFill>
                  <a:schemeClr val="accent1">
                    <a:lumMod val="50000"/>
                  </a:schemeClr>
                </a:solidFill>
              </a:rPr>
              <a:t>Hot seating: </a:t>
            </a:r>
            <a:r>
              <a:rPr lang="en-GB" sz="1600" dirty="0">
                <a:solidFill>
                  <a:schemeClr val="accent1">
                    <a:lumMod val="50000"/>
                  </a:schemeClr>
                </a:solidFill>
              </a:rPr>
              <a:t>one person answers questions IN CHARACTER. </a:t>
            </a:r>
          </a:p>
          <a:p>
            <a:r>
              <a:rPr lang="en-GB" sz="1600" dirty="0">
                <a:solidFill>
                  <a:schemeClr val="accent1">
                    <a:lumMod val="50000"/>
                  </a:schemeClr>
                </a:solidFill>
              </a:rPr>
              <a:t>Thought tracking: stopping the action at any moment in rehearsal, then characters speak their thoughts</a:t>
            </a:r>
          </a:p>
          <a:p>
            <a:r>
              <a:rPr lang="en-GB" b="1" u="sng" dirty="0">
                <a:solidFill>
                  <a:schemeClr val="accent1">
                    <a:lumMod val="50000"/>
                  </a:schemeClr>
                </a:solidFill>
              </a:rPr>
              <a:t>Creating unseen scenes: </a:t>
            </a:r>
            <a:r>
              <a:rPr lang="en-GB" sz="1600" dirty="0">
                <a:solidFill>
                  <a:schemeClr val="accent1">
                    <a:lumMod val="50000"/>
                  </a:schemeClr>
                </a:solidFill>
              </a:rPr>
              <a:t>improvise a scene to see how your character responds. The scene need not be part of the final performance, but may reveal something about your characters personality or interactions with other characters. </a:t>
            </a:r>
          </a:p>
          <a:p>
            <a:r>
              <a:rPr lang="en-GB" b="1" u="sng" dirty="0">
                <a:solidFill>
                  <a:schemeClr val="accent1">
                    <a:lumMod val="50000"/>
                  </a:schemeClr>
                </a:solidFill>
              </a:rPr>
              <a:t>Research: </a:t>
            </a:r>
            <a:r>
              <a:rPr lang="en-GB" sz="1600" dirty="0">
                <a:solidFill>
                  <a:schemeClr val="accent1">
                    <a:lumMod val="50000"/>
                  </a:schemeClr>
                </a:solidFill>
              </a:rPr>
              <a:t>you may look at videos, sound clips or other internet research, particularly if you are playing a real person. Analyse their vocal qualities (pace, pause, pitch, tone, emphasis, volume, accent etc) and physicality (posture, gesture, movement etc).</a:t>
            </a:r>
          </a:p>
          <a:p>
            <a:r>
              <a:rPr lang="en-GB" b="1" u="sng" dirty="0">
                <a:solidFill>
                  <a:schemeClr val="accent1">
                    <a:lumMod val="50000"/>
                  </a:schemeClr>
                </a:solidFill>
              </a:rPr>
              <a:t>Character physicality: </a:t>
            </a:r>
            <a:r>
              <a:rPr lang="en-GB" sz="1600" dirty="0">
                <a:solidFill>
                  <a:schemeClr val="accent1">
                    <a:lumMod val="50000"/>
                  </a:schemeClr>
                </a:solidFill>
              </a:rPr>
              <a:t>walk around the space in neutral. Gradually experiment with your posture until you settle on one which may work for your character. Then your movement. Then your facial expressions. This will help you settle on a way in which your character moves, stands, looks etc. – remember if you are </a:t>
            </a:r>
            <a:r>
              <a:rPr lang="en-GB" sz="1600" dirty="0" err="1">
                <a:solidFill>
                  <a:schemeClr val="accent1">
                    <a:lumMod val="50000"/>
                  </a:schemeClr>
                </a:solidFill>
              </a:rPr>
              <a:t>muti</a:t>
            </a:r>
            <a:r>
              <a:rPr lang="en-GB" sz="1600" dirty="0">
                <a:solidFill>
                  <a:schemeClr val="accent1">
                    <a:lumMod val="50000"/>
                  </a:schemeClr>
                </a:solidFill>
              </a:rPr>
              <a:t>-rolling each character has to be completely different from one another.</a:t>
            </a:r>
          </a:p>
          <a:p>
            <a:r>
              <a:rPr lang="en-GB" b="1" u="sng" dirty="0">
                <a:solidFill>
                  <a:schemeClr val="accent1">
                    <a:lumMod val="50000"/>
                  </a:schemeClr>
                </a:solidFill>
              </a:rPr>
              <a:t>Role on the wall: </a:t>
            </a:r>
            <a:r>
              <a:rPr lang="en-GB" sz="1600" dirty="0">
                <a:solidFill>
                  <a:schemeClr val="accent1">
                    <a:lumMod val="50000"/>
                  </a:schemeClr>
                </a:solidFill>
              </a:rPr>
              <a:t>a black stick figure on paper, where you gradually add character information to create a profile (age hobbies, family, background, occupation, personality, significant life events etc) this builds up a well-rounded picture of the character</a:t>
            </a:r>
          </a:p>
          <a:p>
            <a:r>
              <a:rPr lang="en-GB" b="1" u="sng" dirty="0">
                <a:solidFill>
                  <a:schemeClr val="accent1">
                    <a:lumMod val="50000"/>
                  </a:schemeClr>
                </a:solidFill>
              </a:rPr>
              <a:t>Levels: </a:t>
            </a:r>
            <a:r>
              <a:rPr lang="en-GB" sz="1600" dirty="0">
                <a:solidFill>
                  <a:schemeClr val="accent1">
                    <a:lumMod val="50000"/>
                  </a:schemeClr>
                </a:solidFill>
              </a:rPr>
              <a:t>create a scene and then rehearse through it, each time you repeat the scene you exaggerate the movement and the dialogue to the next level (working on a scale of 1-10)</a:t>
            </a:r>
          </a:p>
        </p:txBody>
      </p:sp>
    </p:spTree>
    <p:extLst>
      <p:ext uri="{BB962C8B-B14F-4D97-AF65-F5344CB8AC3E}">
        <p14:creationId xmlns:p14="http://schemas.microsoft.com/office/powerpoint/2010/main" val="307014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45EC59-BB0B-497E-964E-15151BCE07B8}"/>
              </a:ext>
            </a:extLst>
          </p:cNvPr>
          <p:cNvSpPr>
            <a:spLocks noGrp="1"/>
          </p:cNvSpPr>
          <p:nvPr>
            <p:ph type="body" idx="1"/>
          </p:nvPr>
        </p:nvSpPr>
        <p:spPr>
          <a:xfrm>
            <a:off x="3001717" y="1735314"/>
            <a:ext cx="1126381" cy="704087"/>
          </a:xfrm>
        </p:spPr>
        <p:txBody>
          <a:bodyPr/>
          <a:lstStyle/>
          <a:p>
            <a:r>
              <a:rPr lang="en-GB" dirty="0"/>
              <a:t>BRECHT:</a:t>
            </a:r>
          </a:p>
        </p:txBody>
      </p:sp>
      <p:sp>
        <p:nvSpPr>
          <p:cNvPr id="5" name="Content Placeholder 4">
            <a:extLst>
              <a:ext uri="{FF2B5EF4-FFF2-40B4-BE49-F238E27FC236}">
                <a16:creationId xmlns:a16="http://schemas.microsoft.com/office/drawing/2014/main" id="{E58AA346-0DCD-4BF0-8333-33A5B9A4CDB4}"/>
              </a:ext>
            </a:extLst>
          </p:cNvPr>
          <p:cNvSpPr>
            <a:spLocks noGrp="1"/>
          </p:cNvSpPr>
          <p:nvPr>
            <p:ph sz="half" idx="2"/>
          </p:nvPr>
        </p:nvSpPr>
        <p:spPr>
          <a:xfrm>
            <a:off x="1703016" y="2411145"/>
            <a:ext cx="3949148" cy="4418011"/>
          </a:xfrm>
          <a:ln w="38100">
            <a:solidFill>
              <a:srgbClr val="FFC000"/>
            </a:solidFill>
          </a:ln>
        </p:spPr>
        <p:txBody>
          <a:bodyPr>
            <a:noAutofit/>
          </a:bodyPr>
          <a:lstStyle/>
          <a:p>
            <a:pPr>
              <a:lnSpc>
                <a:spcPct val="120000"/>
              </a:lnSpc>
              <a:spcBef>
                <a:spcPts val="0"/>
              </a:spcBef>
            </a:pPr>
            <a:r>
              <a:rPr lang="en-GB" sz="1600" dirty="0"/>
              <a:t>Breaking the fourth wall</a:t>
            </a:r>
          </a:p>
          <a:p>
            <a:pPr>
              <a:lnSpc>
                <a:spcPct val="120000"/>
              </a:lnSpc>
              <a:spcBef>
                <a:spcPts val="0"/>
              </a:spcBef>
            </a:pPr>
            <a:r>
              <a:rPr lang="en-GB" sz="1600" dirty="0"/>
              <a:t>Montage </a:t>
            </a:r>
          </a:p>
          <a:p>
            <a:pPr>
              <a:lnSpc>
                <a:spcPct val="120000"/>
              </a:lnSpc>
              <a:spcBef>
                <a:spcPts val="0"/>
              </a:spcBef>
            </a:pPr>
            <a:r>
              <a:rPr lang="en-GB" sz="1600" dirty="0"/>
              <a:t>Use of song, music and dance </a:t>
            </a:r>
          </a:p>
          <a:p>
            <a:pPr>
              <a:lnSpc>
                <a:spcPct val="120000"/>
              </a:lnSpc>
              <a:spcBef>
                <a:spcPts val="0"/>
              </a:spcBef>
            </a:pPr>
            <a:r>
              <a:rPr lang="en-GB" sz="1600" dirty="0"/>
              <a:t>Narration </a:t>
            </a:r>
          </a:p>
          <a:p>
            <a:pPr>
              <a:lnSpc>
                <a:spcPct val="120000"/>
              </a:lnSpc>
              <a:spcBef>
                <a:spcPts val="0"/>
              </a:spcBef>
            </a:pPr>
            <a:r>
              <a:rPr lang="en-GB" sz="1600" dirty="0"/>
              <a:t>Speaking in the third person </a:t>
            </a:r>
          </a:p>
          <a:p>
            <a:pPr>
              <a:lnSpc>
                <a:spcPct val="120000"/>
              </a:lnSpc>
              <a:spcBef>
                <a:spcPts val="0"/>
              </a:spcBef>
            </a:pPr>
            <a:r>
              <a:rPr lang="en-GB" sz="1600" dirty="0"/>
              <a:t>Minimal set, props and lighting </a:t>
            </a:r>
          </a:p>
          <a:p>
            <a:pPr>
              <a:lnSpc>
                <a:spcPct val="120000"/>
              </a:lnSpc>
              <a:spcBef>
                <a:spcPts val="0"/>
              </a:spcBef>
            </a:pPr>
            <a:r>
              <a:rPr lang="en-GB" sz="1600" dirty="0"/>
              <a:t>Coming out of character </a:t>
            </a:r>
          </a:p>
          <a:p>
            <a:pPr>
              <a:lnSpc>
                <a:spcPct val="120000"/>
              </a:lnSpc>
              <a:spcBef>
                <a:spcPts val="0"/>
              </a:spcBef>
            </a:pPr>
            <a:r>
              <a:rPr lang="en-GB" sz="1600" dirty="0"/>
              <a:t>Using placards </a:t>
            </a:r>
          </a:p>
          <a:p>
            <a:pPr>
              <a:lnSpc>
                <a:spcPct val="120000"/>
              </a:lnSpc>
              <a:spcBef>
                <a:spcPts val="0"/>
              </a:spcBef>
            </a:pPr>
            <a:r>
              <a:rPr lang="en-GB" sz="1600" dirty="0"/>
              <a:t>Freeze frames / tableaux</a:t>
            </a:r>
          </a:p>
          <a:p>
            <a:pPr>
              <a:lnSpc>
                <a:spcPct val="120000"/>
              </a:lnSpc>
              <a:spcBef>
                <a:spcPts val="0"/>
              </a:spcBef>
            </a:pPr>
            <a:r>
              <a:rPr lang="en-GB" sz="1600" dirty="0"/>
              <a:t>Title cards </a:t>
            </a:r>
          </a:p>
          <a:p>
            <a:pPr>
              <a:lnSpc>
                <a:spcPct val="120000"/>
              </a:lnSpc>
              <a:spcBef>
                <a:spcPts val="0"/>
              </a:spcBef>
            </a:pPr>
            <a:r>
              <a:rPr lang="en-GB" sz="1600" dirty="0"/>
              <a:t>Multi-rolling </a:t>
            </a:r>
          </a:p>
          <a:p>
            <a:pPr>
              <a:lnSpc>
                <a:spcPct val="120000"/>
              </a:lnSpc>
              <a:spcBef>
                <a:spcPts val="0"/>
              </a:spcBef>
            </a:pPr>
            <a:r>
              <a:rPr lang="en-GB" sz="1600" dirty="0"/>
              <a:t>Presents an argument </a:t>
            </a:r>
          </a:p>
          <a:p>
            <a:pPr>
              <a:lnSpc>
                <a:spcPct val="120000"/>
              </a:lnSpc>
              <a:spcBef>
                <a:spcPts val="0"/>
              </a:spcBef>
            </a:pPr>
            <a:r>
              <a:rPr lang="en-GB" sz="1600" dirty="0"/>
              <a:t>Alienating the audience </a:t>
            </a:r>
          </a:p>
          <a:p>
            <a:pPr>
              <a:lnSpc>
                <a:spcPct val="120000"/>
              </a:lnSpc>
              <a:spcBef>
                <a:spcPts val="0"/>
              </a:spcBef>
            </a:pPr>
            <a:r>
              <a:rPr lang="en-GB" sz="1600" dirty="0"/>
              <a:t>Social political issues </a:t>
            </a:r>
          </a:p>
          <a:p>
            <a:pPr>
              <a:lnSpc>
                <a:spcPct val="120000"/>
              </a:lnSpc>
              <a:spcBef>
                <a:spcPts val="0"/>
              </a:spcBef>
            </a:pPr>
            <a:r>
              <a:rPr lang="en-GB" sz="1600" dirty="0"/>
              <a:t>Telling the story out of order </a:t>
            </a:r>
          </a:p>
        </p:txBody>
      </p:sp>
      <p:sp>
        <p:nvSpPr>
          <p:cNvPr id="6" name="Content Placeholder 5">
            <a:extLst>
              <a:ext uri="{FF2B5EF4-FFF2-40B4-BE49-F238E27FC236}">
                <a16:creationId xmlns:a16="http://schemas.microsoft.com/office/drawing/2014/main" id="{955DC81F-13F2-4222-AF67-DBF82537E7F5}"/>
              </a:ext>
            </a:extLst>
          </p:cNvPr>
          <p:cNvSpPr>
            <a:spLocks noGrp="1"/>
          </p:cNvSpPr>
          <p:nvPr>
            <p:ph sz="quarter" idx="4"/>
          </p:nvPr>
        </p:nvSpPr>
        <p:spPr>
          <a:xfrm>
            <a:off x="6120879" y="2098598"/>
            <a:ext cx="5056637" cy="4730558"/>
          </a:xfrm>
          <a:ln w="38100">
            <a:solidFill>
              <a:srgbClr val="FFC000"/>
            </a:solidFill>
          </a:ln>
        </p:spPr>
        <p:txBody>
          <a:bodyPr>
            <a:noAutofit/>
          </a:bodyPr>
          <a:lstStyle/>
          <a:p>
            <a:pPr>
              <a:lnSpc>
                <a:spcPct val="120000"/>
              </a:lnSpc>
              <a:spcBef>
                <a:spcPts val="0"/>
              </a:spcBef>
            </a:pPr>
            <a:r>
              <a:rPr lang="en-US" sz="1600" dirty="0"/>
              <a:t>Exaggerated &amp; stylised mime</a:t>
            </a:r>
          </a:p>
          <a:p>
            <a:pPr>
              <a:lnSpc>
                <a:spcPct val="120000"/>
              </a:lnSpc>
              <a:spcBef>
                <a:spcPts val="0"/>
              </a:spcBef>
            </a:pPr>
            <a:r>
              <a:rPr lang="en-US" sz="1600" dirty="0"/>
              <a:t>Exaggerated facial expressions</a:t>
            </a:r>
          </a:p>
          <a:p>
            <a:pPr>
              <a:lnSpc>
                <a:spcPct val="120000"/>
              </a:lnSpc>
              <a:spcBef>
                <a:spcPts val="0"/>
              </a:spcBef>
            </a:pPr>
            <a:r>
              <a:rPr lang="en-US" sz="1600" dirty="0"/>
              <a:t>Externalising emotions</a:t>
            </a:r>
          </a:p>
          <a:p>
            <a:pPr>
              <a:lnSpc>
                <a:spcPct val="120000"/>
              </a:lnSpc>
              <a:spcBef>
                <a:spcPts val="0"/>
              </a:spcBef>
            </a:pPr>
            <a:r>
              <a:rPr lang="en-US" sz="1600" dirty="0"/>
              <a:t>Physicalisation of objects</a:t>
            </a:r>
          </a:p>
          <a:p>
            <a:pPr>
              <a:lnSpc>
                <a:spcPct val="120000"/>
              </a:lnSpc>
              <a:spcBef>
                <a:spcPts val="0"/>
              </a:spcBef>
            </a:pPr>
            <a:r>
              <a:rPr lang="en-US" sz="1600" dirty="0"/>
              <a:t>Rhythm through voice and body</a:t>
            </a:r>
          </a:p>
          <a:p>
            <a:pPr>
              <a:lnSpc>
                <a:spcPct val="120000"/>
              </a:lnSpc>
              <a:spcBef>
                <a:spcPts val="0"/>
              </a:spcBef>
            </a:pPr>
            <a:r>
              <a:rPr lang="en-US" sz="1600" dirty="0"/>
              <a:t>Abstract use of voice and ensemble playing. </a:t>
            </a:r>
          </a:p>
          <a:p>
            <a:pPr>
              <a:lnSpc>
                <a:spcPct val="120000"/>
              </a:lnSpc>
              <a:spcBef>
                <a:spcPts val="0"/>
              </a:spcBef>
            </a:pPr>
            <a:r>
              <a:rPr lang="en-GB" sz="1600" dirty="0"/>
              <a:t>Stylised movement/speech patterns (slow motion/robotic)</a:t>
            </a:r>
          </a:p>
          <a:p>
            <a:pPr>
              <a:lnSpc>
                <a:spcPct val="120000"/>
              </a:lnSpc>
              <a:spcBef>
                <a:spcPts val="0"/>
              </a:spcBef>
            </a:pPr>
            <a:r>
              <a:rPr lang="en-GB" sz="1600" dirty="0"/>
              <a:t>Exaggerated vocal work </a:t>
            </a:r>
          </a:p>
          <a:p>
            <a:pPr>
              <a:lnSpc>
                <a:spcPct val="120000"/>
              </a:lnSpc>
              <a:spcBef>
                <a:spcPts val="0"/>
              </a:spcBef>
            </a:pPr>
            <a:r>
              <a:rPr lang="en-GB" sz="1600" dirty="0"/>
              <a:t>Direct address </a:t>
            </a:r>
          </a:p>
          <a:p>
            <a:pPr>
              <a:lnSpc>
                <a:spcPct val="120000"/>
              </a:lnSpc>
              <a:spcBef>
                <a:spcPts val="0"/>
              </a:spcBef>
            </a:pPr>
            <a:r>
              <a:rPr lang="en-GB" sz="1600" dirty="0"/>
              <a:t>Gesture/Pose </a:t>
            </a:r>
          </a:p>
          <a:p>
            <a:pPr>
              <a:lnSpc>
                <a:spcPct val="120000"/>
              </a:lnSpc>
              <a:spcBef>
                <a:spcPts val="0"/>
              </a:spcBef>
            </a:pPr>
            <a:r>
              <a:rPr lang="en-GB" sz="1600" dirty="0"/>
              <a:t>Tableaux </a:t>
            </a:r>
          </a:p>
          <a:p>
            <a:pPr>
              <a:lnSpc>
                <a:spcPct val="120000"/>
              </a:lnSpc>
              <a:spcBef>
                <a:spcPts val="0"/>
              </a:spcBef>
            </a:pPr>
            <a:r>
              <a:rPr lang="en-GB" sz="1600" dirty="0"/>
              <a:t>Body Props </a:t>
            </a:r>
          </a:p>
          <a:p>
            <a:pPr>
              <a:lnSpc>
                <a:spcPct val="120000"/>
              </a:lnSpc>
              <a:spcBef>
                <a:spcPts val="0"/>
              </a:spcBef>
            </a:pPr>
            <a:r>
              <a:rPr lang="en-GB" sz="1600" dirty="0"/>
              <a:t>Formal leading characters taking the audience through the narrative – monologue (with ensemble movement in the background</a:t>
            </a:r>
          </a:p>
        </p:txBody>
      </p:sp>
      <p:sp>
        <p:nvSpPr>
          <p:cNvPr id="7" name="Text Placeholder 6">
            <a:extLst>
              <a:ext uri="{FF2B5EF4-FFF2-40B4-BE49-F238E27FC236}">
                <a16:creationId xmlns:a16="http://schemas.microsoft.com/office/drawing/2014/main" id="{C59E309B-997C-4A12-A3A0-FA8044B65B5C}"/>
              </a:ext>
            </a:extLst>
          </p:cNvPr>
          <p:cNvSpPr>
            <a:spLocks noGrp="1"/>
          </p:cNvSpPr>
          <p:nvPr>
            <p:ph type="body" sz="quarter" idx="13"/>
          </p:nvPr>
        </p:nvSpPr>
        <p:spPr>
          <a:xfrm>
            <a:off x="8020462" y="1394149"/>
            <a:ext cx="1257470" cy="704087"/>
          </a:xfrm>
        </p:spPr>
        <p:txBody>
          <a:bodyPr/>
          <a:lstStyle/>
          <a:p>
            <a:r>
              <a:rPr lang="en-GB" dirty="0"/>
              <a:t>BERKOFF:</a:t>
            </a:r>
          </a:p>
        </p:txBody>
      </p:sp>
      <p:sp>
        <p:nvSpPr>
          <p:cNvPr id="2" name="Title 1">
            <a:extLst>
              <a:ext uri="{FF2B5EF4-FFF2-40B4-BE49-F238E27FC236}">
                <a16:creationId xmlns:a16="http://schemas.microsoft.com/office/drawing/2014/main" id="{EBE7EED1-9314-4138-8DA2-5066D50CEDA3}"/>
              </a:ext>
            </a:extLst>
          </p:cNvPr>
          <p:cNvSpPr>
            <a:spLocks noGrp="1"/>
          </p:cNvSpPr>
          <p:nvPr>
            <p:ph type="title"/>
          </p:nvPr>
        </p:nvSpPr>
        <p:spPr>
          <a:xfrm>
            <a:off x="3079940" y="454348"/>
            <a:ext cx="5731065" cy="1485900"/>
          </a:xfrm>
        </p:spPr>
        <p:txBody>
          <a:bodyPr/>
          <a:lstStyle/>
          <a:p>
            <a:r>
              <a:rPr lang="en-GB" dirty="0"/>
              <a:t>Practitioner Techniques:</a:t>
            </a:r>
          </a:p>
        </p:txBody>
      </p:sp>
      <p:sp>
        <p:nvSpPr>
          <p:cNvPr id="8" name="Rectangle: Rounded Corners 7">
            <a:extLst>
              <a:ext uri="{FF2B5EF4-FFF2-40B4-BE49-F238E27FC236}">
                <a16:creationId xmlns:a16="http://schemas.microsoft.com/office/drawing/2014/main" id="{26273DCA-AB1A-493F-B764-7F02E159E3FE}"/>
              </a:ext>
            </a:extLst>
          </p:cNvPr>
          <p:cNvSpPr/>
          <p:nvPr/>
        </p:nvSpPr>
        <p:spPr>
          <a:xfrm>
            <a:off x="8697160" y="28844"/>
            <a:ext cx="3432313" cy="168302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‘Total theatre is a use of the imagination. Actors express the genius of the body. Express the story without a set’.</a:t>
            </a:r>
            <a:endParaRPr lang="en-GB" dirty="0"/>
          </a:p>
          <a:p>
            <a:pPr algn="ctr"/>
            <a:endParaRPr lang="en-GB" dirty="0"/>
          </a:p>
        </p:txBody>
      </p:sp>
      <p:sp>
        <p:nvSpPr>
          <p:cNvPr id="9" name="Arrow: Left-Up 8">
            <a:extLst>
              <a:ext uri="{FF2B5EF4-FFF2-40B4-BE49-F238E27FC236}">
                <a16:creationId xmlns:a16="http://schemas.microsoft.com/office/drawing/2014/main" id="{4CBB82B6-C211-4CE9-8A6A-2C20ED00F57E}"/>
              </a:ext>
            </a:extLst>
          </p:cNvPr>
          <p:cNvSpPr/>
          <p:nvPr/>
        </p:nvSpPr>
        <p:spPr>
          <a:xfrm>
            <a:off x="11363355" y="1740050"/>
            <a:ext cx="799328" cy="2057801"/>
          </a:xfrm>
          <a:prstGeom prst="lef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864036C-BC1E-4D2C-A943-D6E00B4C7697}"/>
              </a:ext>
            </a:extLst>
          </p:cNvPr>
          <p:cNvSpPr/>
          <p:nvPr/>
        </p:nvSpPr>
        <p:spPr>
          <a:xfrm>
            <a:off x="112744" y="186143"/>
            <a:ext cx="2888973" cy="168302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audience ‘hang up their brains with their hats’… we need to ‘change the world it needs it’</a:t>
            </a:r>
          </a:p>
        </p:txBody>
      </p:sp>
      <p:sp>
        <p:nvSpPr>
          <p:cNvPr id="11" name="Arrow: Left-Up 10">
            <a:extLst>
              <a:ext uri="{FF2B5EF4-FFF2-40B4-BE49-F238E27FC236}">
                <a16:creationId xmlns:a16="http://schemas.microsoft.com/office/drawing/2014/main" id="{13720B34-FAAA-4A75-BC22-447986376F8D}"/>
              </a:ext>
            </a:extLst>
          </p:cNvPr>
          <p:cNvSpPr/>
          <p:nvPr/>
        </p:nvSpPr>
        <p:spPr>
          <a:xfrm rot="5400000">
            <a:off x="-31259" y="2147279"/>
            <a:ext cx="1830457" cy="1416395"/>
          </a:xfrm>
          <a:prstGeom prst="leftUpArrow">
            <a:avLst>
              <a:gd name="adj1" fmla="val 10030"/>
              <a:gd name="adj2" fmla="val 17515"/>
              <a:gd name="adj3" fmla="val 25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9A5A7FA2-059A-4C97-969D-82E5CC3B8C7F}"/>
              </a:ext>
            </a:extLst>
          </p:cNvPr>
          <p:cNvSpPr txBox="1">
            <a:spLocks/>
          </p:cNvSpPr>
          <p:nvPr/>
        </p:nvSpPr>
        <p:spPr>
          <a:xfrm>
            <a:off x="4281668" y="100685"/>
            <a:ext cx="2939727" cy="797852"/>
          </a:xfrm>
          <a:prstGeom prst="rect">
            <a:avLst/>
          </a:prstGeom>
          <a:solidFill>
            <a:srgbClr val="FFC000"/>
          </a:solidFill>
          <a:ln w="38100">
            <a:solidFill>
              <a:schemeClr val="tx1"/>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u="sng" dirty="0"/>
              <a:t>Component 2: Devising in the style of…</a:t>
            </a:r>
          </a:p>
        </p:txBody>
      </p:sp>
    </p:spTree>
    <p:extLst>
      <p:ext uri="{BB962C8B-B14F-4D97-AF65-F5344CB8AC3E}">
        <p14:creationId xmlns:p14="http://schemas.microsoft.com/office/powerpoint/2010/main" val="275897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15FD5EE3167945AB1A9B30D4F288CF" ma:contentTypeVersion="19" ma:contentTypeDescription="Create a new document." ma:contentTypeScope="" ma:versionID="8301bf9595c5d1645c9ac5037105877e">
  <xsd:schema xmlns:xsd="http://www.w3.org/2001/XMLSchema" xmlns:xs="http://www.w3.org/2001/XMLSchema" xmlns:p="http://schemas.microsoft.com/office/2006/metadata/properties" xmlns:ns2="ffe714ad-ba6e-44c8-8054-2d8c61155a96" xmlns:ns3="7166ef60-7adb-4207-9a0e-abc6e901d78b" targetNamespace="http://schemas.microsoft.com/office/2006/metadata/properties" ma:root="true" ma:fieldsID="592de72f74f43b90dc05dd9f8bd11bc0" ns2:_="" ns3:_="">
    <xsd:import namespace="ffe714ad-ba6e-44c8-8054-2d8c61155a96"/>
    <xsd:import namespace="7166ef60-7adb-4207-9a0e-abc6e901d78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714ad-ba6e-44c8-8054-2d8c61155a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03a692e2-b4de-448e-a6ae-92b31f42d775}" ma:internalName="TaxCatchAll" ma:showField="CatchAllData" ma:web="ffe714ad-ba6e-44c8-8054-2d8c61155a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66ef60-7adb-4207-9a0e-abc6e901d78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e10d388-7655-406b-a7b1-7fd83d958ac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fe714ad-ba6e-44c8-8054-2d8c61155a96">
      <UserInfo>
        <DisplayName>Vic Parkinson</DisplayName>
        <AccountId>130</AccountId>
        <AccountType/>
      </UserInfo>
      <UserInfo>
        <DisplayName>Naamah Large</DisplayName>
        <AccountId>169</AccountId>
        <AccountType/>
      </UserInfo>
    </SharedWithUsers>
    <TaxCatchAll xmlns="ffe714ad-ba6e-44c8-8054-2d8c61155a96" xsi:nil="true"/>
    <lcf76f155ced4ddcb4097134ff3c332f xmlns="7166ef60-7adb-4207-9a0e-abc6e901d7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AAEB9D-0D7D-46CE-B9D2-822E821E9820}"/>
</file>

<file path=customXml/itemProps2.xml><?xml version="1.0" encoding="utf-8"?>
<ds:datastoreItem xmlns:ds="http://schemas.openxmlformats.org/officeDocument/2006/customXml" ds:itemID="{EC06812F-FA30-4CA6-BFDC-01F8E33B9E24}">
  <ds:schemaRefs>
    <ds:schemaRef ds:uri="http://schemas.microsoft.com/sharepoint/v3/contenttype/forms"/>
  </ds:schemaRefs>
</ds:datastoreItem>
</file>

<file path=customXml/itemProps3.xml><?xml version="1.0" encoding="utf-8"?>
<ds:datastoreItem xmlns:ds="http://schemas.openxmlformats.org/officeDocument/2006/customXml" ds:itemID="{4596B939-F6F7-43B6-9D3E-C3012809E2D7}">
  <ds:schemaRefs>
    <ds:schemaRef ds:uri="http://schemas.microsoft.com/office/2006/metadata/properties"/>
    <ds:schemaRef ds:uri="c7c31cee-d1c4-4de2-9460-ac35e5a2d27d"/>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5dd0dcc3-0fc1-46df-ad8d-d7d4233e3da0"/>
  </ds:schemaRefs>
</ds:datastoreItem>
</file>

<file path=docProps/app.xml><?xml version="1.0" encoding="utf-8"?>
<Properties xmlns="http://schemas.openxmlformats.org/officeDocument/2006/extended-properties" xmlns:vt="http://schemas.openxmlformats.org/officeDocument/2006/docPropsVTypes">
  <TotalTime>11853</TotalTime>
  <Words>2649</Words>
  <Application>Microsoft Office PowerPoint</Application>
  <PresentationFormat>Widescreen</PresentationFormat>
  <Paragraphs>253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Gill Sans MT</vt:lpstr>
      <vt:lpstr>Times New Roman</vt:lpstr>
      <vt:lpstr>Office Theme</vt:lpstr>
      <vt:lpstr>PowerPoint Presentation</vt:lpstr>
      <vt:lpstr>Component 1: Section A</vt:lpstr>
      <vt:lpstr>PowerPoint Presentation</vt:lpstr>
      <vt:lpstr>PowerPoint Presentation</vt:lpstr>
      <vt:lpstr>PowerPoint Presentation</vt:lpstr>
      <vt:lpstr>Practitioner Techniques: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Lane</dc:creator>
  <cp:lastModifiedBy>Naamah Large</cp:lastModifiedBy>
  <cp:revision>182</cp:revision>
  <cp:lastPrinted>2020-03-17T10:53:38Z</cp:lastPrinted>
  <dcterms:created xsi:type="dcterms:W3CDTF">2019-06-24T10:52:10Z</dcterms:created>
  <dcterms:modified xsi:type="dcterms:W3CDTF">2022-03-16T12:09:16Z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0x010100D515FD5EE3167945AB1A9B30D4F288CF</vt:lpwstr>
  </property>
</Properties>
</file>