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sldIdLst>
    <p:sldId id="256" r:id="rId5"/>
    <p:sldId id="257" r:id="rId6"/>
    <p:sldId id="258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B05F2D-D2D1-CAD2-B5D7-DABC71598A2C}" v="149" dt="2019-09-20T14:16:58.982"/>
    <p1510:client id="{99158C33-59DC-F3F4-27BF-7B71DF0D7DD2}" v="1089" dt="2019-09-25T11:06:07.849"/>
    <p1510:client id="{B03A2F0D-612A-6A61-412C-8DDB09ECBAAD}" v="116" dt="2019-09-12T09:33:28.901"/>
    <p1510:client id="{B43D00C1-D51F-499D-AA62-147DE7543B15}" v="1210" dt="2019-09-11T11:03:55.503"/>
    <p1510:client id="{C9716FF4-2340-4CE2-A631-CA4A5E5F213A}" v="4" dt="2020-09-25T09:33:36.311"/>
    <p1510:client id="{EA2C9A7C-5FAB-A1D7-09CB-F975B692A3D2}" v="22" dt="2019-09-19T09:06:43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62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94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84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20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6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1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880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5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0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51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23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64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7.m4a"/><Relationship Id="rId7" Type="http://schemas.openxmlformats.org/officeDocument/2006/relationships/hyperlink" Target="mailto:jkallaway@tiverton.devon.sch.uk" TargetMode="Externa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mailto:kcrocker@tiverton.devon.sch.uk" TargetMode="Externa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>
                <a:cs typeface="Calibri Light"/>
              </a:rPr>
              <a:t>Maths</a:t>
            </a:r>
            <a:r>
              <a:rPr lang="en-US" b="1" dirty="0">
                <a:cs typeface="Calibri Light"/>
              </a:rPr>
              <a:t> Intervention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 smtClean="0">
                <a:cs typeface="Calibri"/>
              </a:rPr>
              <a:t>kathy</a:t>
            </a:r>
            <a:r>
              <a:rPr lang="en-US" dirty="0" smtClean="0">
                <a:cs typeface="Calibri"/>
              </a:rPr>
              <a:t> Crocker and JANE KALLAWAY </a:t>
            </a:r>
            <a:endParaRPr lang="en-US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108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14"/>
    </mc:Choice>
    <mc:Fallback xmlns="">
      <p:transition spd="slow" advTm="13214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1D28A0-E898-4935-B34C-A77D430022AC}"/>
              </a:ext>
            </a:extLst>
          </p:cNvPr>
          <p:cNvSpPr txBox="1"/>
          <p:nvPr/>
        </p:nvSpPr>
        <p:spPr>
          <a:xfrm>
            <a:off x="3504426" y="290174"/>
            <a:ext cx="508229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u="sng" dirty="0" err="1" smtClean="0">
                <a:cs typeface="Calibri"/>
              </a:rPr>
              <a:t>Maths</a:t>
            </a:r>
            <a:r>
              <a:rPr lang="en-US" sz="4000" b="1" u="sng" dirty="0" smtClean="0">
                <a:cs typeface="Calibri"/>
              </a:rPr>
              <a:t> Intervention</a:t>
            </a:r>
            <a:endParaRPr lang="en-US" sz="4000" b="1" u="sng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E97827-F3BB-46B7-B8D6-50264A43E586}"/>
              </a:ext>
            </a:extLst>
          </p:cNvPr>
          <p:cNvSpPr txBox="1"/>
          <p:nvPr/>
        </p:nvSpPr>
        <p:spPr>
          <a:xfrm>
            <a:off x="721099" y="687481"/>
            <a:ext cx="40542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C96A1-C07B-4A53-BFBF-392619F2E905}"/>
              </a:ext>
            </a:extLst>
          </p:cNvPr>
          <p:cNvSpPr txBox="1"/>
          <p:nvPr/>
        </p:nvSpPr>
        <p:spPr>
          <a:xfrm>
            <a:off x="418896" y="998060"/>
            <a:ext cx="10172699" cy="49552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This </a:t>
            </a:r>
            <a:r>
              <a:rPr lang="en-US" sz="2800" dirty="0" err="1">
                <a:cs typeface="Calibri"/>
              </a:rPr>
              <a:t>programme</a:t>
            </a:r>
            <a:r>
              <a:rPr lang="en-US" sz="2800" dirty="0">
                <a:cs typeface="Calibri"/>
              </a:rPr>
              <a:t> is aimed at students who are below age-related expectations at the end of primary school. This year students sat a baseline </a:t>
            </a:r>
            <a:r>
              <a:rPr lang="en-US" sz="2800" dirty="0" err="1">
                <a:cs typeface="Calibri"/>
              </a:rPr>
              <a:t>maths</a:t>
            </a:r>
            <a:r>
              <a:rPr lang="en-US" sz="2800" dirty="0">
                <a:cs typeface="Calibri"/>
              </a:rPr>
              <a:t> test and completed Cognitive Ability Tests (CATs) in order to determine who would benefit from the intervention. </a:t>
            </a:r>
            <a:endParaRPr lang="en-US" sz="2800" dirty="0" smtClean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They attend two 50-minute lessons a </a:t>
            </a:r>
            <a:r>
              <a:rPr lang="en-US" sz="2800" dirty="0" smtClean="0">
                <a:cs typeface="Calibri"/>
              </a:rPr>
              <a:t>week.</a:t>
            </a:r>
            <a:endParaRPr lang="en-US" sz="28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There are no more than </a:t>
            </a:r>
            <a:r>
              <a:rPr lang="en-US" sz="2800" dirty="0" smtClean="0">
                <a:cs typeface="Calibri"/>
              </a:rPr>
              <a:t>8 </a:t>
            </a:r>
            <a:r>
              <a:rPr lang="en-US" sz="2800" dirty="0">
                <a:cs typeface="Calibri"/>
              </a:rPr>
              <a:t>students in a group.  </a:t>
            </a:r>
          </a:p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159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6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34"/>
    </mc:Choice>
    <mc:Fallback xmlns="">
      <p:transition spd="slow" advTm="60434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9329BB-D028-41FF-BA4A-4FA73B5282D2}"/>
              </a:ext>
            </a:extLst>
          </p:cNvPr>
          <p:cNvSpPr txBox="1"/>
          <p:nvPr/>
        </p:nvSpPr>
        <p:spPr>
          <a:xfrm>
            <a:off x="788334" y="508187"/>
            <a:ext cx="10150288" cy="7509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>
                <a:cs typeface="Calibri"/>
              </a:rPr>
              <a:t>Before starting the </a:t>
            </a:r>
            <a:r>
              <a:rPr lang="en-US" sz="2600" err="1">
                <a:cs typeface="Calibri"/>
              </a:rPr>
              <a:t>programme</a:t>
            </a:r>
            <a:r>
              <a:rPr lang="en-US" sz="2600">
                <a:cs typeface="Calibri"/>
              </a:rPr>
              <a:t>, students completed a pre-test which allows us to see which units of their </a:t>
            </a:r>
            <a:r>
              <a:rPr lang="en-US" sz="2600" err="1">
                <a:cs typeface="Calibri"/>
              </a:rPr>
              <a:t>Maths</a:t>
            </a:r>
            <a:r>
              <a:rPr lang="en-US" sz="2600">
                <a:cs typeface="Calibri"/>
              </a:rPr>
              <a:t> they need to focus 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>
                <a:cs typeface="Calibri"/>
              </a:rPr>
              <a:t>These units are: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>
              <a:cs typeface="Calibri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600">
                <a:cs typeface="Calibri"/>
              </a:rPr>
              <a:t>Whole Numbers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600">
                <a:cs typeface="Calibri"/>
              </a:rPr>
              <a:t>Algebra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600">
                <a:cs typeface="Calibri"/>
              </a:rPr>
              <a:t>Fractions, Decimals and Percentages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600">
                <a:cs typeface="Calibri"/>
              </a:rPr>
              <a:t>Geometry 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600">
                <a:cs typeface="Calibri"/>
              </a:rPr>
              <a:t>Statistics</a:t>
            </a:r>
          </a:p>
          <a:p>
            <a:pPr marL="285750" indent="-285750">
              <a:buFont typeface="Arial"/>
              <a:buChar char="•"/>
            </a:pPr>
            <a:endParaRPr lang="en-US" sz="26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>
                <a:cs typeface="Calibri"/>
              </a:rPr>
              <a:t>We enter the results of the pre-test on a tracker. Students will not need to go over topics that they answered successfully in the pre-test.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0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31"/>
    </mc:Choice>
    <mc:Fallback xmlns="">
      <p:transition spd="slow" advTm="30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DFE92-8FB3-460F-94BE-8707C2EA43C7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AF38EB-41A3-458C-B500-1A3B152C4096}"/>
              </a:ext>
            </a:extLst>
          </p:cNvPr>
          <p:cNvSpPr txBox="1"/>
          <p:nvPr/>
        </p:nvSpPr>
        <p:spPr>
          <a:xfrm>
            <a:off x="869577" y="701488"/>
            <a:ext cx="10508876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Work for each unit is a combination of online exercises alongside corresponding worksheets.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The worksheets are marked by us and must be 100% correct before they are stuck into the student's </a:t>
            </a:r>
            <a:r>
              <a:rPr lang="en-US" sz="2400" dirty="0" err="1" smtClean="0">
                <a:cs typeface="Calibri"/>
              </a:rPr>
              <a:t>Maths</a:t>
            </a:r>
            <a:r>
              <a:rPr lang="en-US" sz="2400" dirty="0" smtClean="0">
                <a:cs typeface="Calibri"/>
              </a:rPr>
              <a:t> Intervention </a:t>
            </a:r>
            <a:r>
              <a:rPr lang="en-US" sz="2400" dirty="0">
                <a:cs typeface="Calibri"/>
              </a:rPr>
              <a:t>book.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Calibri"/>
              </a:rPr>
              <a:t>Once </a:t>
            </a:r>
            <a:r>
              <a:rPr lang="en-US" sz="2400" dirty="0">
                <a:cs typeface="Calibri"/>
              </a:rPr>
              <a:t>all 5 units have been finished, the students re-sit the entry test and will have reached the end of their </a:t>
            </a:r>
            <a:r>
              <a:rPr lang="en-US" sz="2400" dirty="0" err="1">
                <a:cs typeface="Calibri"/>
              </a:rPr>
              <a:t>Maths</a:t>
            </a:r>
            <a:r>
              <a:rPr lang="en-US" sz="2400" dirty="0">
                <a:cs typeface="Calibri"/>
              </a:rPr>
              <a:t> intervention.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To celebrate their success, student’s names will be published in the bulletin, a certificate will be awarded, and in previous years invited to attend a Head’s Lunch with </a:t>
            </a:r>
            <a:r>
              <a:rPr lang="en-US" sz="2400" dirty="0" err="1">
                <a:cs typeface="Calibri"/>
              </a:rPr>
              <a:t>Mrs</a:t>
            </a:r>
            <a:r>
              <a:rPr lang="en-US" sz="2400" dirty="0">
                <a:cs typeface="Calibri"/>
              </a:rPr>
              <a:t> Crook. 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15600" y="6005945"/>
            <a:ext cx="609600" cy="7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4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92"/>
    </mc:Choice>
    <mc:Fallback xmlns="">
      <p:transition spd="slow" advTm="3929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9789"/>
            <a:ext cx="12191999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 dirty="0"/>
              <a:t>What do previous students think </a:t>
            </a:r>
            <a:r>
              <a:rPr lang="en-US" sz="3200" b="1" dirty="0" smtClean="0"/>
              <a:t>about</a:t>
            </a:r>
            <a:r>
              <a:rPr lang="en-US" sz="3200" b="1" dirty="0"/>
              <a:t> </a:t>
            </a:r>
            <a:r>
              <a:rPr lang="en-US" sz="3200" b="1" dirty="0" err="1" smtClean="0"/>
              <a:t>Maths</a:t>
            </a:r>
            <a:r>
              <a:rPr lang="en-US" sz="3200" b="1" dirty="0" smtClean="0"/>
              <a:t> Intervention?</a:t>
            </a:r>
            <a:r>
              <a:rPr lang="en-US" sz="3200" b="1" dirty="0"/>
              <a:t> </a:t>
            </a:r>
          </a:p>
          <a:p>
            <a:endParaRPr lang="en-GB" sz="3200" b="1" dirty="0"/>
          </a:p>
        </p:txBody>
      </p:sp>
      <p:sp>
        <p:nvSpPr>
          <p:cNvPr id="3" name="Rectangular Callout 2"/>
          <p:cNvSpPr/>
          <p:nvPr/>
        </p:nvSpPr>
        <p:spPr>
          <a:xfrm>
            <a:off x="872360" y="3476867"/>
            <a:ext cx="5050220" cy="1002434"/>
          </a:xfrm>
          <a:prstGeom prst="wedgeRectCallout">
            <a:avLst>
              <a:gd name="adj1" fmla="val -63152"/>
              <a:gd name="adj2" fmla="val 93404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“I understand </a:t>
            </a:r>
            <a:r>
              <a:rPr lang="en-US" sz="2400" err="1"/>
              <a:t>maths</a:t>
            </a:r>
            <a:r>
              <a:rPr lang="en-US" sz="2400"/>
              <a:t> more than I did in primary school.” </a:t>
            </a:r>
          </a:p>
          <a:p>
            <a:pPr algn="ctr"/>
            <a:endParaRPr lang="en-GB"/>
          </a:p>
        </p:txBody>
      </p:sp>
      <p:sp>
        <p:nvSpPr>
          <p:cNvPr id="4" name="Rectangular Callout 3"/>
          <p:cNvSpPr/>
          <p:nvPr/>
        </p:nvSpPr>
        <p:spPr>
          <a:xfrm>
            <a:off x="6398266" y="4087096"/>
            <a:ext cx="5050220" cy="1610552"/>
          </a:xfrm>
          <a:prstGeom prst="wedgeRectCallout">
            <a:avLst>
              <a:gd name="adj1" fmla="val 60609"/>
              <a:gd name="adj2" fmla="val 84879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“I never thought it would help, but the confidence it has given me is amazing! I recommend it to everyone who wants to achieve!”</a:t>
            </a:r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6398266" y="2256946"/>
            <a:ext cx="4929352" cy="1006916"/>
          </a:xfrm>
          <a:prstGeom prst="wedgeRectCallout">
            <a:avLst>
              <a:gd name="adj1" fmla="val 62061"/>
              <a:gd name="adj2" fmla="val 83974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“If you’re struggling in </a:t>
            </a:r>
            <a:r>
              <a:rPr lang="en-US" sz="2400" err="1"/>
              <a:t>maths</a:t>
            </a:r>
            <a:r>
              <a:rPr lang="en-US" sz="2400"/>
              <a:t> it’s really helpful.”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993228" y="1355458"/>
            <a:ext cx="4929352" cy="1002434"/>
          </a:xfrm>
          <a:prstGeom prst="wedgeRectCallout">
            <a:avLst>
              <a:gd name="adj1" fmla="val -66262"/>
              <a:gd name="adj2" fmla="val 76381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“I feel happier in my </a:t>
            </a:r>
            <a:r>
              <a:rPr lang="en-US" sz="2400" err="1"/>
              <a:t>maths</a:t>
            </a:r>
            <a:r>
              <a:rPr lang="en-US" sz="2400"/>
              <a:t> lessons.”</a:t>
            </a:r>
          </a:p>
          <a:p>
            <a:pPr algn="ctr"/>
            <a:endParaRPr lang="en-GB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27673" y="61230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36"/>
    </mc:Choice>
    <mc:Fallback xmlns="">
      <p:transition spd="slow" advTm="1433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909" y="1316181"/>
            <a:ext cx="88970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If you have any questions please don’t hesitate to get in touch with us:</a:t>
            </a:r>
          </a:p>
          <a:p>
            <a:endParaRPr lang="en-GB" sz="2400" dirty="0"/>
          </a:p>
          <a:p>
            <a:r>
              <a:rPr lang="en-GB" sz="2400" dirty="0" smtClean="0"/>
              <a:t>Kathy Crocker </a:t>
            </a:r>
            <a:r>
              <a:rPr lang="en-GB" sz="2400" dirty="0" smtClean="0">
                <a:hlinkClick r:id="rId6"/>
              </a:rPr>
              <a:t>kcrocker@tiverton.devon.sch.uk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Jane </a:t>
            </a:r>
            <a:r>
              <a:rPr lang="en-GB" sz="2400" dirty="0" err="1" smtClean="0"/>
              <a:t>Kallaway</a:t>
            </a:r>
            <a:r>
              <a:rPr lang="en-GB" sz="2400" smtClean="0"/>
              <a:t> </a:t>
            </a:r>
            <a:r>
              <a:rPr lang="en-GB" sz="2400" smtClean="0">
                <a:hlinkClick r:id="rId7"/>
              </a:rPr>
              <a:t>jkallaway@tiverton.devon.sch.uk</a:t>
            </a:r>
            <a:r>
              <a:rPr lang="en-GB" sz="2400" smtClean="0"/>
              <a:t>  </a:t>
            </a:r>
            <a:endParaRPr lang="en-GB" sz="24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rot="10800000"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25200" y="61306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9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27"/>
    </mc:Choice>
    <mc:Fallback xmlns="">
      <p:transition spd="slow" advTm="9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15FD5EE3167945AB1A9B30D4F288CF" ma:contentTypeVersion="15" ma:contentTypeDescription="Create a new document." ma:contentTypeScope="" ma:versionID="cc39454de40f9a950f65425846b33455">
  <xsd:schema xmlns:xsd="http://www.w3.org/2001/XMLSchema" xmlns:xs="http://www.w3.org/2001/XMLSchema" xmlns:p="http://schemas.microsoft.com/office/2006/metadata/properties" xmlns:ns2="ffe714ad-ba6e-44c8-8054-2d8c61155a96" xmlns:ns3="7166ef60-7adb-4207-9a0e-abc6e901d78b" targetNamespace="http://schemas.microsoft.com/office/2006/metadata/properties" ma:root="true" ma:fieldsID="bc5bdbe3450fa315070d0b2c8a5e948d" ns2:_="" ns3:_="">
    <xsd:import namespace="ffe714ad-ba6e-44c8-8054-2d8c61155a96"/>
    <xsd:import namespace="7166ef60-7adb-4207-9a0e-abc6e901d78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714ad-ba6e-44c8-8054-2d8c61155a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66ef60-7adb-4207-9a0e-abc6e901d7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3ABE07-607D-41D0-B1DE-219C905561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A26F21-308F-48A4-8A83-44D9F4F06E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e714ad-ba6e-44c8-8054-2d8c61155a96"/>
    <ds:schemaRef ds:uri="7166ef60-7adb-4207-9a0e-abc6e901d7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09CF1F-11FC-40F0-8BE9-10CE34F7510D}">
  <ds:schemaRefs>
    <ds:schemaRef ds:uri="7166ef60-7adb-4207-9a0e-abc6e901d78b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ffe714ad-ba6e-44c8-8054-2d8c61155a9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1708</TotalTime>
  <Words>335</Words>
  <Application>Microsoft Office PowerPoint</Application>
  <PresentationFormat>Widescreen</PresentationFormat>
  <Paragraphs>42</Paragraphs>
  <Slides>6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Gill Sans MT</vt:lpstr>
      <vt:lpstr>Wingdings</vt:lpstr>
      <vt:lpstr>Gallery</vt:lpstr>
      <vt:lpstr>Maths Intervention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Matthews</dc:creator>
  <cp:lastModifiedBy>Kathy Crocker</cp:lastModifiedBy>
  <cp:revision>17</cp:revision>
  <dcterms:created xsi:type="dcterms:W3CDTF">2013-07-15T20:26:40Z</dcterms:created>
  <dcterms:modified xsi:type="dcterms:W3CDTF">2021-07-15T12:11:44Z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0x010100D515FD5EE3167945AB1A9B30D4F288CF</vt:lpwstr>
  </property>
</Properties>
</file>